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p:sldMasterIdLst>
    <p:sldMasterId id="2147483800" r:id="rId4"/>
    <p:sldMasterId id="2147483817" r:id="rId5"/>
  </p:sldMasterIdLst>
  <p:notesMasterIdLst>
    <p:notesMasterId r:id="rId62"/>
  </p:notesMasterIdLst>
  <p:handoutMasterIdLst>
    <p:handoutMasterId r:id="rId63"/>
  </p:handoutMasterIdLst>
  <p:sldIdLst>
    <p:sldId id="271" r:id="rId6"/>
    <p:sldId id="3311" r:id="rId7"/>
    <p:sldId id="1214" r:id="rId8"/>
    <p:sldId id="3354" r:id="rId9"/>
    <p:sldId id="3355" r:id="rId10"/>
    <p:sldId id="3356" r:id="rId11"/>
    <p:sldId id="3309" r:id="rId12"/>
    <p:sldId id="3367" r:id="rId13"/>
    <p:sldId id="3335" r:id="rId14"/>
    <p:sldId id="3366" r:id="rId15"/>
    <p:sldId id="3336" r:id="rId16"/>
    <p:sldId id="3339" r:id="rId17"/>
    <p:sldId id="3337" r:id="rId18"/>
    <p:sldId id="3340" r:id="rId19"/>
    <p:sldId id="3342" r:id="rId20"/>
    <p:sldId id="3341" r:id="rId21"/>
    <p:sldId id="3338" r:id="rId22"/>
    <p:sldId id="3343" r:id="rId23"/>
    <p:sldId id="3344" r:id="rId24"/>
    <p:sldId id="1274" r:id="rId25"/>
    <p:sldId id="1268" r:id="rId26"/>
    <p:sldId id="3345" r:id="rId27"/>
    <p:sldId id="3346" r:id="rId28"/>
    <p:sldId id="3347" r:id="rId29"/>
    <p:sldId id="1275" r:id="rId30"/>
    <p:sldId id="3348" r:id="rId31"/>
    <p:sldId id="1216" r:id="rId32"/>
    <p:sldId id="1211" r:id="rId33"/>
    <p:sldId id="3313" r:id="rId34"/>
    <p:sldId id="1276" r:id="rId35"/>
    <p:sldId id="1253" r:id="rId36"/>
    <p:sldId id="3315" r:id="rId37"/>
    <p:sldId id="3349" r:id="rId38"/>
    <p:sldId id="3350" r:id="rId39"/>
    <p:sldId id="3351" r:id="rId40"/>
    <p:sldId id="3352" r:id="rId41"/>
    <p:sldId id="3353" r:id="rId42"/>
    <p:sldId id="3316" r:id="rId43"/>
    <p:sldId id="3357" r:id="rId44"/>
    <p:sldId id="3358" r:id="rId45"/>
    <p:sldId id="3359" r:id="rId46"/>
    <p:sldId id="3360" r:id="rId47"/>
    <p:sldId id="3321" r:id="rId48"/>
    <p:sldId id="3329" r:id="rId49"/>
    <p:sldId id="3361" r:id="rId50"/>
    <p:sldId id="3362" r:id="rId51"/>
    <p:sldId id="3363" r:id="rId52"/>
    <p:sldId id="3364" r:id="rId53"/>
    <p:sldId id="3365" r:id="rId54"/>
    <p:sldId id="1292" r:id="rId55"/>
    <p:sldId id="3317" r:id="rId56"/>
    <p:sldId id="459" r:id="rId57"/>
    <p:sldId id="3285" r:id="rId58"/>
    <p:sldId id="3286" r:id="rId59"/>
    <p:sldId id="3318" r:id="rId60"/>
    <p:sldId id="3310" r:id="rId61"/>
  </p:sldIdLst>
  <p:sldSz cx="12192000" cy="6858000"/>
  <p:notesSz cx="7023100" cy="93091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b Weber" initials="DW" lastIdx="3" clrIdx="0">
    <p:extLst>
      <p:ext uri="{19B8F6BF-5375-455C-9EA6-DF929625EA0E}">
        <p15:presenceInfo xmlns:p15="http://schemas.microsoft.com/office/powerpoint/2012/main" userId="Deb Weber" providerId="None"/>
      </p:ext>
    </p:extLst>
  </p:cmAuthor>
  <p:cmAuthor id="2" name="Earle, Stephanie" initials="ES" lastIdx="1" clrIdx="1">
    <p:extLst>
      <p:ext uri="{19B8F6BF-5375-455C-9EA6-DF929625EA0E}">
        <p15:presenceInfo xmlns:p15="http://schemas.microsoft.com/office/powerpoint/2012/main" userId="S-1-5-21-3378924584-2267847585-3061742807-107188" providerId="AD"/>
      </p:ext>
    </p:extLst>
  </p:cmAuthor>
  <p:cmAuthor id="3" name="Davi, Richard" initials="DR" lastIdx="15" clrIdx="2">
    <p:extLst>
      <p:ext uri="{19B8F6BF-5375-455C-9EA6-DF929625EA0E}">
        <p15:presenceInfo xmlns:p15="http://schemas.microsoft.com/office/powerpoint/2012/main" userId="S::rdavi@us.imshealth.com::26db7827-ee96-4d50-be29-dd8edafa6f60" providerId="AD"/>
      </p:ext>
    </p:extLst>
  </p:cmAuthor>
  <p:cmAuthor id="4" name="Gibert, Jean-Marc" initials="GJ" lastIdx="8" clrIdx="3">
    <p:extLst>
      <p:ext uri="{19B8F6BF-5375-455C-9EA6-DF929625EA0E}">
        <p15:presenceInfo xmlns:p15="http://schemas.microsoft.com/office/powerpoint/2012/main" userId="S-1-5-21-3378924584-2267847585-3061742807-36555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B3A42"/>
    <a:srgbClr val="FE8A12"/>
    <a:srgbClr val="3F5765"/>
    <a:srgbClr val="FF530D"/>
    <a:srgbClr val="02722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997" autoAdjust="0"/>
    <p:restoredTop sz="93672" autoAdjust="0"/>
  </p:normalViewPr>
  <p:slideViewPr>
    <p:cSldViewPr snapToGrid="0">
      <p:cViewPr varScale="1">
        <p:scale>
          <a:sx n="83" d="100"/>
          <a:sy n="83" d="100"/>
        </p:scale>
        <p:origin x="1027" y="58"/>
      </p:cViewPr>
      <p:guideLst/>
    </p:cSldViewPr>
  </p:slideViewPr>
  <p:outlineViewPr>
    <p:cViewPr>
      <p:scale>
        <a:sx n="33" d="100"/>
        <a:sy n="33" d="100"/>
      </p:scale>
      <p:origin x="0" y="-15398"/>
    </p:cViewPr>
  </p:outlineViewPr>
  <p:notesTextViewPr>
    <p:cViewPr>
      <p:scale>
        <a:sx n="1" d="1"/>
        <a:sy n="1" d="1"/>
      </p:scale>
      <p:origin x="0" y="0"/>
    </p:cViewPr>
  </p:notesTextViewPr>
  <p:sorterViewPr>
    <p:cViewPr varScale="1">
      <p:scale>
        <a:sx n="1" d="1"/>
        <a:sy n="1" d="1"/>
      </p:scale>
      <p:origin x="0" y="-4176"/>
    </p:cViewPr>
  </p:sorterViewPr>
  <p:notesViewPr>
    <p:cSldViewPr snapToGrid="0">
      <p:cViewPr varScale="1">
        <p:scale>
          <a:sx n="62" d="100"/>
          <a:sy n="62" d="100"/>
        </p:scale>
        <p:origin x="3120" y="4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handoutMaster" Target="handoutMasters/handoutMaster1.xml"/><Relationship Id="rId68"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commentAuthors" Target="commentAuthor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F87CCD8-EF16-43D3-81E9-6CCE1EE70A21}" type="doc">
      <dgm:prSet loTypeId="urn:microsoft.com/office/officeart/2005/8/layout/hChevron3" loCatId="process" qsTypeId="urn:microsoft.com/office/officeart/2005/8/quickstyle/simple1" qsCatId="simple" csTypeId="urn:microsoft.com/office/officeart/2005/8/colors/accent3_2" csCatId="accent3" phldr="1"/>
      <dgm:spPr/>
    </dgm:pt>
    <dgm:pt modelId="{F8B02F00-A26A-4887-AC6F-3DFB416AD3F9}">
      <dgm:prSet phldrT="[Text]" custT="1"/>
      <dgm:spPr>
        <a:solidFill>
          <a:schemeClr val="accent1"/>
        </a:solidFill>
      </dgm:spPr>
      <dgm:t>
        <a:bodyPr/>
        <a:lstStyle/>
        <a:p>
          <a:r>
            <a:rPr lang="en-US" sz="1400" b="1" dirty="0">
              <a:latin typeface="Arial" panose="020B0604020202020204" pitchFamily="34" charset="0"/>
              <a:cs typeface="Arial" panose="020B0604020202020204" pitchFamily="34" charset="0"/>
            </a:rPr>
            <a:t>Business</a:t>
          </a:r>
          <a:br>
            <a:rPr lang="en-US" sz="1400" b="1" dirty="0">
              <a:latin typeface="Arial" panose="020B0604020202020204" pitchFamily="34" charset="0"/>
              <a:cs typeface="Arial" panose="020B0604020202020204" pitchFamily="34" charset="0"/>
            </a:rPr>
          </a:br>
          <a:r>
            <a:rPr lang="en-US" sz="1400" b="1" dirty="0">
              <a:latin typeface="Arial" panose="020B0604020202020204" pitchFamily="34" charset="0"/>
              <a:cs typeface="Arial" panose="020B0604020202020204" pitchFamily="34" charset="0"/>
            </a:rPr>
            <a:t>Development</a:t>
          </a:r>
        </a:p>
      </dgm:t>
    </dgm:pt>
    <dgm:pt modelId="{7B452A54-FA99-46CB-BC75-6CEBED14B0A4}" type="parTrans" cxnId="{9ACA521B-6637-494E-A16B-BDD4F92E8ED0}">
      <dgm:prSet/>
      <dgm:spPr/>
      <dgm:t>
        <a:bodyPr/>
        <a:lstStyle/>
        <a:p>
          <a:endParaRPr lang="en-US" sz="1400" b="1">
            <a:latin typeface="Arial" panose="020B0604020202020204" pitchFamily="34" charset="0"/>
            <a:cs typeface="Arial" panose="020B0604020202020204" pitchFamily="34" charset="0"/>
          </a:endParaRPr>
        </a:p>
      </dgm:t>
    </dgm:pt>
    <dgm:pt modelId="{B7B54569-5205-4C47-841E-FD7C9E831E67}" type="sibTrans" cxnId="{9ACA521B-6637-494E-A16B-BDD4F92E8ED0}">
      <dgm:prSet/>
      <dgm:spPr/>
      <dgm:t>
        <a:bodyPr/>
        <a:lstStyle/>
        <a:p>
          <a:endParaRPr lang="en-US" sz="1400" b="1">
            <a:latin typeface="Arial" panose="020B0604020202020204" pitchFamily="34" charset="0"/>
            <a:cs typeface="Arial" panose="020B0604020202020204" pitchFamily="34" charset="0"/>
          </a:endParaRPr>
        </a:p>
      </dgm:t>
    </dgm:pt>
    <dgm:pt modelId="{D196ACAF-7928-46B2-B0A2-C1A30620689B}">
      <dgm:prSet phldrT="[Text]" custT="1"/>
      <dgm:spPr>
        <a:solidFill>
          <a:schemeClr val="accent1"/>
        </a:solidFill>
      </dgm:spPr>
      <dgm:t>
        <a:bodyPr/>
        <a:lstStyle/>
        <a:p>
          <a:r>
            <a:rPr lang="en-US" sz="1400" b="1" dirty="0">
              <a:latin typeface="Arial" panose="020B0604020202020204" pitchFamily="34" charset="0"/>
              <a:cs typeface="Arial" panose="020B0604020202020204" pitchFamily="34" charset="0"/>
            </a:rPr>
            <a:t>Plan</a:t>
          </a:r>
        </a:p>
      </dgm:t>
    </dgm:pt>
    <dgm:pt modelId="{89C99FC0-A4A5-4C18-81EB-63F99B16341F}" type="parTrans" cxnId="{438B3CB3-7D55-4B06-9646-59F2FBC8AAD1}">
      <dgm:prSet/>
      <dgm:spPr/>
      <dgm:t>
        <a:bodyPr/>
        <a:lstStyle/>
        <a:p>
          <a:endParaRPr lang="en-US" sz="1400" b="1">
            <a:latin typeface="Arial" panose="020B0604020202020204" pitchFamily="34" charset="0"/>
            <a:cs typeface="Arial" panose="020B0604020202020204" pitchFamily="34" charset="0"/>
          </a:endParaRPr>
        </a:p>
      </dgm:t>
    </dgm:pt>
    <dgm:pt modelId="{BA190FC2-3C2F-4471-901C-DFC768C4B73B}" type="sibTrans" cxnId="{438B3CB3-7D55-4B06-9646-59F2FBC8AAD1}">
      <dgm:prSet/>
      <dgm:spPr/>
      <dgm:t>
        <a:bodyPr/>
        <a:lstStyle/>
        <a:p>
          <a:endParaRPr lang="en-US" sz="1400" b="1">
            <a:latin typeface="Arial" panose="020B0604020202020204" pitchFamily="34" charset="0"/>
            <a:cs typeface="Arial" panose="020B0604020202020204" pitchFamily="34" charset="0"/>
          </a:endParaRPr>
        </a:p>
      </dgm:t>
    </dgm:pt>
    <dgm:pt modelId="{DD243E99-73E6-4033-B607-39B84087F549}">
      <dgm:prSet phldrT="[Text]" custT="1"/>
      <dgm:spPr>
        <a:solidFill>
          <a:schemeClr val="accent1"/>
        </a:solidFill>
      </dgm:spPr>
      <dgm:t>
        <a:bodyPr/>
        <a:lstStyle/>
        <a:p>
          <a:r>
            <a:rPr lang="en-US" sz="1400" b="1" dirty="0">
              <a:latin typeface="Arial" panose="020B0604020202020204" pitchFamily="34" charset="0"/>
              <a:cs typeface="Arial" panose="020B0604020202020204" pitchFamily="34" charset="0"/>
            </a:rPr>
            <a:t>Build</a:t>
          </a:r>
        </a:p>
      </dgm:t>
    </dgm:pt>
    <dgm:pt modelId="{E1F93A1F-BC97-4B87-B1CB-AE0BD92581AD}" type="parTrans" cxnId="{28153AAA-7FD8-45BA-AF10-2D8D425B8CCF}">
      <dgm:prSet/>
      <dgm:spPr/>
      <dgm:t>
        <a:bodyPr/>
        <a:lstStyle/>
        <a:p>
          <a:endParaRPr lang="en-US" sz="1400" b="1">
            <a:latin typeface="Arial" panose="020B0604020202020204" pitchFamily="34" charset="0"/>
            <a:cs typeface="Arial" panose="020B0604020202020204" pitchFamily="34" charset="0"/>
          </a:endParaRPr>
        </a:p>
      </dgm:t>
    </dgm:pt>
    <dgm:pt modelId="{DF8D0C46-2A46-4108-BB3D-5FEDEF33E9EE}" type="sibTrans" cxnId="{28153AAA-7FD8-45BA-AF10-2D8D425B8CCF}">
      <dgm:prSet/>
      <dgm:spPr/>
      <dgm:t>
        <a:bodyPr/>
        <a:lstStyle/>
        <a:p>
          <a:endParaRPr lang="en-US" sz="1400" b="1">
            <a:latin typeface="Arial" panose="020B0604020202020204" pitchFamily="34" charset="0"/>
            <a:cs typeface="Arial" panose="020B0604020202020204" pitchFamily="34" charset="0"/>
          </a:endParaRPr>
        </a:p>
      </dgm:t>
    </dgm:pt>
    <dgm:pt modelId="{15093107-5A3D-442A-A4BA-06C86284FC4C}">
      <dgm:prSet phldrT="[Text]" custT="1"/>
      <dgm:spPr>
        <a:solidFill>
          <a:schemeClr val="accent1"/>
        </a:solidFill>
      </dgm:spPr>
      <dgm:t>
        <a:bodyPr/>
        <a:lstStyle/>
        <a:p>
          <a:r>
            <a:rPr lang="en-US" sz="1400" b="1" dirty="0">
              <a:latin typeface="Arial" panose="020B0604020202020204" pitchFamily="34" charset="0"/>
              <a:cs typeface="Arial" panose="020B0604020202020204" pitchFamily="34" charset="0"/>
            </a:rPr>
            <a:t>Deploy</a:t>
          </a:r>
        </a:p>
      </dgm:t>
    </dgm:pt>
    <dgm:pt modelId="{404A5E36-01C4-45D9-A932-5A32F60CB738}" type="parTrans" cxnId="{45254736-4EA8-4832-9A40-D1DD061D2FFF}">
      <dgm:prSet/>
      <dgm:spPr/>
      <dgm:t>
        <a:bodyPr/>
        <a:lstStyle/>
        <a:p>
          <a:endParaRPr lang="en-US" sz="1400" b="1">
            <a:latin typeface="Arial" panose="020B0604020202020204" pitchFamily="34" charset="0"/>
            <a:cs typeface="Arial" panose="020B0604020202020204" pitchFamily="34" charset="0"/>
          </a:endParaRPr>
        </a:p>
      </dgm:t>
    </dgm:pt>
    <dgm:pt modelId="{DE06F560-A239-496F-A955-6B7DADC575F2}" type="sibTrans" cxnId="{45254736-4EA8-4832-9A40-D1DD061D2FFF}">
      <dgm:prSet/>
      <dgm:spPr/>
      <dgm:t>
        <a:bodyPr/>
        <a:lstStyle/>
        <a:p>
          <a:endParaRPr lang="en-US" sz="1400" b="1">
            <a:latin typeface="Arial" panose="020B0604020202020204" pitchFamily="34" charset="0"/>
            <a:cs typeface="Arial" panose="020B0604020202020204" pitchFamily="34" charset="0"/>
          </a:endParaRPr>
        </a:p>
      </dgm:t>
    </dgm:pt>
    <dgm:pt modelId="{35D1CA42-8B5B-4AF3-8B7D-8CFC3094C56D}">
      <dgm:prSet phldrT="[Text]" custT="1"/>
      <dgm:spPr>
        <a:solidFill>
          <a:schemeClr val="accent1"/>
        </a:solidFill>
      </dgm:spPr>
      <dgm:t>
        <a:bodyPr/>
        <a:lstStyle/>
        <a:p>
          <a:r>
            <a:rPr lang="en-US" sz="1400" b="1">
              <a:latin typeface="Arial" panose="020B0604020202020204" pitchFamily="34" charset="0"/>
              <a:cs typeface="Arial" panose="020B0604020202020204" pitchFamily="34" charset="0"/>
            </a:rPr>
            <a:t>Support</a:t>
          </a:r>
        </a:p>
      </dgm:t>
    </dgm:pt>
    <dgm:pt modelId="{D868E3E8-B587-4EAA-84DB-70E8D7539D64}" type="parTrans" cxnId="{40BC9E59-3AE5-4B51-A9E3-2E186CA53CE6}">
      <dgm:prSet/>
      <dgm:spPr/>
      <dgm:t>
        <a:bodyPr/>
        <a:lstStyle/>
        <a:p>
          <a:endParaRPr lang="en-US" sz="1400" b="1">
            <a:latin typeface="Arial" panose="020B0604020202020204" pitchFamily="34" charset="0"/>
            <a:cs typeface="Arial" panose="020B0604020202020204" pitchFamily="34" charset="0"/>
          </a:endParaRPr>
        </a:p>
      </dgm:t>
    </dgm:pt>
    <dgm:pt modelId="{4EA34483-E7D7-4A93-A99B-D9591E6334C3}" type="sibTrans" cxnId="{40BC9E59-3AE5-4B51-A9E3-2E186CA53CE6}">
      <dgm:prSet/>
      <dgm:spPr/>
      <dgm:t>
        <a:bodyPr/>
        <a:lstStyle/>
        <a:p>
          <a:endParaRPr lang="en-US" sz="1400" b="1">
            <a:latin typeface="Arial" panose="020B0604020202020204" pitchFamily="34" charset="0"/>
            <a:cs typeface="Arial" panose="020B0604020202020204" pitchFamily="34" charset="0"/>
          </a:endParaRPr>
        </a:p>
      </dgm:t>
    </dgm:pt>
    <dgm:pt modelId="{3421ABF0-1E55-44F1-8724-43F8F292BF2B}" type="pres">
      <dgm:prSet presAssocID="{7F87CCD8-EF16-43D3-81E9-6CCE1EE70A21}" presName="Name0" presStyleCnt="0">
        <dgm:presLayoutVars>
          <dgm:dir/>
          <dgm:resizeHandles val="exact"/>
        </dgm:presLayoutVars>
      </dgm:prSet>
      <dgm:spPr/>
    </dgm:pt>
    <dgm:pt modelId="{74C5CFF1-296D-459D-BB45-969D00ED7691}" type="pres">
      <dgm:prSet presAssocID="{F8B02F00-A26A-4887-AC6F-3DFB416AD3F9}" presName="parTxOnly" presStyleLbl="node1" presStyleIdx="0" presStyleCnt="5">
        <dgm:presLayoutVars>
          <dgm:bulletEnabled val="1"/>
        </dgm:presLayoutVars>
      </dgm:prSet>
      <dgm:spPr/>
    </dgm:pt>
    <dgm:pt modelId="{B1CBE6F3-7555-42B1-A1ED-0A5D5723C3AF}" type="pres">
      <dgm:prSet presAssocID="{B7B54569-5205-4C47-841E-FD7C9E831E67}" presName="parSpace" presStyleCnt="0"/>
      <dgm:spPr/>
    </dgm:pt>
    <dgm:pt modelId="{6EC46E79-1465-427F-8292-6B02095CDE24}" type="pres">
      <dgm:prSet presAssocID="{D196ACAF-7928-46B2-B0A2-C1A30620689B}" presName="parTxOnly" presStyleLbl="node1" presStyleIdx="1" presStyleCnt="5">
        <dgm:presLayoutVars>
          <dgm:bulletEnabled val="1"/>
        </dgm:presLayoutVars>
      </dgm:prSet>
      <dgm:spPr/>
    </dgm:pt>
    <dgm:pt modelId="{C633E66D-C0B0-4B41-B263-185ED5740BEF}" type="pres">
      <dgm:prSet presAssocID="{BA190FC2-3C2F-4471-901C-DFC768C4B73B}" presName="parSpace" presStyleCnt="0"/>
      <dgm:spPr/>
    </dgm:pt>
    <dgm:pt modelId="{AD3A8B23-6DBA-4EF2-8EB6-051467A505D5}" type="pres">
      <dgm:prSet presAssocID="{DD243E99-73E6-4033-B607-39B84087F549}" presName="parTxOnly" presStyleLbl="node1" presStyleIdx="2" presStyleCnt="5">
        <dgm:presLayoutVars>
          <dgm:bulletEnabled val="1"/>
        </dgm:presLayoutVars>
      </dgm:prSet>
      <dgm:spPr/>
    </dgm:pt>
    <dgm:pt modelId="{43A99458-6499-4463-879E-781D3911E30B}" type="pres">
      <dgm:prSet presAssocID="{DF8D0C46-2A46-4108-BB3D-5FEDEF33E9EE}" presName="parSpace" presStyleCnt="0"/>
      <dgm:spPr/>
    </dgm:pt>
    <dgm:pt modelId="{086D532E-794E-404E-BE75-773CAC2D7775}" type="pres">
      <dgm:prSet presAssocID="{15093107-5A3D-442A-A4BA-06C86284FC4C}" presName="parTxOnly" presStyleLbl="node1" presStyleIdx="3" presStyleCnt="5">
        <dgm:presLayoutVars>
          <dgm:bulletEnabled val="1"/>
        </dgm:presLayoutVars>
      </dgm:prSet>
      <dgm:spPr/>
    </dgm:pt>
    <dgm:pt modelId="{2442512C-BC0A-4FE3-A4EA-A2505F907C9B}" type="pres">
      <dgm:prSet presAssocID="{DE06F560-A239-496F-A955-6B7DADC575F2}" presName="parSpace" presStyleCnt="0"/>
      <dgm:spPr/>
    </dgm:pt>
    <dgm:pt modelId="{0DFFD197-369C-4974-997A-A9034C825803}" type="pres">
      <dgm:prSet presAssocID="{35D1CA42-8B5B-4AF3-8B7D-8CFC3094C56D}" presName="parTxOnly" presStyleLbl="node1" presStyleIdx="4" presStyleCnt="5">
        <dgm:presLayoutVars>
          <dgm:bulletEnabled val="1"/>
        </dgm:presLayoutVars>
      </dgm:prSet>
      <dgm:spPr/>
    </dgm:pt>
  </dgm:ptLst>
  <dgm:cxnLst>
    <dgm:cxn modelId="{00A6A510-FB07-7848-9FD6-763310A82B13}" type="presOf" srcId="{D196ACAF-7928-46B2-B0A2-C1A30620689B}" destId="{6EC46E79-1465-427F-8292-6B02095CDE24}" srcOrd="0" destOrd="0" presId="urn:microsoft.com/office/officeart/2005/8/layout/hChevron3"/>
    <dgm:cxn modelId="{9ACA521B-6637-494E-A16B-BDD4F92E8ED0}" srcId="{7F87CCD8-EF16-43D3-81E9-6CCE1EE70A21}" destId="{F8B02F00-A26A-4887-AC6F-3DFB416AD3F9}" srcOrd="0" destOrd="0" parTransId="{7B452A54-FA99-46CB-BC75-6CEBED14B0A4}" sibTransId="{B7B54569-5205-4C47-841E-FD7C9E831E67}"/>
    <dgm:cxn modelId="{F0328A2C-292F-1E4D-998F-CAB4D63BEF26}" type="presOf" srcId="{DD243E99-73E6-4033-B607-39B84087F549}" destId="{AD3A8B23-6DBA-4EF2-8EB6-051467A505D5}" srcOrd="0" destOrd="0" presId="urn:microsoft.com/office/officeart/2005/8/layout/hChevron3"/>
    <dgm:cxn modelId="{45254736-4EA8-4832-9A40-D1DD061D2FFF}" srcId="{7F87CCD8-EF16-43D3-81E9-6CCE1EE70A21}" destId="{15093107-5A3D-442A-A4BA-06C86284FC4C}" srcOrd="3" destOrd="0" parTransId="{404A5E36-01C4-45D9-A932-5A32F60CB738}" sibTransId="{DE06F560-A239-496F-A955-6B7DADC575F2}"/>
    <dgm:cxn modelId="{381E5036-4CD1-B64A-AD4F-55462D4DA5EA}" type="presOf" srcId="{35D1CA42-8B5B-4AF3-8B7D-8CFC3094C56D}" destId="{0DFFD197-369C-4974-997A-A9034C825803}" srcOrd="0" destOrd="0" presId="urn:microsoft.com/office/officeart/2005/8/layout/hChevron3"/>
    <dgm:cxn modelId="{7023BC5C-333D-BD48-A53C-F315289DD922}" type="presOf" srcId="{7F87CCD8-EF16-43D3-81E9-6CCE1EE70A21}" destId="{3421ABF0-1E55-44F1-8724-43F8F292BF2B}" srcOrd="0" destOrd="0" presId="urn:microsoft.com/office/officeart/2005/8/layout/hChevron3"/>
    <dgm:cxn modelId="{40BC9E59-3AE5-4B51-A9E3-2E186CA53CE6}" srcId="{7F87CCD8-EF16-43D3-81E9-6CCE1EE70A21}" destId="{35D1CA42-8B5B-4AF3-8B7D-8CFC3094C56D}" srcOrd="4" destOrd="0" parTransId="{D868E3E8-B587-4EAA-84DB-70E8D7539D64}" sibTransId="{4EA34483-E7D7-4A93-A99B-D9591E6334C3}"/>
    <dgm:cxn modelId="{3212F188-8B49-E54D-90DB-B68B0D32D1C2}" type="presOf" srcId="{15093107-5A3D-442A-A4BA-06C86284FC4C}" destId="{086D532E-794E-404E-BE75-773CAC2D7775}" srcOrd="0" destOrd="0" presId="urn:microsoft.com/office/officeart/2005/8/layout/hChevron3"/>
    <dgm:cxn modelId="{28153AAA-7FD8-45BA-AF10-2D8D425B8CCF}" srcId="{7F87CCD8-EF16-43D3-81E9-6CCE1EE70A21}" destId="{DD243E99-73E6-4033-B607-39B84087F549}" srcOrd="2" destOrd="0" parTransId="{E1F93A1F-BC97-4B87-B1CB-AE0BD92581AD}" sibTransId="{DF8D0C46-2A46-4108-BB3D-5FEDEF33E9EE}"/>
    <dgm:cxn modelId="{438B3CB3-7D55-4B06-9646-59F2FBC8AAD1}" srcId="{7F87CCD8-EF16-43D3-81E9-6CCE1EE70A21}" destId="{D196ACAF-7928-46B2-B0A2-C1A30620689B}" srcOrd="1" destOrd="0" parTransId="{89C99FC0-A4A5-4C18-81EB-63F99B16341F}" sibTransId="{BA190FC2-3C2F-4471-901C-DFC768C4B73B}"/>
    <dgm:cxn modelId="{0B1DA7E8-65F1-A547-9C2A-A474AEFDE08A}" type="presOf" srcId="{F8B02F00-A26A-4887-AC6F-3DFB416AD3F9}" destId="{74C5CFF1-296D-459D-BB45-969D00ED7691}" srcOrd="0" destOrd="0" presId="urn:microsoft.com/office/officeart/2005/8/layout/hChevron3"/>
    <dgm:cxn modelId="{5E87804E-9F08-1449-865D-B868A5C7B582}" type="presParOf" srcId="{3421ABF0-1E55-44F1-8724-43F8F292BF2B}" destId="{74C5CFF1-296D-459D-BB45-969D00ED7691}" srcOrd="0" destOrd="0" presId="urn:microsoft.com/office/officeart/2005/8/layout/hChevron3"/>
    <dgm:cxn modelId="{4529C8F3-E967-BE4F-90C1-5FB9344F67CD}" type="presParOf" srcId="{3421ABF0-1E55-44F1-8724-43F8F292BF2B}" destId="{B1CBE6F3-7555-42B1-A1ED-0A5D5723C3AF}" srcOrd="1" destOrd="0" presId="urn:microsoft.com/office/officeart/2005/8/layout/hChevron3"/>
    <dgm:cxn modelId="{D92B4128-C5FC-2045-99B1-05B9EB6387DB}" type="presParOf" srcId="{3421ABF0-1E55-44F1-8724-43F8F292BF2B}" destId="{6EC46E79-1465-427F-8292-6B02095CDE24}" srcOrd="2" destOrd="0" presId="urn:microsoft.com/office/officeart/2005/8/layout/hChevron3"/>
    <dgm:cxn modelId="{D2CD05F6-7930-7A46-81B9-0792251C8FF3}" type="presParOf" srcId="{3421ABF0-1E55-44F1-8724-43F8F292BF2B}" destId="{C633E66D-C0B0-4B41-B263-185ED5740BEF}" srcOrd="3" destOrd="0" presId="urn:microsoft.com/office/officeart/2005/8/layout/hChevron3"/>
    <dgm:cxn modelId="{17EE4DE3-C95E-614B-A775-F4756A259A35}" type="presParOf" srcId="{3421ABF0-1E55-44F1-8724-43F8F292BF2B}" destId="{AD3A8B23-6DBA-4EF2-8EB6-051467A505D5}" srcOrd="4" destOrd="0" presId="urn:microsoft.com/office/officeart/2005/8/layout/hChevron3"/>
    <dgm:cxn modelId="{63AEE993-B39C-874A-9DFC-C3E144FA9F98}" type="presParOf" srcId="{3421ABF0-1E55-44F1-8724-43F8F292BF2B}" destId="{43A99458-6499-4463-879E-781D3911E30B}" srcOrd="5" destOrd="0" presId="urn:microsoft.com/office/officeart/2005/8/layout/hChevron3"/>
    <dgm:cxn modelId="{A29161B4-BDEF-6F46-80F9-E622E26DF96A}" type="presParOf" srcId="{3421ABF0-1E55-44F1-8724-43F8F292BF2B}" destId="{086D532E-794E-404E-BE75-773CAC2D7775}" srcOrd="6" destOrd="0" presId="urn:microsoft.com/office/officeart/2005/8/layout/hChevron3"/>
    <dgm:cxn modelId="{28C6B8F1-E1AF-E943-B768-1292E324EE66}" type="presParOf" srcId="{3421ABF0-1E55-44F1-8724-43F8F292BF2B}" destId="{2442512C-BC0A-4FE3-A4EA-A2505F907C9B}" srcOrd="7" destOrd="0" presId="urn:microsoft.com/office/officeart/2005/8/layout/hChevron3"/>
    <dgm:cxn modelId="{49A33B00-13AD-5241-BDA2-5C252F6B372A}" type="presParOf" srcId="{3421ABF0-1E55-44F1-8724-43F8F292BF2B}" destId="{0DFFD197-369C-4974-997A-A9034C825803}" srcOrd="8" destOrd="0" presId="urn:microsoft.com/office/officeart/2005/8/layout/hChevron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09881D-9F33-4F63-809A-AE61695A8B7F}" type="doc">
      <dgm:prSet loTypeId="urn:microsoft.com/office/officeart/2005/8/layout/hProcess4" loCatId="process" qsTypeId="urn:microsoft.com/office/officeart/2005/8/quickstyle/simple1" qsCatId="simple" csTypeId="urn:microsoft.com/office/officeart/2005/8/colors/accent1_2" csCatId="accent1" phldr="1"/>
      <dgm:spPr/>
    </dgm:pt>
    <dgm:pt modelId="{408D825B-70D4-4126-BFBE-23E65305CF30}">
      <dgm:prSet phldrT="[Text]"/>
      <dgm:spPr/>
      <dgm:t>
        <a:bodyPr/>
        <a:lstStyle/>
        <a:p>
          <a:r>
            <a:rPr lang="en-GB" dirty="0"/>
            <a:t>Subscription SOW</a:t>
          </a:r>
        </a:p>
      </dgm:t>
    </dgm:pt>
    <dgm:pt modelId="{3829C0B1-C80B-445A-A529-4BB0C82D72EC}" type="parTrans" cxnId="{2589B066-D17E-4415-9C65-7A569E243989}">
      <dgm:prSet/>
      <dgm:spPr/>
      <dgm:t>
        <a:bodyPr/>
        <a:lstStyle/>
        <a:p>
          <a:endParaRPr lang="en-GB"/>
        </a:p>
      </dgm:t>
    </dgm:pt>
    <dgm:pt modelId="{984448A7-DCB8-4633-8C66-D24092D2CE7B}" type="sibTrans" cxnId="{2589B066-D17E-4415-9C65-7A569E243989}">
      <dgm:prSet/>
      <dgm:spPr/>
      <dgm:t>
        <a:bodyPr/>
        <a:lstStyle/>
        <a:p>
          <a:endParaRPr lang="en-GB"/>
        </a:p>
      </dgm:t>
    </dgm:pt>
    <dgm:pt modelId="{A7223B2C-5F46-421C-8996-66E0ECE05DD1}">
      <dgm:prSet phldrT="[Text]"/>
      <dgm:spPr/>
      <dgm:t>
        <a:bodyPr/>
        <a:lstStyle/>
        <a:p>
          <a:r>
            <a:rPr lang="en-GB" dirty="0"/>
            <a:t>Implementation</a:t>
          </a:r>
        </a:p>
        <a:p>
          <a:r>
            <a:rPr lang="en-GB" dirty="0"/>
            <a:t>SOW</a:t>
          </a:r>
        </a:p>
      </dgm:t>
    </dgm:pt>
    <dgm:pt modelId="{85AA400B-6E58-4909-B62E-AF4B57D8796D}" type="parTrans" cxnId="{22D3B245-86A7-4266-9718-E38D1373E9E0}">
      <dgm:prSet/>
      <dgm:spPr/>
      <dgm:t>
        <a:bodyPr/>
        <a:lstStyle/>
        <a:p>
          <a:endParaRPr lang="en-GB"/>
        </a:p>
      </dgm:t>
    </dgm:pt>
    <dgm:pt modelId="{10264124-DA48-474B-ACA4-A58CD47B46CF}" type="sibTrans" cxnId="{22D3B245-86A7-4266-9718-E38D1373E9E0}">
      <dgm:prSet/>
      <dgm:spPr/>
      <dgm:t>
        <a:bodyPr/>
        <a:lstStyle/>
        <a:p>
          <a:endParaRPr lang="en-GB"/>
        </a:p>
      </dgm:t>
    </dgm:pt>
    <dgm:pt modelId="{C21773D2-1AEE-44B1-902F-4BD8E2C4ECF2}">
      <dgm:prSet phldrT="[Text]"/>
      <dgm:spPr/>
      <dgm:t>
        <a:bodyPr/>
        <a:lstStyle/>
        <a:p>
          <a:r>
            <a:rPr lang="en-GB" dirty="0"/>
            <a:t>Post Implementation Ongoing Services SOW</a:t>
          </a:r>
        </a:p>
      </dgm:t>
    </dgm:pt>
    <dgm:pt modelId="{E80B8FE7-0B76-4E5E-B089-9BE7FE57C484}" type="parTrans" cxnId="{AC6655E8-C31F-4709-9BC6-BAD7B746A1DF}">
      <dgm:prSet/>
      <dgm:spPr/>
      <dgm:t>
        <a:bodyPr/>
        <a:lstStyle/>
        <a:p>
          <a:endParaRPr lang="en-GB"/>
        </a:p>
      </dgm:t>
    </dgm:pt>
    <dgm:pt modelId="{518A598A-915D-4EEC-9991-DC2BBCB80A7E}" type="sibTrans" cxnId="{AC6655E8-C31F-4709-9BC6-BAD7B746A1DF}">
      <dgm:prSet/>
      <dgm:spPr/>
      <dgm:t>
        <a:bodyPr/>
        <a:lstStyle/>
        <a:p>
          <a:endParaRPr lang="en-GB"/>
        </a:p>
      </dgm:t>
    </dgm:pt>
    <dgm:pt modelId="{EEE645F2-1419-40BE-B09A-5B85F8B935AE}">
      <dgm:prSet phldrT="[Text]" custT="1"/>
      <dgm:spPr/>
      <dgm:t>
        <a:bodyPr/>
        <a:lstStyle/>
        <a:p>
          <a:r>
            <a:rPr lang="en-GB" sz="1400" dirty="0"/>
            <a:t>Licensing details and fees for the use of the product (and/or use of proprietary data), so for example:</a:t>
          </a:r>
        </a:p>
      </dgm:t>
    </dgm:pt>
    <dgm:pt modelId="{508AC5E6-9002-473D-86E5-6CB6BAB71646}" type="parTrans" cxnId="{A6B79E5B-6200-42EA-9822-74C3E05FEB3C}">
      <dgm:prSet/>
      <dgm:spPr/>
      <dgm:t>
        <a:bodyPr/>
        <a:lstStyle/>
        <a:p>
          <a:endParaRPr lang="en-GB"/>
        </a:p>
      </dgm:t>
    </dgm:pt>
    <dgm:pt modelId="{0181948A-AA2C-4409-813C-30EE20868F0A}" type="sibTrans" cxnId="{A6B79E5B-6200-42EA-9822-74C3E05FEB3C}">
      <dgm:prSet/>
      <dgm:spPr/>
      <dgm:t>
        <a:bodyPr/>
        <a:lstStyle/>
        <a:p>
          <a:endParaRPr lang="en-GB"/>
        </a:p>
      </dgm:t>
    </dgm:pt>
    <dgm:pt modelId="{E81C96F4-81AD-495A-A753-060E7233F5A0}">
      <dgm:prSet phldrT="[Text]" custT="1"/>
      <dgm:spPr/>
      <dgm:t>
        <a:bodyPr/>
        <a:lstStyle/>
        <a:p>
          <a:r>
            <a:rPr lang="en-GB" sz="1400" dirty="0"/>
            <a:t>A clear statement of what will be delivered*:</a:t>
          </a:r>
        </a:p>
      </dgm:t>
    </dgm:pt>
    <dgm:pt modelId="{DEDC2BC0-B8C5-417F-AAA5-1B855866F1AC}" type="parTrans" cxnId="{1ACF608C-96BA-427E-8B39-032A6733849E}">
      <dgm:prSet/>
      <dgm:spPr/>
      <dgm:t>
        <a:bodyPr/>
        <a:lstStyle/>
        <a:p>
          <a:endParaRPr lang="en-GB"/>
        </a:p>
      </dgm:t>
    </dgm:pt>
    <dgm:pt modelId="{0A36D659-7A1B-43B5-9B51-585CBF7B5B1A}" type="sibTrans" cxnId="{1ACF608C-96BA-427E-8B39-032A6733849E}">
      <dgm:prSet/>
      <dgm:spPr/>
      <dgm:t>
        <a:bodyPr/>
        <a:lstStyle/>
        <a:p>
          <a:endParaRPr lang="en-GB"/>
        </a:p>
      </dgm:t>
    </dgm:pt>
    <dgm:pt modelId="{A4E216ED-9C4A-4CF1-A9E6-214C6BF0F394}">
      <dgm:prSet phldrT="[Text]" custT="1"/>
      <dgm:spPr/>
      <dgm:t>
        <a:bodyPr/>
        <a:lstStyle/>
        <a:p>
          <a:r>
            <a:rPr lang="en-GB" sz="1400" dirty="0"/>
            <a:t>Stakeholders</a:t>
          </a:r>
        </a:p>
      </dgm:t>
    </dgm:pt>
    <dgm:pt modelId="{FBDD1C3C-0015-4704-A1B1-55DFE5081B2C}" type="parTrans" cxnId="{3F8C3541-1C9A-4CEA-AD30-F3C511E2E11F}">
      <dgm:prSet/>
      <dgm:spPr/>
      <dgm:t>
        <a:bodyPr/>
        <a:lstStyle/>
        <a:p>
          <a:endParaRPr lang="en-GB"/>
        </a:p>
      </dgm:t>
    </dgm:pt>
    <dgm:pt modelId="{5425B252-45DF-4915-8806-782F515D3775}" type="sibTrans" cxnId="{3F8C3541-1C9A-4CEA-AD30-F3C511E2E11F}">
      <dgm:prSet/>
      <dgm:spPr/>
      <dgm:t>
        <a:bodyPr/>
        <a:lstStyle/>
        <a:p>
          <a:endParaRPr lang="en-GB"/>
        </a:p>
      </dgm:t>
    </dgm:pt>
    <dgm:pt modelId="{08763514-DE39-48EE-A159-8315A0FB354E}">
      <dgm:prSet phldrT="[Text]" custT="1"/>
      <dgm:spPr/>
      <dgm:t>
        <a:bodyPr/>
        <a:lstStyle/>
        <a:p>
          <a:r>
            <a:rPr lang="en-GB" sz="1400" dirty="0"/>
            <a:t>Delivery timelines</a:t>
          </a:r>
        </a:p>
      </dgm:t>
    </dgm:pt>
    <dgm:pt modelId="{CD84EFA0-65B5-4DAA-9913-1F1BDFAFD8B7}" type="parTrans" cxnId="{7DE9382F-33F8-4AE5-BE31-954FBA1AFB7C}">
      <dgm:prSet/>
      <dgm:spPr/>
      <dgm:t>
        <a:bodyPr/>
        <a:lstStyle/>
        <a:p>
          <a:endParaRPr lang="en-GB"/>
        </a:p>
      </dgm:t>
    </dgm:pt>
    <dgm:pt modelId="{84C7705F-FF33-4BBB-9370-8058FF9BB7E7}" type="sibTrans" cxnId="{7DE9382F-33F8-4AE5-BE31-954FBA1AFB7C}">
      <dgm:prSet/>
      <dgm:spPr/>
      <dgm:t>
        <a:bodyPr/>
        <a:lstStyle/>
        <a:p>
          <a:endParaRPr lang="en-GB"/>
        </a:p>
      </dgm:t>
    </dgm:pt>
    <dgm:pt modelId="{AFF2F7BF-B80C-4B34-BCA2-97D641007C36}">
      <dgm:prSet phldrT="[Text]"/>
      <dgm:spPr/>
      <dgm:t>
        <a:bodyPr/>
        <a:lstStyle/>
        <a:p>
          <a:r>
            <a:rPr lang="en-GB" dirty="0"/>
            <a:t>Pre-agreed number of hours to support the client solution:</a:t>
          </a:r>
        </a:p>
      </dgm:t>
    </dgm:pt>
    <dgm:pt modelId="{9C17C63A-4310-4BE8-A061-AB80047BF9EE}" type="parTrans" cxnId="{81EB02A6-C7C2-406B-8D88-C3E68513973D}">
      <dgm:prSet/>
      <dgm:spPr/>
      <dgm:t>
        <a:bodyPr/>
        <a:lstStyle/>
        <a:p>
          <a:endParaRPr lang="en-GB"/>
        </a:p>
      </dgm:t>
    </dgm:pt>
    <dgm:pt modelId="{24F8A704-F3D0-4808-B6E4-161F55CF10B9}" type="sibTrans" cxnId="{81EB02A6-C7C2-406B-8D88-C3E68513973D}">
      <dgm:prSet/>
      <dgm:spPr/>
      <dgm:t>
        <a:bodyPr/>
        <a:lstStyle/>
        <a:p>
          <a:endParaRPr lang="en-GB"/>
        </a:p>
      </dgm:t>
    </dgm:pt>
    <dgm:pt modelId="{440E8299-5DBD-4D97-BEB2-E3E32D63DC21}">
      <dgm:prSet phldrT="[Text]"/>
      <dgm:spPr/>
      <dgm:t>
        <a:bodyPr/>
        <a:lstStyle/>
        <a:p>
          <a:r>
            <a:rPr lang="en-GB" dirty="0"/>
            <a:t>Tier 1 (Field User Support)</a:t>
          </a:r>
        </a:p>
      </dgm:t>
    </dgm:pt>
    <dgm:pt modelId="{BA79F0E5-E7C1-43EB-B336-9A234A96249F}" type="parTrans" cxnId="{A8992D44-6971-45F2-874B-186A324CBBE3}">
      <dgm:prSet/>
      <dgm:spPr/>
      <dgm:t>
        <a:bodyPr/>
        <a:lstStyle/>
        <a:p>
          <a:endParaRPr lang="en-GB"/>
        </a:p>
      </dgm:t>
    </dgm:pt>
    <dgm:pt modelId="{7441402E-E766-4F83-94F9-E422B91E7475}" type="sibTrans" cxnId="{A8992D44-6971-45F2-874B-186A324CBBE3}">
      <dgm:prSet/>
      <dgm:spPr/>
      <dgm:t>
        <a:bodyPr/>
        <a:lstStyle/>
        <a:p>
          <a:endParaRPr lang="en-GB"/>
        </a:p>
      </dgm:t>
    </dgm:pt>
    <dgm:pt modelId="{E5F4A252-A191-478C-B19C-349D550ADAC2}">
      <dgm:prSet phldrT="[Text]"/>
      <dgm:spPr/>
      <dgm:t>
        <a:bodyPr/>
        <a:lstStyle/>
        <a:p>
          <a:r>
            <a:rPr lang="en-GB" dirty="0"/>
            <a:t>Tier 2 Support (Technical Support &amp; Service Requests)</a:t>
          </a:r>
        </a:p>
      </dgm:t>
    </dgm:pt>
    <dgm:pt modelId="{6B2E75C7-8778-4768-8FCB-7BBF63F45752}" type="parTrans" cxnId="{B801F3E5-3499-4044-83E0-B3448ECA71CC}">
      <dgm:prSet/>
      <dgm:spPr/>
      <dgm:t>
        <a:bodyPr/>
        <a:lstStyle/>
        <a:p>
          <a:endParaRPr lang="en-GB"/>
        </a:p>
      </dgm:t>
    </dgm:pt>
    <dgm:pt modelId="{83D69E77-20CE-44C3-BE9A-D20739DEA618}" type="sibTrans" cxnId="{B801F3E5-3499-4044-83E0-B3448ECA71CC}">
      <dgm:prSet/>
      <dgm:spPr/>
      <dgm:t>
        <a:bodyPr/>
        <a:lstStyle/>
        <a:p>
          <a:endParaRPr lang="en-GB"/>
        </a:p>
      </dgm:t>
    </dgm:pt>
    <dgm:pt modelId="{EF2A7AFE-3F4D-4E29-91C3-69D50F89B025}">
      <dgm:prSet phldrT="[Text]"/>
      <dgm:spPr/>
      <dgm:t>
        <a:bodyPr/>
        <a:lstStyle/>
        <a:p>
          <a:r>
            <a:rPr lang="en-GB" dirty="0"/>
            <a:t>Client Service Partner</a:t>
          </a:r>
        </a:p>
      </dgm:t>
    </dgm:pt>
    <dgm:pt modelId="{A4CD0D10-51DC-4515-A6A2-AF7E66E21B3A}" type="parTrans" cxnId="{679042DC-B214-4C53-BAFC-94E27C704D15}">
      <dgm:prSet/>
      <dgm:spPr/>
      <dgm:t>
        <a:bodyPr/>
        <a:lstStyle/>
        <a:p>
          <a:endParaRPr lang="en-GB"/>
        </a:p>
      </dgm:t>
    </dgm:pt>
    <dgm:pt modelId="{88C4FDFD-041A-4B88-915B-8B5352D228C9}" type="sibTrans" cxnId="{679042DC-B214-4C53-BAFC-94E27C704D15}">
      <dgm:prSet/>
      <dgm:spPr/>
      <dgm:t>
        <a:bodyPr/>
        <a:lstStyle/>
        <a:p>
          <a:endParaRPr lang="en-GB"/>
        </a:p>
      </dgm:t>
    </dgm:pt>
    <dgm:pt modelId="{39832D35-50AE-4A18-8DCF-34A736E83950}">
      <dgm:prSet phldrT="[Text]" custT="1"/>
      <dgm:spPr/>
      <dgm:t>
        <a:bodyPr/>
        <a:lstStyle/>
        <a:p>
          <a:r>
            <a:rPr lang="en-GB" sz="1400" dirty="0"/>
            <a:t>Deliverables by phase</a:t>
          </a:r>
        </a:p>
      </dgm:t>
    </dgm:pt>
    <dgm:pt modelId="{8C78E395-466F-44F1-9975-DFAC97286038}" type="parTrans" cxnId="{BD9AF6D9-FF0F-43D5-B05B-58B7FEE21C56}">
      <dgm:prSet/>
      <dgm:spPr/>
      <dgm:t>
        <a:bodyPr/>
        <a:lstStyle/>
        <a:p>
          <a:endParaRPr lang="en-GB"/>
        </a:p>
      </dgm:t>
    </dgm:pt>
    <dgm:pt modelId="{03F07482-420F-4410-9168-571A5EDF0FC7}" type="sibTrans" cxnId="{BD9AF6D9-FF0F-43D5-B05B-58B7FEE21C56}">
      <dgm:prSet/>
      <dgm:spPr/>
      <dgm:t>
        <a:bodyPr/>
        <a:lstStyle/>
        <a:p>
          <a:endParaRPr lang="en-GB"/>
        </a:p>
      </dgm:t>
    </dgm:pt>
    <dgm:pt modelId="{AF3307BB-6062-4045-B799-A9CCDB2F8ED9}">
      <dgm:prSet phldrT="[Text]" custT="1"/>
      <dgm:spPr/>
      <dgm:t>
        <a:bodyPr/>
        <a:lstStyle/>
        <a:p>
          <a:r>
            <a:rPr lang="en-GB" sz="1400" dirty="0"/>
            <a:t>Fees</a:t>
          </a:r>
        </a:p>
      </dgm:t>
    </dgm:pt>
    <dgm:pt modelId="{801ED177-396C-4F00-995D-36C619B175D2}" type="parTrans" cxnId="{969D346E-23DD-4EFC-94E7-0A0B8656D6BB}">
      <dgm:prSet/>
      <dgm:spPr/>
      <dgm:t>
        <a:bodyPr/>
        <a:lstStyle/>
        <a:p>
          <a:endParaRPr lang="en-GB"/>
        </a:p>
      </dgm:t>
    </dgm:pt>
    <dgm:pt modelId="{7F0BAF27-0E9C-46F6-8574-7FC09FCEACAA}" type="sibTrans" cxnId="{969D346E-23DD-4EFC-94E7-0A0B8656D6BB}">
      <dgm:prSet/>
      <dgm:spPr/>
      <dgm:t>
        <a:bodyPr/>
        <a:lstStyle/>
        <a:p>
          <a:endParaRPr lang="en-GB"/>
        </a:p>
      </dgm:t>
    </dgm:pt>
    <dgm:pt modelId="{80B1FB1D-8BC1-4507-8D44-0168517C73A8}">
      <dgm:prSet phldrT="[Text]"/>
      <dgm:spPr/>
      <dgm:t>
        <a:bodyPr/>
        <a:lstStyle/>
        <a:p>
          <a:endParaRPr lang="en-GB" sz="1400" dirty="0"/>
        </a:p>
      </dgm:t>
    </dgm:pt>
    <dgm:pt modelId="{EE9242B3-993A-4910-8671-0CB5E9862B31}" type="parTrans" cxnId="{F2B9B468-6CF6-4CAC-9DE5-72DC716D653F}">
      <dgm:prSet/>
      <dgm:spPr/>
      <dgm:t>
        <a:bodyPr/>
        <a:lstStyle/>
        <a:p>
          <a:endParaRPr lang="en-GB"/>
        </a:p>
      </dgm:t>
    </dgm:pt>
    <dgm:pt modelId="{BC126DA1-368E-497D-8B5C-DC8B7848A18F}" type="sibTrans" cxnId="{F2B9B468-6CF6-4CAC-9DE5-72DC716D653F}">
      <dgm:prSet/>
      <dgm:spPr/>
      <dgm:t>
        <a:bodyPr/>
        <a:lstStyle/>
        <a:p>
          <a:endParaRPr lang="en-GB"/>
        </a:p>
      </dgm:t>
    </dgm:pt>
    <dgm:pt modelId="{5E4E1DAE-82BA-483D-9920-DF0A371AC3F9}">
      <dgm:prSet phldrT="[Text]" custT="1"/>
      <dgm:spPr/>
      <dgm:t>
        <a:bodyPr/>
        <a:lstStyle/>
        <a:p>
          <a:r>
            <a:rPr lang="en-GB" sz="1400" dirty="0"/>
            <a:t>OCE Sales Subscription SOW</a:t>
          </a:r>
        </a:p>
      </dgm:t>
    </dgm:pt>
    <dgm:pt modelId="{9A779F97-484C-427B-9A6D-020DA0CAE503}" type="parTrans" cxnId="{528B43AD-09C9-4B0F-A7B9-02E5E2DB8E4F}">
      <dgm:prSet/>
      <dgm:spPr/>
      <dgm:t>
        <a:bodyPr/>
        <a:lstStyle/>
        <a:p>
          <a:endParaRPr lang="en-GB"/>
        </a:p>
      </dgm:t>
    </dgm:pt>
    <dgm:pt modelId="{F034285B-C4F0-4837-B6C1-D232A7BBD265}" type="sibTrans" cxnId="{528B43AD-09C9-4B0F-A7B9-02E5E2DB8E4F}">
      <dgm:prSet/>
      <dgm:spPr/>
      <dgm:t>
        <a:bodyPr/>
        <a:lstStyle/>
        <a:p>
          <a:endParaRPr lang="en-GB"/>
        </a:p>
      </dgm:t>
    </dgm:pt>
    <dgm:pt modelId="{913A6C76-3FC3-47A6-A69B-E4E34781D995}">
      <dgm:prSet phldrT="[Text]" custT="1"/>
      <dgm:spPr/>
      <dgm:t>
        <a:bodyPr/>
        <a:lstStyle/>
        <a:p>
          <a:r>
            <a:rPr lang="en-GB" sz="1400" dirty="0" err="1"/>
            <a:t>OneKey</a:t>
          </a:r>
          <a:r>
            <a:rPr lang="en-GB" sz="1400" dirty="0"/>
            <a:t> SOW</a:t>
          </a:r>
        </a:p>
      </dgm:t>
    </dgm:pt>
    <dgm:pt modelId="{8064208D-1628-43BB-B37D-5505B8E86237}" type="parTrans" cxnId="{2CAAD31F-1912-4B3B-841F-08F5A407E114}">
      <dgm:prSet/>
      <dgm:spPr/>
      <dgm:t>
        <a:bodyPr/>
        <a:lstStyle/>
        <a:p>
          <a:endParaRPr lang="en-GB"/>
        </a:p>
      </dgm:t>
    </dgm:pt>
    <dgm:pt modelId="{AC78C113-8B01-4B26-9ABB-85AD3D2C77E6}" type="sibTrans" cxnId="{2CAAD31F-1912-4B3B-841F-08F5A407E114}">
      <dgm:prSet/>
      <dgm:spPr/>
      <dgm:t>
        <a:bodyPr/>
        <a:lstStyle/>
        <a:p>
          <a:endParaRPr lang="en-GB"/>
        </a:p>
      </dgm:t>
    </dgm:pt>
    <dgm:pt modelId="{9733DE07-4F82-4063-885F-45169C5D6B2A}">
      <dgm:prSet phldrT="[Text]"/>
      <dgm:spPr/>
      <dgm:t>
        <a:bodyPr/>
        <a:lstStyle/>
        <a:p>
          <a:r>
            <a:rPr lang="en-GB" dirty="0"/>
            <a:t>Use of Tech Solutions Service Catalogue, as a reference</a:t>
          </a:r>
        </a:p>
      </dgm:t>
    </dgm:pt>
    <dgm:pt modelId="{5CC2BA4C-EE5E-4290-BCBA-D36D72ED583F}" type="parTrans" cxnId="{3F9A71B8-0534-4858-B18F-EE5088DAA58E}">
      <dgm:prSet/>
      <dgm:spPr/>
      <dgm:t>
        <a:bodyPr/>
        <a:lstStyle/>
        <a:p>
          <a:endParaRPr lang="en-GB"/>
        </a:p>
      </dgm:t>
    </dgm:pt>
    <dgm:pt modelId="{3D654AB1-B66A-4301-9143-ECBD39B0F577}" type="sibTrans" cxnId="{3F9A71B8-0534-4858-B18F-EE5088DAA58E}">
      <dgm:prSet/>
      <dgm:spPr/>
      <dgm:t>
        <a:bodyPr/>
        <a:lstStyle/>
        <a:p>
          <a:endParaRPr lang="en-GB"/>
        </a:p>
      </dgm:t>
    </dgm:pt>
    <dgm:pt modelId="{DAC942CE-AA92-4B4F-8A48-2357477DB797}" type="pres">
      <dgm:prSet presAssocID="{A909881D-9F33-4F63-809A-AE61695A8B7F}" presName="Name0" presStyleCnt="0">
        <dgm:presLayoutVars>
          <dgm:dir/>
          <dgm:animLvl val="lvl"/>
          <dgm:resizeHandles val="exact"/>
        </dgm:presLayoutVars>
      </dgm:prSet>
      <dgm:spPr/>
    </dgm:pt>
    <dgm:pt modelId="{A6225CC0-2E94-4A61-94A5-A27D84231786}" type="pres">
      <dgm:prSet presAssocID="{A909881D-9F33-4F63-809A-AE61695A8B7F}" presName="tSp" presStyleCnt="0"/>
      <dgm:spPr/>
    </dgm:pt>
    <dgm:pt modelId="{B5023CDF-AF07-4B1D-84AE-3A7512506FC7}" type="pres">
      <dgm:prSet presAssocID="{A909881D-9F33-4F63-809A-AE61695A8B7F}" presName="bSp" presStyleCnt="0"/>
      <dgm:spPr/>
    </dgm:pt>
    <dgm:pt modelId="{5836A48A-097F-4BCD-963E-A0CF6E9B146C}" type="pres">
      <dgm:prSet presAssocID="{A909881D-9F33-4F63-809A-AE61695A8B7F}" presName="process" presStyleCnt="0"/>
      <dgm:spPr/>
    </dgm:pt>
    <dgm:pt modelId="{B1D2755F-A309-4AD4-9129-739ECF4E607C}" type="pres">
      <dgm:prSet presAssocID="{408D825B-70D4-4126-BFBE-23E65305CF30}" presName="composite1" presStyleCnt="0"/>
      <dgm:spPr/>
    </dgm:pt>
    <dgm:pt modelId="{2B276D06-D0C8-4664-857B-BEC8EE909367}" type="pres">
      <dgm:prSet presAssocID="{408D825B-70D4-4126-BFBE-23E65305CF30}" presName="dummyNode1" presStyleLbl="node1" presStyleIdx="0" presStyleCnt="3"/>
      <dgm:spPr/>
    </dgm:pt>
    <dgm:pt modelId="{5FEC7F9B-808A-4000-9C53-B1F9E372A0F1}" type="pres">
      <dgm:prSet presAssocID="{408D825B-70D4-4126-BFBE-23E65305CF30}" presName="childNode1" presStyleLbl="bgAcc1" presStyleIdx="0" presStyleCnt="3">
        <dgm:presLayoutVars>
          <dgm:bulletEnabled val="1"/>
        </dgm:presLayoutVars>
      </dgm:prSet>
      <dgm:spPr/>
    </dgm:pt>
    <dgm:pt modelId="{DA68EF56-F296-45C0-967C-289DA3982A4A}" type="pres">
      <dgm:prSet presAssocID="{408D825B-70D4-4126-BFBE-23E65305CF30}" presName="childNode1tx" presStyleLbl="bgAcc1" presStyleIdx="0" presStyleCnt="3">
        <dgm:presLayoutVars>
          <dgm:bulletEnabled val="1"/>
        </dgm:presLayoutVars>
      </dgm:prSet>
      <dgm:spPr/>
    </dgm:pt>
    <dgm:pt modelId="{6FAEEB23-5FFC-4983-858D-EDDC5E31B79D}" type="pres">
      <dgm:prSet presAssocID="{408D825B-70D4-4126-BFBE-23E65305CF30}" presName="parentNode1" presStyleLbl="node1" presStyleIdx="0" presStyleCnt="3">
        <dgm:presLayoutVars>
          <dgm:chMax val="1"/>
          <dgm:bulletEnabled val="1"/>
        </dgm:presLayoutVars>
      </dgm:prSet>
      <dgm:spPr/>
    </dgm:pt>
    <dgm:pt modelId="{212AA69A-F488-4893-8458-9611AE03EF99}" type="pres">
      <dgm:prSet presAssocID="{408D825B-70D4-4126-BFBE-23E65305CF30}" presName="connSite1" presStyleCnt="0"/>
      <dgm:spPr/>
    </dgm:pt>
    <dgm:pt modelId="{35B81BE3-6C17-4725-B8F1-76FC9040BA45}" type="pres">
      <dgm:prSet presAssocID="{984448A7-DCB8-4633-8C66-D24092D2CE7B}" presName="Name9" presStyleLbl="sibTrans2D1" presStyleIdx="0" presStyleCnt="2" custLinFactNeighborX="-3301" custLinFactNeighborY="-11021"/>
      <dgm:spPr/>
    </dgm:pt>
    <dgm:pt modelId="{C5893381-AFDB-4985-96BF-D1D1886B722B}" type="pres">
      <dgm:prSet presAssocID="{A7223B2C-5F46-421C-8996-66E0ECE05DD1}" presName="composite2" presStyleCnt="0"/>
      <dgm:spPr/>
    </dgm:pt>
    <dgm:pt modelId="{DE8E6EFD-BCC1-4782-9B05-DEB033BF87CB}" type="pres">
      <dgm:prSet presAssocID="{A7223B2C-5F46-421C-8996-66E0ECE05DD1}" presName="dummyNode2" presStyleLbl="node1" presStyleIdx="0" presStyleCnt="3"/>
      <dgm:spPr/>
    </dgm:pt>
    <dgm:pt modelId="{1E77D1A4-563F-4572-8ACD-AA2C85D8E0E4}" type="pres">
      <dgm:prSet presAssocID="{A7223B2C-5F46-421C-8996-66E0ECE05DD1}" presName="childNode2" presStyleLbl="bgAcc1" presStyleIdx="1" presStyleCnt="3">
        <dgm:presLayoutVars>
          <dgm:bulletEnabled val="1"/>
        </dgm:presLayoutVars>
      </dgm:prSet>
      <dgm:spPr/>
    </dgm:pt>
    <dgm:pt modelId="{A624F90D-87A5-4F3E-9B0F-33DB26282DDF}" type="pres">
      <dgm:prSet presAssocID="{A7223B2C-5F46-421C-8996-66E0ECE05DD1}" presName="childNode2tx" presStyleLbl="bgAcc1" presStyleIdx="1" presStyleCnt="3">
        <dgm:presLayoutVars>
          <dgm:bulletEnabled val="1"/>
        </dgm:presLayoutVars>
      </dgm:prSet>
      <dgm:spPr/>
    </dgm:pt>
    <dgm:pt modelId="{CC304D89-C279-41CC-B162-FC5DF66F2257}" type="pres">
      <dgm:prSet presAssocID="{A7223B2C-5F46-421C-8996-66E0ECE05DD1}" presName="parentNode2" presStyleLbl="node1" presStyleIdx="1" presStyleCnt="3">
        <dgm:presLayoutVars>
          <dgm:chMax val="0"/>
          <dgm:bulletEnabled val="1"/>
        </dgm:presLayoutVars>
      </dgm:prSet>
      <dgm:spPr/>
    </dgm:pt>
    <dgm:pt modelId="{D7A00EC4-C92B-48F3-A139-C099A87B971C}" type="pres">
      <dgm:prSet presAssocID="{A7223B2C-5F46-421C-8996-66E0ECE05DD1}" presName="connSite2" presStyleCnt="0"/>
      <dgm:spPr/>
    </dgm:pt>
    <dgm:pt modelId="{CD0C1AC7-5101-4C11-83F2-706FB37F96B2}" type="pres">
      <dgm:prSet presAssocID="{10264124-DA48-474B-ACA4-A58CD47B46CF}" presName="Name18" presStyleLbl="sibTrans2D1" presStyleIdx="1" presStyleCnt="2" custLinFactNeighborX="994" custLinFactNeighborY="13175"/>
      <dgm:spPr/>
    </dgm:pt>
    <dgm:pt modelId="{300DCB8B-D62C-4669-996B-BEB03E8551A2}" type="pres">
      <dgm:prSet presAssocID="{C21773D2-1AEE-44B1-902F-4BD8E2C4ECF2}" presName="composite1" presStyleCnt="0"/>
      <dgm:spPr/>
    </dgm:pt>
    <dgm:pt modelId="{B8EC1E5B-5009-4164-BBA4-616542047717}" type="pres">
      <dgm:prSet presAssocID="{C21773D2-1AEE-44B1-902F-4BD8E2C4ECF2}" presName="dummyNode1" presStyleLbl="node1" presStyleIdx="1" presStyleCnt="3"/>
      <dgm:spPr/>
    </dgm:pt>
    <dgm:pt modelId="{D976777B-1114-43E1-B6BE-C64D009B87C6}" type="pres">
      <dgm:prSet presAssocID="{C21773D2-1AEE-44B1-902F-4BD8E2C4ECF2}" presName="childNode1" presStyleLbl="bgAcc1" presStyleIdx="2" presStyleCnt="3">
        <dgm:presLayoutVars>
          <dgm:bulletEnabled val="1"/>
        </dgm:presLayoutVars>
      </dgm:prSet>
      <dgm:spPr/>
    </dgm:pt>
    <dgm:pt modelId="{2142CD58-2CC5-42C3-802B-6B9BAB558D9B}" type="pres">
      <dgm:prSet presAssocID="{C21773D2-1AEE-44B1-902F-4BD8E2C4ECF2}" presName="childNode1tx" presStyleLbl="bgAcc1" presStyleIdx="2" presStyleCnt="3">
        <dgm:presLayoutVars>
          <dgm:bulletEnabled val="1"/>
        </dgm:presLayoutVars>
      </dgm:prSet>
      <dgm:spPr/>
    </dgm:pt>
    <dgm:pt modelId="{40D5822B-7727-4F67-8127-65A1E87CC590}" type="pres">
      <dgm:prSet presAssocID="{C21773D2-1AEE-44B1-902F-4BD8E2C4ECF2}" presName="parentNode1" presStyleLbl="node1" presStyleIdx="2" presStyleCnt="3">
        <dgm:presLayoutVars>
          <dgm:chMax val="1"/>
          <dgm:bulletEnabled val="1"/>
        </dgm:presLayoutVars>
      </dgm:prSet>
      <dgm:spPr/>
    </dgm:pt>
    <dgm:pt modelId="{D26E8D35-83B9-40F1-98AC-D20747D73E40}" type="pres">
      <dgm:prSet presAssocID="{C21773D2-1AEE-44B1-902F-4BD8E2C4ECF2}" presName="connSite1" presStyleCnt="0"/>
      <dgm:spPr/>
    </dgm:pt>
  </dgm:ptLst>
  <dgm:cxnLst>
    <dgm:cxn modelId="{6C592E0A-BA23-4D86-91C2-6E5031CC0D4C}" type="presOf" srcId="{AFF2F7BF-B80C-4B34-BCA2-97D641007C36}" destId="{D976777B-1114-43E1-B6BE-C64D009B87C6}" srcOrd="0" destOrd="0" presId="urn:microsoft.com/office/officeart/2005/8/layout/hProcess4"/>
    <dgm:cxn modelId="{2919F218-C00E-4BE0-965C-6BBD7B033F68}" type="presOf" srcId="{AFF2F7BF-B80C-4B34-BCA2-97D641007C36}" destId="{2142CD58-2CC5-42C3-802B-6B9BAB558D9B}" srcOrd="1" destOrd="0" presId="urn:microsoft.com/office/officeart/2005/8/layout/hProcess4"/>
    <dgm:cxn modelId="{9E49171B-5D87-43FC-BA40-66C984A641B8}" type="presOf" srcId="{408D825B-70D4-4126-BFBE-23E65305CF30}" destId="{6FAEEB23-5FFC-4983-858D-EDDC5E31B79D}" srcOrd="0" destOrd="0" presId="urn:microsoft.com/office/officeart/2005/8/layout/hProcess4"/>
    <dgm:cxn modelId="{2CAAD31F-1912-4B3B-841F-08F5A407E114}" srcId="{EEE645F2-1419-40BE-B09A-5B85F8B935AE}" destId="{913A6C76-3FC3-47A6-A69B-E4E34781D995}" srcOrd="1" destOrd="0" parTransId="{8064208D-1628-43BB-B37D-5505B8E86237}" sibTransId="{AC78C113-8B01-4B26-9ABB-85AD3D2C77E6}"/>
    <dgm:cxn modelId="{0BB54122-BE6C-43D8-AF20-90D18835F5DF}" type="presOf" srcId="{EF2A7AFE-3F4D-4E29-91C3-69D50F89B025}" destId="{2142CD58-2CC5-42C3-802B-6B9BAB558D9B}" srcOrd="1" destOrd="3" presId="urn:microsoft.com/office/officeart/2005/8/layout/hProcess4"/>
    <dgm:cxn modelId="{98D7AC26-C4CB-4FF2-ACFA-A58D5FEDA5F0}" type="presOf" srcId="{5E4E1DAE-82BA-483D-9920-DF0A371AC3F9}" destId="{5FEC7F9B-808A-4000-9C53-B1F9E372A0F1}" srcOrd="0" destOrd="1" presId="urn:microsoft.com/office/officeart/2005/8/layout/hProcess4"/>
    <dgm:cxn modelId="{8E35FB2A-F20E-48EF-A3C3-0E6072B3F182}" type="presOf" srcId="{08763514-DE39-48EE-A159-8315A0FB354E}" destId="{A624F90D-87A5-4F3E-9B0F-33DB26282DDF}" srcOrd="1" destOrd="3" presId="urn:microsoft.com/office/officeart/2005/8/layout/hProcess4"/>
    <dgm:cxn modelId="{7DE9382F-33F8-4AE5-BE31-954FBA1AFB7C}" srcId="{E81C96F4-81AD-495A-A753-060E7233F5A0}" destId="{08763514-DE39-48EE-A159-8315A0FB354E}" srcOrd="2" destOrd="0" parTransId="{CD84EFA0-65B5-4DAA-9913-1F1BDFAFD8B7}" sibTransId="{84C7705F-FF33-4BBB-9370-8058FF9BB7E7}"/>
    <dgm:cxn modelId="{74A8A12F-4D64-4122-91F8-430884B0B70B}" type="presOf" srcId="{A4E216ED-9C4A-4CF1-A9E6-214C6BF0F394}" destId="{A624F90D-87A5-4F3E-9B0F-33DB26282DDF}" srcOrd="1" destOrd="2" presId="urn:microsoft.com/office/officeart/2005/8/layout/hProcess4"/>
    <dgm:cxn modelId="{16F38C3B-E457-47B9-A7B4-79FF4B3E603C}" type="presOf" srcId="{10264124-DA48-474B-ACA4-A58CD47B46CF}" destId="{CD0C1AC7-5101-4C11-83F2-706FB37F96B2}" srcOrd="0" destOrd="0" presId="urn:microsoft.com/office/officeart/2005/8/layout/hProcess4"/>
    <dgm:cxn modelId="{2DA7B93D-A216-4EDE-A5CA-1F17FC9BFDCF}" type="presOf" srcId="{EEE645F2-1419-40BE-B09A-5B85F8B935AE}" destId="{DA68EF56-F296-45C0-967C-289DA3982A4A}" srcOrd="1" destOrd="0" presId="urn:microsoft.com/office/officeart/2005/8/layout/hProcess4"/>
    <dgm:cxn modelId="{297DD83F-714A-48A3-B43A-E455A664BDD5}" type="presOf" srcId="{EEE645F2-1419-40BE-B09A-5B85F8B935AE}" destId="{5FEC7F9B-808A-4000-9C53-B1F9E372A0F1}" srcOrd="0" destOrd="0" presId="urn:microsoft.com/office/officeart/2005/8/layout/hProcess4"/>
    <dgm:cxn modelId="{A6B79E5B-6200-42EA-9822-74C3E05FEB3C}" srcId="{408D825B-70D4-4126-BFBE-23E65305CF30}" destId="{EEE645F2-1419-40BE-B09A-5B85F8B935AE}" srcOrd="0" destOrd="0" parTransId="{508AC5E6-9002-473D-86E5-6CB6BAB71646}" sibTransId="{0181948A-AA2C-4409-813C-30EE20868F0A}"/>
    <dgm:cxn modelId="{3F8C3541-1C9A-4CEA-AD30-F3C511E2E11F}" srcId="{E81C96F4-81AD-495A-A753-060E7233F5A0}" destId="{A4E216ED-9C4A-4CF1-A9E6-214C6BF0F394}" srcOrd="1" destOrd="0" parTransId="{FBDD1C3C-0015-4704-A1B1-55DFE5081B2C}" sibTransId="{5425B252-45DF-4915-8806-782F515D3775}"/>
    <dgm:cxn modelId="{A8992D44-6971-45F2-874B-186A324CBBE3}" srcId="{AFF2F7BF-B80C-4B34-BCA2-97D641007C36}" destId="{440E8299-5DBD-4D97-BEB2-E3E32D63DC21}" srcOrd="0" destOrd="0" parTransId="{BA79F0E5-E7C1-43EB-B336-9A234A96249F}" sibTransId="{7441402E-E766-4F83-94F9-E422B91E7475}"/>
    <dgm:cxn modelId="{22D3B245-86A7-4266-9718-E38D1373E9E0}" srcId="{A909881D-9F33-4F63-809A-AE61695A8B7F}" destId="{A7223B2C-5F46-421C-8996-66E0ECE05DD1}" srcOrd="1" destOrd="0" parTransId="{85AA400B-6E58-4909-B62E-AF4B57D8796D}" sibTransId="{10264124-DA48-474B-ACA4-A58CD47B46CF}"/>
    <dgm:cxn modelId="{2589B066-D17E-4415-9C65-7A569E243989}" srcId="{A909881D-9F33-4F63-809A-AE61695A8B7F}" destId="{408D825B-70D4-4126-BFBE-23E65305CF30}" srcOrd="0" destOrd="0" parTransId="{3829C0B1-C80B-445A-A529-4BB0C82D72EC}" sibTransId="{984448A7-DCB8-4633-8C66-D24092D2CE7B}"/>
    <dgm:cxn modelId="{540BB546-B321-4096-AD64-C0C54364ED39}" type="presOf" srcId="{5E4E1DAE-82BA-483D-9920-DF0A371AC3F9}" destId="{DA68EF56-F296-45C0-967C-289DA3982A4A}" srcOrd="1" destOrd="1" presId="urn:microsoft.com/office/officeart/2005/8/layout/hProcess4"/>
    <dgm:cxn modelId="{F2B9B468-6CF6-4CAC-9DE5-72DC716D653F}" srcId="{408D825B-70D4-4126-BFBE-23E65305CF30}" destId="{80B1FB1D-8BC1-4507-8D44-0168517C73A8}" srcOrd="1" destOrd="0" parTransId="{EE9242B3-993A-4910-8671-0CB5E9862B31}" sibTransId="{BC126DA1-368E-497D-8B5C-DC8B7848A18F}"/>
    <dgm:cxn modelId="{D080D368-16BF-4D39-B975-93662695A990}" type="presOf" srcId="{80B1FB1D-8BC1-4507-8D44-0168517C73A8}" destId="{5FEC7F9B-808A-4000-9C53-B1F9E372A0F1}" srcOrd="0" destOrd="3" presId="urn:microsoft.com/office/officeart/2005/8/layout/hProcess4"/>
    <dgm:cxn modelId="{51CE6C69-7D87-4972-9BBC-61521DE39B9B}" type="presOf" srcId="{913A6C76-3FC3-47A6-A69B-E4E34781D995}" destId="{5FEC7F9B-808A-4000-9C53-B1F9E372A0F1}" srcOrd="0" destOrd="2" presId="urn:microsoft.com/office/officeart/2005/8/layout/hProcess4"/>
    <dgm:cxn modelId="{969D346E-23DD-4EFC-94E7-0A0B8656D6BB}" srcId="{E81C96F4-81AD-495A-A753-060E7233F5A0}" destId="{AF3307BB-6062-4045-B799-A9CCDB2F8ED9}" srcOrd="3" destOrd="0" parTransId="{801ED177-396C-4F00-995D-36C619B175D2}" sibTransId="{7F0BAF27-0E9C-46F6-8574-7FC09FCEACAA}"/>
    <dgm:cxn modelId="{7EBF3B6E-F569-4F1C-9A7F-38C961A30C29}" type="presOf" srcId="{AF3307BB-6062-4045-B799-A9CCDB2F8ED9}" destId="{1E77D1A4-563F-4572-8ACD-AA2C85D8E0E4}" srcOrd="0" destOrd="4" presId="urn:microsoft.com/office/officeart/2005/8/layout/hProcess4"/>
    <dgm:cxn modelId="{777C4055-4F3D-420D-97E4-EE2CA0F252A3}" type="presOf" srcId="{39832D35-50AE-4A18-8DCF-34A736E83950}" destId="{1E77D1A4-563F-4572-8ACD-AA2C85D8E0E4}" srcOrd="0" destOrd="1" presId="urn:microsoft.com/office/officeart/2005/8/layout/hProcess4"/>
    <dgm:cxn modelId="{EBEEDA59-91C1-4BCD-9EE1-81B93C333452}" type="presOf" srcId="{440E8299-5DBD-4D97-BEB2-E3E32D63DC21}" destId="{D976777B-1114-43E1-B6BE-C64D009B87C6}" srcOrd="0" destOrd="1" presId="urn:microsoft.com/office/officeart/2005/8/layout/hProcess4"/>
    <dgm:cxn modelId="{1ACF608C-96BA-427E-8B39-032A6733849E}" srcId="{A7223B2C-5F46-421C-8996-66E0ECE05DD1}" destId="{E81C96F4-81AD-495A-A753-060E7233F5A0}" srcOrd="0" destOrd="0" parTransId="{DEDC2BC0-B8C5-417F-AAA5-1B855866F1AC}" sibTransId="{0A36D659-7A1B-43B5-9B51-585CBF7B5B1A}"/>
    <dgm:cxn modelId="{709F5790-EBCA-4070-82D5-E759B9AA175F}" type="presOf" srcId="{AF3307BB-6062-4045-B799-A9CCDB2F8ED9}" destId="{A624F90D-87A5-4F3E-9B0F-33DB26282DDF}" srcOrd="1" destOrd="4" presId="urn:microsoft.com/office/officeart/2005/8/layout/hProcess4"/>
    <dgm:cxn modelId="{8B999196-0415-43F9-AF10-7FAC47A39B1D}" type="presOf" srcId="{9733DE07-4F82-4063-885F-45169C5D6B2A}" destId="{2142CD58-2CC5-42C3-802B-6B9BAB558D9B}" srcOrd="1" destOrd="4" presId="urn:microsoft.com/office/officeart/2005/8/layout/hProcess4"/>
    <dgm:cxn modelId="{7A79E496-398D-4662-B141-9B94B40A128C}" type="presOf" srcId="{E5F4A252-A191-478C-B19C-349D550ADAC2}" destId="{D976777B-1114-43E1-B6BE-C64D009B87C6}" srcOrd="0" destOrd="2" presId="urn:microsoft.com/office/officeart/2005/8/layout/hProcess4"/>
    <dgm:cxn modelId="{FED70797-7F8E-4B49-8EED-801C683FE0B9}" type="presOf" srcId="{39832D35-50AE-4A18-8DCF-34A736E83950}" destId="{A624F90D-87A5-4F3E-9B0F-33DB26282DDF}" srcOrd="1" destOrd="1" presId="urn:microsoft.com/office/officeart/2005/8/layout/hProcess4"/>
    <dgm:cxn modelId="{5659069C-5638-44C1-A624-4D4F44D83D9E}" type="presOf" srcId="{913A6C76-3FC3-47A6-A69B-E4E34781D995}" destId="{DA68EF56-F296-45C0-967C-289DA3982A4A}" srcOrd="1" destOrd="2" presId="urn:microsoft.com/office/officeart/2005/8/layout/hProcess4"/>
    <dgm:cxn modelId="{F475369F-C170-40B3-8131-A3B8E03E65F5}" type="presOf" srcId="{E5F4A252-A191-478C-B19C-349D550ADAC2}" destId="{2142CD58-2CC5-42C3-802B-6B9BAB558D9B}" srcOrd="1" destOrd="2" presId="urn:microsoft.com/office/officeart/2005/8/layout/hProcess4"/>
    <dgm:cxn modelId="{8D453F9F-D63D-4D53-9250-BBD1A7CF068B}" type="presOf" srcId="{A909881D-9F33-4F63-809A-AE61695A8B7F}" destId="{DAC942CE-AA92-4B4F-8A48-2357477DB797}" srcOrd="0" destOrd="0" presId="urn:microsoft.com/office/officeart/2005/8/layout/hProcess4"/>
    <dgm:cxn modelId="{81EB02A6-C7C2-406B-8D88-C3E68513973D}" srcId="{C21773D2-1AEE-44B1-902F-4BD8E2C4ECF2}" destId="{AFF2F7BF-B80C-4B34-BCA2-97D641007C36}" srcOrd="0" destOrd="0" parTransId="{9C17C63A-4310-4BE8-A061-AB80047BF9EE}" sibTransId="{24F8A704-F3D0-4808-B6E4-161F55CF10B9}"/>
    <dgm:cxn modelId="{F7FA0DA7-BC5B-418D-978A-3A19C755FAAB}" type="presOf" srcId="{A7223B2C-5F46-421C-8996-66E0ECE05DD1}" destId="{CC304D89-C279-41CC-B162-FC5DF66F2257}" srcOrd="0" destOrd="0" presId="urn:microsoft.com/office/officeart/2005/8/layout/hProcess4"/>
    <dgm:cxn modelId="{528B43AD-09C9-4B0F-A7B9-02E5E2DB8E4F}" srcId="{EEE645F2-1419-40BE-B09A-5B85F8B935AE}" destId="{5E4E1DAE-82BA-483D-9920-DF0A371AC3F9}" srcOrd="0" destOrd="0" parTransId="{9A779F97-484C-427B-9A6D-020DA0CAE503}" sibTransId="{F034285B-C4F0-4837-B6C1-D232A7BBD265}"/>
    <dgm:cxn modelId="{D7B7EDB6-25C9-4488-A2FF-73E059EB3B67}" type="presOf" srcId="{E81C96F4-81AD-495A-A753-060E7233F5A0}" destId="{A624F90D-87A5-4F3E-9B0F-33DB26282DDF}" srcOrd="1" destOrd="0" presId="urn:microsoft.com/office/officeart/2005/8/layout/hProcess4"/>
    <dgm:cxn modelId="{3F9A71B8-0534-4858-B18F-EE5088DAA58E}" srcId="{C21773D2-1AEE-44B1-902F-4BD8E2C4ECF2}" destId="{9733DE07-4F82-4063-885F-45169C5D6B2A}" srcOrd="1" destOrd="0" parTransId="{5CC2BA4C-EE5E-4290-BCBA-D36D72ED583F}" sibTransId="{3D654AB1-B66A-4301-9143-ECBD39B0F577}"/>
    <dgm:cxn modelId="{2D9353B8-02C2-44AD-9129-703C2EEEFD7A}" type="presOf" srcId="{C21773D2-1AEE-44B1-902F-4BD8E2C4ECF2}" destId="{40D5822B-7727-4F67-8127-65A1E87CC590}" srcOrd="0" destOrd="0" presId="urn:microsoft.com/office/officeart/2005/8/layout/hProcess4"/>
    <dgm:cxn modelId="{BF2704C5-DA74-440D-8B5E-ED8667A972CA}" type="presOf" srcId="{9733DE07-4F82-4063-885F-45169C5D6B2A}" destId="{D976777B-1114-43E1-B6BE-C64D009B87C6}" srcOrd="0" destOrd="4" presId="urn:microsoft.com/office/officeart/2005/8/layout/hProcess4"/>
    <dgm:cxn modelId="{1E43BBC5-E57A-4569-A578-93BD74C13590}" type="presOf" srcId="{EF2A7AFE-3F4D-4E29-91C3-69D50F89B025}" destId="{D976777B-1114-43E1-B6BE-C64D009B87C6}" srcOrd="0" destOrd="3" presId="urn:microsoft.com/office/officeart/2005/8/layout/hProcess4"/>
    <dgm:cxn modelId="{6B86C0C8-B665-462E-BF8B-80AE1983470E}" type="presOf" srcId="{A4E216ED-9C4A-4CF1-A9E6-214C6BF0F394}" destId="{1E77D1A4-563F-4572-8ACD-AA2C85D8E0E4}" srcOrd="0" destOrd="2" presId="urn:microsoft.com/office/officeart/2005/8/layout/hProcess4"/>
    <dgm:cxn modelId="{BE32C3C9-E16C-4D52-B1B8-EAA8556F02F3}" type="presOf" srcId="{E81C96F4-81AD-495A-A753-060E7233F5A0}" destId="{1E77D1A4-563F-4572-8ACD-AA2C85D8E0E4}" srcOrd="0" destOrd="0" presId="urn:microsoft.com/office/officeart/2005/8/layout/hProcess4"/>
    <dgm:cxn modelId="{01CDFFCE-379A-420E-9728-F5B6ADA7D70E}" type="presOf" srcId="{08763514-DE39-48EE-A159-8315A0FB354E}" destId="{1E77D1A4-563F-4572-8ACD-AA2C85D8E0E4}" srcOrd="0" destOrd="3" presId="urn:microsoft.com/office/officeart/2005/8/layout/hProcess4"/>
    <dgm:cxn modelId="{5D26A7D2-3230-4372-84A3-2E607380EFC9}" type="presOf" srcId="{984448A7-DCB8-4633-8C66-D24092D2CE7B}" destId="{35B81BE3-6C17-4725-B8F1-76FC9040BA45}" srcOrd="0" destOrd="0" presId="urn:microsoft.com/office/officeart/2005/8/layout/hProcess4"/>
    <dgm:cxn modelId="{BD9AF6D9-FF0F-43D5-B05B-58B7FEE21C56}" srcId="{E81C96F4-81AD-495A-A753-060E7233F5A0}" destId="{39832D35-50AE-4A18-8DCF-34A736E83950}" srcOrd="0" destOrd="0" parTransId="{8C78E395-466F-44F1-9975-DFAC97286038}" sibTransId="{03F07482-420F-4410-9168-571A5EDF0FC7}"/>
    <dgm:cxn modelId="{CC5A55DA-CFD6-41BD-8B24-519750DE2BE0}" type="presOf" srcId="{80B1FB1D-8BC1-4507-8D44-0168517C73A8}" destId="{DA68EF56-F296-45C0-967C-289DA3982A4A}" srcOrd="1" destOrd="3" presId="urn:microsoft.com/office/officeart/2005/8/layout/hProcess4"/>
    <dgm:cxn modelId="{679042DC-B214-4C53-BAFC-94E27C704D15}" srcId="{AFF2F7BF-B80C-4B34-BCA2-97D641007C36}" destId="{EF2A7AFE-3F4D-4E29-91C3-69D50F89B025}" srcOrd="2" destOrd="0" parTransId="{A4CD0D10-51DC-4515-A6A2-AF7E66E21B3A}" sibTransId="{88C4FDFD-041A-4B88-915B-8B5352D228C9}"/>
    <dgm:cxn modelId="{B801F3E5-3499-4044-83E0-B3448ECA71CC}" srcId="{AFF2F7BF-B80C-4B34-BCA2-97D641007C36}" destId="{E5F4A252-A191-478C-B19C-349D550ADAC2}" srcOrd="1" destOrd="0" parTransId="{6B2E75C7-8778-4768-8FCB-7BBF63F45752}" sibTransId="{83D69E77-20CE-44C3-BE9A-D20739DEA618}"/>
    <dgm:cxn modelId="{AC6655E8-C31F-4709-9BC6-BAD7B746A1DF}" srcId="{A909881D-9F33-4F63-809A-AE61695A8B7F}" destId="{C21773D2-1AEE-44B1-902F-4BD8E2C4ECF2}" srcOrd="2" destOrd="0" parTransId="{E80B8FE7-0B76-4E5E-B089-9BE7FE57C484}" sibTransId="{518A598A-915D-4EEC-9991-DC2BBCB80A7E}"/>
    <dgm:cxn modelId="{3B9EF8F7-6FFA-419E-BF46-62B5B7431288}" type="presOf" srcId="{440E8299-5DBD-4D97-BEB2-E3E32D63DC21}" destId="{2142CD58-2CC5-42C3-802B-6B9BAB558D9B}" srcOrd="1" destOrd="1" presId="urn:microsoft.com/office/officeart/2005/8/layout/hProcess4"/>
    <dgm:cxn modelId="{97C02969-0345-455C-AC6B-0A13D136FB55}" type="presParOf" srcId="{DAC942CE-AA92-4B4F-8A48-2357477DB797}" destId="{A6225CC0-2E94-4A61-94A5-A27D84231786}" srcOrd="0" destOrd="0" presId="urn:microsoft.com/office/officeart/2005/8/layout/hProcess4"/>
    <dgm:cxn modelId="{8ECB26A6-0191-4875-80D3-271D5453D68C}" type="presParOf" srcId="{DAC942CE-AA92-4B4F-8A48-2357477DB797}" destId="{B5023CDF-AF07-4B1D-84AE-3A7512506FC7}" srcOrd="1" destOrd="0" presId="urn:microsoft.com/office/officeart/2005/8/layout/hProcess4"/>
    <dgm:cxn modelId="{9382BDE4-0ACD-4C6E-A8A4-AD5E88AA4A0F}" type="presParOf" srcId="{DAC942CE-AA92-4B4F-8A48-2357477DB797}" destId="{5836A48A-097F-4BCD-963E-A0CF6E9B146C}" srcOrd="2" destOrd="0" presId="urn:microsoft.com/office/officeart/2005/8/layout/hProcess4"/>
    <dgm:cxn modelId="{A4D0627F-751E-4542-A59A-2A68376C8FD8}" type="presParOf" srcId="{5836A48A-097F-4BCD-963E-A0CF6E9B146C}" destId="{B1D2755F-A309-4AD4-9129-739ECF4E607C}" srcOrd="0" destOrd="0" presId="urn:microsoft.com/office/officeart/2005/8/layout/hProcess4"/>
    <dgm:cxn modelId="{D05140C3-86F4-4DA7-A57D-67F28F430152}" type="presParOf" srcId="{B1D2755F-A309-4AD4-9129-739ECF4E607C}" destId="{2B276D06-D0C8-4664-857B-BEC8EE909367}" srcOrd="0" destOrd="0" presId="urn:microsoft.com/office/officeart/2005/8/layout/hProcess4"/>
    <dgm:cxn modelId="{15F52694-52B2-4F6B-9516-3178B551F7E8}" type="presParOf" srcId="{B1D2755F-A309-4AD4-9129-739ECF4E607C}" destId="{5FEC7F9B-808A-4000-9C53-B1F9E372A0F1}" srcOrd="1" destOrd="0" presId="urn:microsoft.com/office/officeart/2005/8/layout/hProcess4"/>
    <dgm:cxn modelId="{A40BE400-A47C-40D8-BD9B-AE2088A0569F}" type="presParOf" srcId="{B1D2755F-A309-4AD4-9129-739ECF4E607C}" destId="{DA68EF56-F296-45C0-967C-289DA3982A4A}" srcOrd="2" destOrd="0" presId="urn:microsoft.com/office/officeart/2005/8/layout/hProcess4"/>
    <dgm:cxn modelId="{95B441CA-CAF5-4FE0-B5A2-8B55AF84DA0A}" type="presParOf" srcId="{B1D2755F-A309-4AD4-9129-739ECF4E607C}" destId="{6FAEEB23-5FFC-4983-858D-EDDC5E31B79D}" srcOrd="3" destOrd="0" presId="urn:microsoft.com/office/officeart/2005/8/layout/hProcess4"/>
    <dgm:cxn modelId="{2FD11962-8958-4650-A3CC-67FC9F1BD691}" type="presParOf" srcId="{B1D2755F-A309-4AD4-9129-739ECF4E607C}" destId="{212AA69A-F488-4893-8458-9611AE03EF99}" srcOrd="4" destOrd="0" presId="urn:microsoft.com/office/officeart/2005/8/layout/hProcess4"/>
    <dgm:cxn modelId="{BC631A64-FBEC-4D91-8B41-E7CD50403BA2}" type="presParOf" srcId="{5836A48A-097F-4BCD-963E-A0CF6E9B146C}" destId="{35B81BE3-6C17-4725-B8F1-76FC9040BA45}" srcOrd="1" destOrd="0" presId="urn:microsoft.com/office/officeart/2005/8/layout/hProcess4"/>
    <dgm:cxn modelId="{AF1874E0-E076-4D42-A045-90261D99F281}" type="presParOf" srcId="{5836A48A-097F-4BCD-963E-A0CF6E9B146C}" destId="{C5893381-AFDB-4985-96BF-D1D1886B722B}" srcOrd="2" destOrd="0" presId="urn:microsoft.com/office/officeart/2005/8/layout/hProcess4"/>
    <dgm:cxn modelId="{962ED60F-6FC9-49FD-93FA-B9CDA370770C}" type="presParOf" srcId="{C5893381-AFDB-4985-96BF-D1D1886B722B}" destId="{DE8E6EFD-BCC1-4782-9B05-DEB033BF87CB}" srcOrd="0" destOrd="0" presId="urn:microsoft.com/office/officeart/2005/8/layout/hProcess4"/>
    <dgm:cxn modelId="{53144656-53C4-4165-AC89-82F61AF30B10}" type="presParOf" srcId="{C5893381-AFDB-4985-96BF-D1D1886B722B}" destId="{1E77D1A4-563F-4572-8ACD-AA2C85D8E0E4}" srcOrd="1" destOrd="0" presId="urn:microsoft.com/office/officeart/2005/8/layout/hProcess4"/>
    <dgm:cxn modelId="{95A391ED-1BED-4463-A6BA-641B30CC2ACB}" type="presParOf" srcId="{C5893381-AFDB-4985-96BF-D1D1886B722B}" destId="{A624F90D-87A5-4F3E-9B0F-33DB26282DDF}" srcOrd="2" destOrd="0" presId="urn:microsoft.com/office/officeart/2005/8/layout/hProcess4"/>
    <dgm:cxn modelId="{5CC0590E-6D5E-44F0-AFBC-30C9072B669A}" type="presParOf" srcId="{C5893381-AFDB-4985-96BF-D1D1886B722B}" destId="{CC304D89-C279-41CC-B162-FC5DF66F2257}" srcOrd="3" destOrd="0" presId="urn:microsoft.com/office/officeart/2005/8/layout/hProcess4"/>
    <dgm:cxn modelId="{F9149456-85CA-415B-9D12-C288BF3C0297}" type="presParOf" srcId="{C5893381-AFDB-4985-96BF-D1D1886B722B}" destId="{D7A00EC4-C92B-48F3-A139-C099A87B971C}" srcOrd="4" destOrd="0" presId="urn:microsoft.com/office/officeart/2005/8/layout/hProcess4"/>
    <dgm:cxn modelId="{025593AB-42B2-4EC5-B37B-DC17ADF8B3D5}" type="presParOf" srcId="{5836A48A-097F-4BCD-963E-A0CF6E9B146C}" destId="{CD0C1AC7-5101-4C11-83F2-706FB37F96B2}" srcOrd="3" destOrd="0" presId="urn:microsoft.com/office/officeart/2005/8/layout/hProcess4"/>
    <dgm:cxn modelId="{92F442F7-91E3-4ED4-9B27-21AD39607D3F}" type="presParOf" srcId="{5836A48A-097F-4BCD-963E-A0CF6E9B146C}" destId="{300DCB8B-D62C-4669-996B-BEB03E8551A2}" srcOrd="4" destOrd="0" presId="urn:microsoft.com/office/officeart/2005/8/layout/hProcess4"/>
    <dgm:cxn modelId="{34D7E4AE-4B9A-41EF-8A3C-BAD6BB1FCFF9}" type="presParOf" srcId="{300DCB8B-D62C-4669-996B-BEB03E8551A2}" destId="{B8EC1E5B-5009-4164-BBA4-616542047717}" srcOrd="0" destOrd="0" presId="urn:microsoft.com/office/officeart/2005/8/layout/hProcess4"/>
    <dgm:cxn modelId="{21B7FF2C-0059-40E9-9259-76FD6D34C502}" type="presParOf" srcId="{300DCB8B-D62C-4669-996B-BEB03E8551A2}" destId="{D976777B-1114-43E1-B6BE-C64D009B87C6}" srcOrd="1" destOrd="0" presId="urn:microsoft.com/office/officeart/2005/8/layout/hProcess4"/>
    <dgm:cxn modelId="{E75D4C9E-01FF-4FA1-AA93-03C51436C692}" type="presParOf" srcId="{300DCB8B-D62C-4669-996B-BEB03E8551A2}" destId="{2142CD58-2CC5-42C3-802B-6B9BAB558D9B}" srcOrd="2" destOrd="0" presId="urn:microsoft.com/office/officeart/2005/8/layout/hProcess4"/>
    <dgm:cxn modelId="{F0490715-3922-4669-A310-398BBDBCD0A4}" type="presParOf" srcId="{300DCB8B-D62C-4669-996B-BEB03E8551A2}" destId="{40D5822B-7727-4F67-8127-65A1E87CC590}" srcOrd="3" destOrd="0" presId="urn:microsoft.com/office/officeart/2005/8/layout/hProcess4"/>
    <dgm:cxn modelId="{BED4C3EA-367A-45F8-A480-15D5223AF657}" type="presParOf" srcId="{300DCB8B-D62C-4669-996B-BEB03E8551A2}" destId="{D26E8D35-83B9-40F1-98AC-D20747D73E40}" srcOrd="4" destOrd="0" presId="urn:microsoft.com/office/officeart/2005/8/layout/h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C5CFF1-296D-459D-BB45-969D00ED7691}">
      <dsp:nvSpPr>
        <dsp:cNvPr id="0" name=""/>
        <dsp:cNvSpPr/>
      </dsp:nvSpPr>
      <dsp:spPr>
        <a:xfrm>
          <a:off x="913" y="0"/>
          <a:ext cx="1780767" cy="612228"/>
        </a:xfrm>
        <a:prstGeom prst="homePlate">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4676"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Business</a:t>
          </a:r>
          <a:br>
            <a:rPr lang="en-US" sz="1400" b="1" kern="1200" dirty="0">
              <a:latin typeface="Arial" panose="020B0604020202020204" pitchFamily="34" charset="0"/>
              <a:cs typeface="Arial" panose="020B0604020202020204" pitchFamily="34" charset="0"/>
            </a:rPr>
          </a:br>
          <a:r>
            <a:rPr lang="en-US" sz="1400" b="1" kern="1200" dirty="0">
              <a:latin typeface="Arial" panose="020B0604020202020204" pitchFamily="34" charset="0"/>
              <a:cs typeface="Arial" panose="020B0604020202020204" pitchFamily="34" charset="0"/>
            </a:rPr>
            <a:t>Development</a:t>
          </a:r>
        </a:p>
      </dsp:txBody>
      <dsp:txXfrm>
        <a:off x="913" y="0"/>
        <a:ext cx="1627710" cy="612228"/>
      </dsp:txXfrm>
    </dsp:sp>
    <dsp:sp modelId="{6EC46E79-1465-427F-8292-6B02095CDE24}">
      <dsp:nvSpPr>
        <dsp:cNvPr id="0" name=""/>
        <dsp:cNvSpPr/>
      </dsp:nvSpPr>
      <dsp:spPr>
        <a:xfrm>
          <a:off x="1425527" y="0"/>
          <a:ext cx="1780767" cy="612228"/>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Plan</a:t>
          </a:r>
        </a:p>
      </dsp:txBody>
      <dsp:txXfrm>
        <a:off x="1731641" y="0"/>
        <a:ext cx="1168539" cy="612228"/>
      </dsp:txXfrm>
    </dsp:sp>
    <dsp:sp modelId="{AD3A8B23-6DBA-4EF2-8EB6-051467A505D5}">
      <dsp:nvSpPr>
        <dsp:cNvPr id="0" name=""/>
        <dsp:cNvSpPr/>
      </dsp:nvSpPr>
      <dsp:spPr>
        <a:xfrm>
          <a:off x="2850140" y="0"/>
          <a:ext cx="1780767" cy="612228"/>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Build</a:t>
          </a:r>
        </a:p>
      </dsp:txBody>
      <dsp:txXfrm>
        <a:off x="3156254" y="0"/>
        <a:ext cx="1168539" cy="612228"/>
      </dsp:txXfrm>
    </dsp:sp>
    <dsp:sp modelId="{086D532E-794E-404E-BE75-773CAC2D7775}">
      <dsp:nvSpPr>
        <dsp:cNvPr id="0" name=""/>
        <dsp:cNvSpPr/>
      </dsp:nvSpPr>
      <dsp:spPr>
        <a:xfrm>
          <a:off x="4274754" y="0"/>
          <a:ext cx="1780767" cy="612228"/>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dirty="0">
              <a:latin typeface="Arial" panose="020B0604020202020204" pitchFamily="34" charset="0"/>
              <a:cs typeface="Arial" panose="020B0604020202020204" pitchFamily="34" charset="0"/>
            </a:rPr>
            <a:t>Deploy</a:t>
          </a:r>
        </a:p>
      </dsp:txBody>
      <dsp:txXfrm>
        <a:off x="4580868" y="0"/>
        <a:ext cx="1168539" cy="612228"/>
      </dsp:txXfrm>
    </dsp:sp>
    <dsp:sp modelId="{0DFFD197-369C-4974-997A-A9034C825803}">
      <dsp:nvSpPr>
        <dsp:cNvPr id="0" name=""/>
        <dsp:cNvSpPr/>
      </dsp:nvSpPr>
      <dsp:spPr>
        <a:xfrm>
          <a:off x="5699368" y="0"/>
          <a:ext cx="1780767" cy="612228"/>
        </a:xfrm>
        <a:prstGeom prst="chevron">
          <a:avLst/>
        </a:prstGeom>
        <a:solidFill>
          <a:schemeClr val="accent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37338" rIns="18669" bIns="37338" numCol="1" spcCol="1270" anchor="ctr" anchorCtr="0">
          <a:noAutofit/>
        </a:bodyPr>
        <a:lstStyle/>
        <a:p>
          <a:pPr marL="0" lvl="0" indent="0" algn="ctr" defTabSz="622300">
            <a:lnSpc>
              <a:spcPct val="90000"/>
            </a:lnSpc>
            <a:spcBef>
              <a:spcPct val="0"/>
            </a:spcBef>
            <a:spcAft>
              <a:spcPct val="35000"/>
            </a:spcAft>
            <a:buNone/>
          </a:pPr>
          <a:r>
            <a:rPr lang="en-US" sz="1400" b="1" kern="1200">
              <a:latin typeface="Arial" panose="020B0604020202020204" pitchFamily="34" charset="0"/>
              <a:cs typeface="Arial" panose="020B0604020202020204" pitchFamily="34" charset="0"/>
            </a:rPr>
            <a:t>Support</a:t>
          </a:r>
        </a:p>
      </dsp:txBody>
      <dsp:txXfrm>
        <a:off x="6005482" y="0"/>
        <a:ext cx="1168539" cy="61222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EC7F9B-808A-4000-9C53-B1F9E372A0F1}">
      <dsp:nvSpPr>
        <dsp:cNvPr id="0" name=""/>
        <dsp:cNvSpPr/>
      </dsp:nvSpPr>
      <dsp:spPr>
        <a:xfrm>
          <a:off x="650804" y="1226912"/>
          <a:ext cx="2858416" cy="23575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22300">
            <a:lnSpc>
              <a:spcPct val="90000"/>
            </a:lnSpc>
            <a:spcBef>
              <a:spcPct val="0"/>
            </a:spcBef>
            <a:spcAft>
              <a:spcPct val="15000"/>
            </a:spcAft>
            <a:buChar char="•"/>
          </a:pPr>
          <a:r>
            <a:rPr lang="en-GB" sz="1400" kern="1200" dirty="0"/>
            <a:t>Licensing details and fees for the use of the product (and/or use of proprietary data), so for example:</a:t>
          </a:r>
        </a:p>
        <a:p>
          <a:pPr marL="228600" lvl="2" indent="-114300" algn="l" defTabSz="622300">
            <a:lnSpc>
              <a:spcPct val="90000"/>
            </a:lnSpc>
            <a:spcBef>
              <a:spcPct val="0"/>
            </a:spcBef>
            <a:spcAft>
              <a:spcPct val="15000"/>
            </a:spcAft>
            <a:buChar char="•"/>
          </a:pPr>
          <a:r>
            <a:rPr lang="en-GB" sz="1400" kern="1200" dirty="0"/>
            <a:t>OCE Sales Subscription SOW</a:t>
          </a:r>
        </a:p>
        <a:p>
          <a:pPr marL="228600" lvl="2" indent="-114300" algn="l" defTabSz="622300">
            <a:lnSpc>
              <a:spcPct val="90000"/>
            </a:lnSpc>
            <a:spcBef>
              <a:spcPct val="0"/>
            </a:spcBef>
            <a:spcAft>
              <a:spcPct val="15000"/>
            </a:spcAft>
            <a:buChar char="•"/>
          </a:pPr>
          <a:r>
            <a:rPr lang="en-GB" sz="1400" kern="1200" dirty="0" err="1"/>
            <a:t>OneKey</a:t>
          </a:r>
          <a:r>
            <a:rPr lang="en-GB" sz="1400" kern="1200" dirty="0"/>
            <a:t> SOW</a:t>
          </a:r>
        </a:p>
        <a:p>
          <a:pPr marL="114300" lvl="1" indent="-114300" algn="l" defTabSz="622300">
            <a:lnSpc>
              <a:spcPct val="90000"/>
            </a:lnSpc>
            <a:spcBef>
              <a:spcPct val="0"/>
            </a:spcBef>
            <a:spcAft>
              <a:spcPct val="15000"/>
            </a:spcAft>
            <a:buChar char="•"/>
          </a:pPr>
          <a:endParaRPr lang="en-GB" sz="1400" kern="1200" dirty="0"/>
        </a:p>
      </dsp:txBody>
      <dsp:txXfrm>
        <a:off x="705059" y="1281167"/>
        <a:ext cx="2749906" cy="1743886"/>
      </dsp:txXfrm>
    </dsp:sp>
    <dsp:sp modelId="{35B81BE3-6C17-4725-B8F1-76FC9040BA45}">
      <dsp:nvSpPr>
        <dsp:cNvPr id="0" name=""/>
        <dsp:cNvSpPr/>
      </dsp:nvSpPr>
      <dsp:spPr>
        <a:xfrm>
          <a:off x="2107548" y="1279108"/>
          <a:ext cx="3357980" cy="3357980"/>
        </a:xfrm>
        <a:prstGeom prst="leftCircularArrow">
          <a:avLst>
            <a:gd name="adj1" fmla="val 3763"/>
            <a:gd name="adj2" fmla="val 469792"/>
            <a:gd name="adj3" fmla="val 2245303"/>
            <a:gd name="adj4" fmla="val 9024489"/>
            <a:gd name="adj5" fmla="val 439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AEEB23-5FFC-4983-858D-EDDC5E31B79D}">
      <dsp:nvSpPr>
        <dsp:cNvPr id="0" name=""/>
        <dsp:cNvSpPr/>
      </dsp:nvSpPr>
      <dsp:spPr>
        <a:xfrm>
          <a:off x="1286008" y="3079308"/>
          <a:ext cx="2540814" cy="1010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Subscription SOW</a:t>
          </a:r>
        </a:p>
      </dsp:txBody>
      <dsp:txXfrm>
        <a:off x="1315602" y="3108902"/>
        <a:ext cx="2481626" cy="951210"/>
      </dsp:txXfrm>
    </dsp:sp>
    <dsp:sp modelId="{1E77D1A4-563F-4572-8ACD-AA2C85D8E0E4}">
      <dsp:nvSpPr>
        <dsp:cNvPr id="0" name=""/>
        <dsp:cNvSpPr/>
      </dsp:nvSpPr>
      <dsp:spPr>
        <a:xfrm>
          <a:off x="4428471" y="1226912"/>
          <a:ext cx="2858416" cy="23575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22300">
            <a:lnSpc>
              <a:spcPct val="90000"/>
            </a:lnSpc>
            <a:spcBef>
              <a:spcPct val="0"/>
            </a:spcBef>
            <a:spcAft>
              <a:spcPct val="15000"/>
            </a:spcAft>
            <a:buChar char="•"/>
          </a:pPr>
          <a:r>
            <a:rPr lang="en-GB" sz="1400" kern="1200" dirty="0"/>
            <a:t>A clear statement of what will be delivered*:</a:t>
          </a:r>
        </a:p>
        <a:p>
          <a:pPr marL="228600" lvl="2" indent="-114300" algn="l" defTabSz="622300">
            <a:lnSpc>
              <a:spcPct val="90000"/>
            </a:lnSpc>
            <a:spcBef>
              <a:spcPct val="0"/>
            </a:spcBef>
            <a:spcAft>
              <a:spcPct val="15000"/>
            </a:spcAft>
            <a:buChar char="•"/>
          </a:pPr>
          <a:r>
            <a:rPr lang="en-GB" sz="1400" kern="1200" dirty="0"/>
            <a:t>Deliverables by phase</a:t>
          </a:r>
        </a:p>
        <a:p>
          <a:pPr marL="228600" lvl="2" indent="-114300" algn="l" defTabSz="622300">
            <a:lnSpc>
              <a:spcPct val="90000"/>
            </a:lnSpc>
            <a:spcBef>
              <a:spcPct val="0"/>
            </a:spcBef>
            <a:spcAft>
              <a:spcPct val="15000"/>
            </a:spcAft>
            <a:buChar char="•"/>
          </a:pPr>
          <a:r>
            <a:rPr lang="en-GB" sz="1400" kern="1200" dirty="0"/>
            <a:t>Stakeholders</a:t>
          </a:r>
        </a:p>
        <a:p>
          <a:pPr marL="228600" lvl="2" indent="-114300" algn="l" defTabSz="622300">
            <a:lnSpc>
              <a:spcPct val="90000"/>
            </a:lnSpc>
            <a:spcBef>
              <a:spcPct val="0"/>
            </a:spcBef>
            <a:spcAft>
              <a:spcPct val="15000"/>
            </a:spcAft>
            <a:buChar char="•"/>
          </a:pPr>
          <a:r>
            <a:rPr lang="en-GB" sz="1400" kern="1200" dirty="0"/>
            <a:t>Delivery timelines</a:t>
          </a:r>
        </a:p>
        <a:p>
          <a:pPr marL="228600" lvl="2" indent="-114300" algn="l" defTabSz="622300">
            <a:lnSpc>
              <a:spcPct val="90000"/>
            </a:lnSpc>
            <a:spcBef>
              <a:spcPct val="0"/>
            </a:spcBef>
            <a:spcAft>
              <a:spcPct val="15000"/>
            </a:spcAft>
            <a:buChar char="•"/>
          </a:pPr>
          <a:r>
            <a:rPr lang="en-GB" sz="1400" kern="1200" dirty="0"/>
            <a:t>Fees</a:t>
          </a:r>
        </a:p>
      </dsp:txBody>
      <dsp:txXfrm>
        <a:off x="4482726" y="1786366"/>
        <a:ext cx="2749906" cy="1743886"/>
      </dsp:txXfrm>
    </dsp:sp>
    <dsp:sp modelId="{CD0C1AC7-5101-4C11-83F2-706FB37F96B2}">
      <dsp:nvSpPr>
        <dsp:cNvPr id="0" name=""/>
        <dsp:cNvSpPr/>
      </dsp:nvSpPr>
      <dsp:spPr>
        <a:xfrm>
          <a:off x="6009250" y="202342"/>
          <a:ext cx="3723223" cy="3723223"/>
        </a:xfrm>
        <a:prstGeom prst="circularArrow">
          <a:avLst>
            <a:gd name="adj1" fmla="val 3393"/>
            <a:gd name="adj2" fmla="val 419983"/>
            <a:gd name="adj3" fmla="val 19404506"/>
            <a:gd name="adj4" fmla="val 12575511"/>
            <a:gd name="adj5" fmla="val 395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CC304D89-C279-41CC-B162-FC5DF66F2257}">
      <dsp:nvSpPr>
        <dsp:cNvPr id="0" name=""/>
        <dsp:cNvSpPr/>
      </dsp:nvSpPr>
      <dsp:spPr>
        <a:xfrm>
          <a:off x="5063674" y="721712"/>
          <a:ext cx="2540814" cy="1010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Implementation</a:t>
          </a:r>
        </a:p>
        <a:p>
          <a:pPr marL="0" lvl="0" indent="0" algn="ctr" defTabSz="889000">
            <a:lnSpc>
              <a:spcPct val="90000"/>
            </a:lnSpc>
            <a:spcBef>
              <a:spcPct val="0"/>
            </a:spcBef>
            <a:spcAft>
              <a:spcPct val="35000"/>
            </a:spcAft>
            <a:buNone/>
          </a:pPr>
          <a:r>
            <a:rPr lang="en-GB" sz="2000" kern="1200" dirty="0"/>
            <a:t>SOW</a:t>
          </a:r>
        </a:p>
      </dsp:txBody>
      <dsp:txXfrm>
        <a:off x="5093268" y="751306"/>
        <a:ext cx="2481626" cy="951210"/>
      </dsp:txXfrm>
    </dsp:sp>
    <dsp:sp modelId="{D976777B-1114-43E1-B6BE-C64D009B87C6}">
      <dsp:nvSpPr>
        <dsp:cNvPr id="0" name=""/>
        <dsp:cNvSpPr/>
      </dsp:nvSpPr>
      <dsp:spPr>
        <a:xfrm>
          <a:off x="8206137" y="1226912"/>
          <a:ext cx="2858416" cy="2357595"/>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8575" tIns="28575" rIns="28575" bIns="28575" numCol="1" spcCol="1270" anchor="t" anchorCtr="0">
          <a:noAutofit/>
        </a:bodyPr>
        <a:lstStyle/>
        <a:p>
          <a:pPr marL="114300" lvl="1" indent="-114300" algn="l" defTabSz="666750">
            <a:lnSpc>
              <a:spcPct val="90000"/>
            </a:lnSpc>
            <a:spcBef>
              <a:spcPct val="0"/>
            </a:spcBef>
            <a:spcAft>
              <a:spcPct val="15000"/>
            </a:spcAft>
            <a:buChar char="•"/>
          </a:pPr>
          <a:r>
            <a:rPr lang="en-GB" sz="1500" kern="1200" dirty="0"/>
            <a:t>Pre-agreed number of hours to support the client solution:</a:t>
          </a:r>
        </a:p>
        <a:p>
          <a:pPr marL="228600" lvl="2" indent="-114300" algn="l" defTabSz="666750">
            <a:lnSpc>
              <a:spcPct val="90000"/>
            </a:lnSpc>
            <a:spcBef>
              <a:spcPct val="0"/>
            </a:spcBef>
            <a:spcAft>
              <a:spcPct val="15000"/>
            </a:spcAft>
            <a:buChar char="•"/>
          </a:pPr>
          <a:r>
            <a:rPr lang="en-GB" sz="1500" kern="1200" dirty="0"/>
            <a:t>Tier 1 (Field User Support)</a:t>
          </a:r>
        </a:p>
        <a:p>
          <a:pPr marL="228600" lvl="2" indent="-114300" algn="l" defTabSz="666750">
            <a:lnSpc>
              <a:spcPct val="90000"/>
            </a:lnSpc>
            <a:spcBef>
              <a:spcPct val="0"/>
            </a:spcBef>
            <a:spcAft>
              <a:spcPct val="15000"/>
            </a:spcAft>
            <a:buChar char="•"/>
          </a:pPr>
          <a:r>
            <a:rPr lang="en-GB" sz="1500" kern="1200" dirty="0"/>
            <a:t>Tier 2 Support (Technical Support &amp; Service Requests)</a:t>
          </a:r>
        </a:p>
        <a:p>
          <a:pPr marL="228600" lvl="2" indent="-114300" algn="l" defTabSz="666750">
            <a:lnSpc>
              <a:spcPct val="90000"/>
            </a:lnSpc>
            <a:spcBef>
              <a:spcPct val="0"/>
            </a:spcBef>
            <a:spcAft>
              <a:spcPct val="15000"/>
            </a:spcAft>
            <a:buChar char="•"/>
          </a:pPr>
          <a:r>
            <a:rPr lang="en-GB" sz="1500" kern="1200" dirty="0"/>
            <a:t>Client Service Partner</a:t>
          </a:r>
        </a:p>
        <a:p>
          <a:pPr marL="114300" lvl="1" indent="-114300" algn="l" defTabSz="666750">
            <a:lnSpc>
              <a:spcPct val="90000"/>
            </a:lnSpc>
            <a:spcBef>
              <a:spcPct val="0"/>
            </a:spcBef>
            <a:spcAft>
              <a:spcPct val="15000"/>
            </a:spcAft>
            <a:buChar char="•"/>
          </a:pPr>
          <a:r>
            <a:rPr lang="en-GB" sz="1500" kern="1200" dirty="0"/>
            <a:t>Use of Tech Solutions Service Catalogue, as a reference</a:t>
          </a:r>
        </a:p>
      </dsp:txBody>
      <dsp:txXfrm>
        <a:off x="8260392" y="1281167"/>
        <a:ext cx="2749906" cy="1743886"/>
      </dsp:txXfrm>
    </dsp:sp>
    <dsp:sp modelId="{40D5822B-7727-4F67-8127-65A1E87CC590}">
      <dsp:nvSpPr>
        <dsp:cNvPr id="0" name=""/>
        <dsp:cNvSpPr/>
      </dsp:nvSpPr>
      <dsp:spPr>
        <a:xfrm>
          <a:off x="8841341" y="3079308"/>
          <a:ext cx="2540814" cy="101039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25400" rIns="38100" bIns="25400" numCol="1" spcCol="1270" anchor="ctr" anchorCtr="0">
          <a:noAutofit/>
        </a:bodyPr>
        <a:lstStyle/>
        <a:p>
          <a:pPr marL="0" lvl="0" indent="0" algn="ctr" defTabSz="889000">
            <a:lnSpc>
              <a:spcPct val="90000"/>
            </a:lnSpc>
            <a:spcBef>
              <a:spcPct val="0"/>
            </a:spcBef>
            <a:spcAft>
              <a:spcPct val="35000"/>
            </a:spcAft>
            <a:buNone/>
          </a:pPr>
          <a:r>
            <a:rPr lang="en-GB" sz="2000" kern="1200" dirty="0"/>
            <a:t>Post Implementation Ongoing Services SOW</a:t>
          </a:r>
        </a:p>
      </dsp:txBody>
      <dsp:txXfrm>
        <a:off x="8870935" y="3108902"/>
        <a:ext cx="2481626" cy="951210"/>
      </dsp:txXfrm>
    </dsp:sp>
  </dsp:spTree>
</dsp:drawing>
</file>

<file path=ppt/diagrams/layout1.xml><?xml version="1.0" encoding="utf-8"?>
<dgm:layoutDef xmlns:dgm="http://schemas.openxmlformats.org/drawingml/2006/diagram" xmlns:a="http://schemas.openxmlformats.org/drawingml/2006/main" uniqueId="urn:microsoft.com/office/officeart/2005/8/layout/hChevron3">
  <dgm:title val=""/>
  <dgm:desc val=""/>
  <dgm:catLst>
    <dgm:cat type="process" pri="10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root des" func="maxDepth" op="gte" val="2">
        <dgm:constrLst>
          <dgm:constr type="w" for="ch" forName="parAndChTx" refType="w"/>
          <dgm:constr type="primFontSz" for="ch" ptType="node" op="equ"/>
          <dgm:constr type="w" for="ch" forName="parAndChSpace" refType="w" refFor="ch" refForName="parAndChTx" fact="-0.2"/>
          <dgm:constr type="w" for="ch" ptType="sibTrans" op="equ"/>
        </dgm:constrLst>
        <dgm:ruleLst/>
        <dgm:forEach name="Name6" axis="ch" ptType="node">
          <dgm:layoutNode name="parAndChTx">
            <dgm:varLst>
              <dgm:bulletEnabled val="1"/>
            </dgm:varLst>
            <dgm:alg type="tx"/>
            <dgm:choose name="Name7">
              <dgm:if name="Name8" func="var" arg="dir" op="equ" val="norm">
                <dgm:choose name="Name9">
                  <dgm:if name="Name10" axis="self" ptType="node" func="pos" op="equ" val="1">
                    <dgm:shape xmlns:r="http://schemas.openxmlformats.org/officeDocument/2006/relationships"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4"/>
                    </dgm:constrLst>
                  </dgm:if>
                  <dgm:else name="Name11">
                    <dgm:shape xmlns:r="http://schemas.openxmlformats.org/officeDocument/2006/relationships"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if>
              <dgm:else name="Name12">
                <dgm:choose name="Name13">
                  <dgm:if name="Name14" axis="self" ptType="node" func="pos" op="equ" val="1">
                    <dgm:shape xmlns:r="http://schemas.openxmlformats.org/officeDocument/2006/relationships" rot="180" type="homePlate"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4"/>
                      <dgm:constr type="rMarg" refType="w" fact="0.1"/>
                    </dgm:constrLst>
                  </dgm:if>
                  <dgm:else name="Name15">
                    <dgm:shape xmlns:r="http://schemas.openxmlformats.org/officeDocument/2006/relationships" rot="180" type="chevron" r:blip="">
                      <dgm:adjLst>
                        <dgm:adj idx="1" val="0.25"/>
                      </dgm:adjLst>
                    </dgm:shape>
                    <dgm:presOf axis="desOrSelf" ptType="node"/>
                    <dgm:constrLst>
                      <dgm:constr type="h" refType="w" op="equ" fact="0.8"/>
                      <dgm:constr type="primFontSz" val="65"/>
                      <dgm:constr type="tMarg" refType="primFontSz" fact="0.2"/>
                      <dgm:constr type="bMarg" refType="primFontSz" fact="0.2"/>
                      <dgm:constr type="lMarg" refType="w" fact="0.1"/>
                      <dgm:constr type="rMarg" refType="w" fact="0.1"/>
                    </dgm:constrLst>
                  </dgm:else>
                </dgm:choose>
              </dgm:else>
            </dgm:choose>
            <dgm:ruleLst>
              <dgm:rule type="primFontSz" val="5" fact="NaN" max="NaN"/>
            </dgm:ruleLst>
          </dgm:layoutNode>
          <dgm:forEach name="Name16" axis="followSib" ptType="sibTrans" cnt="1">
            <dgm:layoutNode name="parAndChSpace">
              <dgm:alg type="sp"/>
              <dgm:shape xmlns:r="http://schemas.openxmlformats.org/officeDocument/2006/relationships" r:blip="">
                <dgm:adjLst/>
              </dgm:shape>
              <dgm:presOf/>
              <dgm:constrLst/>
              <dgm:ruleLst/>
            </dgm:layoutNode>
          </dgm:forEach>
        </dgm:forEach>
      </dgm:if>
      <dgm:else name="Name17">
        <dgm:constrLst>
          <dgm:constr type="w" for="ch" forName="parTxOnly" refType="w"/>
          <dgm:constr type="primFontSz" for="ch" ptType="node" op="equ"/>
          <dgm:constr type="w" for="ch" forName="parSpace" refType="w" refFor="ch" refForName="parTxOnly" fact="-0.2"/>
          <dgm:constr type="w" for="ch" ptType="sibTrans" op="equ"/>
        </dgm:constrLst>
        <dgm:ruleLst/>
        <dgm:forEach name="Name18" axis="ch" ptType="node">
          <dgm:layoutNode name="parTxOnly">
            <dgm:varLst>
              <dgm:bulletEnabled val="1"/>
            </dgm:varLst>
            <dgm:alg type="tx"/>
            <dgm:presOf axis="desOrSelf" ptType="node"/>
            <dgm:choose name="Name19">
              <dgm:if name="Name20" func="var" arg="dir" op="equ" val="norm">
                <dgm:choose name="Name21">
                  <dgm:if name="Name22" axis="self" ptType="node" func="pos" op="equ" val="1">
                    <dgm:shape xmlns:r="http://schemas.openxmlformats.org/officeDocument/2006/relationships" type="homePlate" r:blip="">
                      <dgm:adjLst/>
                    </dgm:shape>
                    <dgm:constrLst>
                      <dgm:constr type="h" refType="w" op="equ" fact="0.4"/>
                      <dgm:constr type="primFontSz" val="65"/>
                      <dgm:constr type="tMarg" refType="primFontSz" fact="0.21"/>
                      <dgm:constr type="bMarg" refType="primFontSz" fact="0.21"/>
                      <dgm:constr type="lMarg" refType="primFontSz" fact="0.42"/>
                      <dgm:constr type="rMarg" refType="primFontSz" fact="0.105"/>
                    </dgm:constrLst>
                  </dgm:if>
                  <dgm:else name="Name23">
                    <dgm:shape xmlns:r="http://schemas.openxmlformats.org/officeDocument/2006/relationships" type="chevron" r:blip="">
                      <dgm:adjLst/>
                    </dgm:shape>
                    <dgm:constrLst>
                      <dgm:constr type="h" refType="w" op="equ" fact="0.4"/>
                      <dgm:constr type="primFontSz" val="65"/>
                      <dgm:constr type="tMarg" refType="primFontSz" fact="0.21"/>
                      <dgm:constr type="bMarg" refType="primFontSz" fact="0.21"/>
                      <dgm:constr type="lMarg" refType="primFontSz" fact="0.315"/>
                      <dgm:constr type="rMarg" refType="primFontSz" fact="0.105"/>
                    </dgm:constrLst>
                  </dgm:else>
                </dgm:choose>
              </dgm:if>
              <dgm:else name="Name24">
                <dgm:choose name="Name25">
                  <dgm:if name="Name26" axis="self" ptType="node" func="pos" op="equ" val="1">
                    <dgm:shape xmlns:r="http://schemas.openxmlformats.org/officeDocument/2006/relationships" rot="180" type="homePlate"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42"/>
                    </dgm:constrLst>
                  </dgm:if>
                  <dgm:else name="Name27">
                    <dgm:shape xmlns:r="http://schemas.openxmlformats.org/officeDocument/2006/relationships" rot="180" type="chevron" r:blip="">
                      <dgm:adjLst/>
                    </dgm:shape>
                    <dgm:constrLst>
                      <dgm:constr type="h" refType="w" op="equ" fact="0.4"/>
                      <dgm:constr type="primFontSz" val="65"/>
                      <dgm:constr type="tMarg" refType="primFontSz" fact="0.21"/>
                      <dgm:constr type="bMarg" refType="primFontSz" fact="0.21"/>
                      <dgm:constr type="lMarg" refType="primFontSz" fact="0.105"/>
                      <dgm:constr type="rMarg" refType="primFontSz" fact="0.315"/>
                    </dgm:constrLst>
                  </dgm:else>
                </dgm:choose>
              </dgm:else>
            </dgm:choose>
            <dgm:ruleLst>
              <dgm:rule type="primFontSz" val="5" fact="NaN" max="NaN"/>
            </dgm:ruleLst>
          </dgm:layoutNode>
          <dgm:forEach name="Name28" axis="followSib" ptType="sibTrans" cnt="1">
            <dgm:layoutNode name="par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494675" y="279801"/>
            <a:ext cx="3848659" cy="367959"/>
          </a:xfrm>
          <a:prstGeom prst="rect">
            <a:avLst/>
          </a:prstGeom>
        </p:spPr>
        <p:txBody>
          <a:bodyPr vert="horz" lIns="93324" tIns="46662" rIns="93324" bIns="46662" rtlCol="0"/>
          <a:lstStyle>
            <a:lvl1pPr algn="l">
              <a:defRPr sz="1200"/>
            </a:lvl1pPr>
          </a:lstStyle>
          <a:p>
            <a:endParaRPr lang="en-US" dirty="0"/>
          </a:p>
        </p:txBody>
      </p:sp>
      <p:sp>
        <p:nvSpPr>
          <p:cNvPr id="3" name="Date Placeholder 2"/>
          <p:cNvSpPr>
            <a:spLocks noGrp="1"/>
          </p:cNvSpPr>
          <p:nvPr>
            <p:ph type="dt" sz="quarter" idx="1"/>
          </p:nvPr>
        </p:nvSpPr>
        <p:spPr>
          <a:xfrm>
            <a:off x="494675" y="669140"/>
            <a:ext cx="3848659" cy="156667"/>
          </a:xfrm>
          <a:prstGeom prst="rect">
            <a:avLst/>
          </a:prstGeom>
        </p:spPr>
        <p:txBody>
          <a:bodyPr vert="horz" lIns="93324" tIns="0" rIns="93324" bIns="0" rtlCol="0">
            <a:noAutofit/>
          </a:bodyPr>
          <a:lstStyle>
            <a:lvl1pPr algn="r">
              <a:defRPr sz="1200"/>
            </a:lvl1pPr>
          </a:lstStyle>
          <a:p>
            <a:pPr algn="l"/>
            <a:fld id="{E7A8D578-5E90-413C-9512-130603CF2639}" type="datetimeFigureOut">
              <a:rPr lang="en-US" sz="1000"/>
              <a:pPr algn="l"/>
              <a:t>8/2/2019</a:t>
            </a:fld>
            <a:endParaRPr lang="en-US" sz="1000" dirty="0"/>
          </a:p>
        </p:txBody>
      </p:sp>
      <p:sp>
        <p:nvSpPr>
          <p:cNvPr id="4" name="Footer Placeholder 3"/>
          <p:cNvSpPr>
            <a:spLocks noGrp="1"/>
          </p:cNvSpPr>
          <p:nvPr>
            <p:ph type="ftr" sz="quarter" idx="2"/>
          </p:nvPr>
        </p:nvSpPr>
        <p:spPr>
          <a:xfrm>
            <a:off x="494675" y="8780243"/>
            <a:ext cx="2893517" cy="251346"/>
          </a:xfrm>
          <a:prstGeom prst="rect">
            <a:avLst/>
          </a:prstGeom>
        </p:spPr>
        <p:txBody>
          <a:bodyPr vert="horz" lIns="93324" tIns="46662" rIns="93324" bIns="46662" rtlCol="0" anchor="b"/>
          <a:lstStyle>
            <a:lvl1pPr algn="l">
              <a:defRPr sz="1200"/>
            </a:lvl1pPr>
          </a:lstStyle>
          <a:p>
            <a:endParaRPr lang="en-US" sz="1000" dirty="0"/>
          </a:p>
        </p:txBody>
      </p:sp>
      <p:sp>
        <p:nvSpPr>
          <p:cNvPr id="5" name="Slide Number Placeholder 4"/>
          <p:cNvSpPr>
            <a:spLocks noGrp="1"/>
          </p:cNvSpPr>
          <p:nvPr>
            <p:ph type="sldNum" sz="quarter" idx="3"/>
          </p:nvPr>
        </p:nvSpPr>
        <p:spPr>
          <a:xfrm>
            <a:off x="5299171" y="8780243"/>
            <a:ext cx="1221955" cy="251346"/>
          </a:xfrm>
          <a:prstGeom prst="rect">
            <a:avLst/>
          </a:prstGeom>
        </p:spPr>
        <p:txBody>
          <a:bodyPr vert="horz" lIns="93324" tIns="46662" rIns="93324" bIns="46662" rtlCol="0" anchor="b"/>
          <a:lstStyle>
            <a:lvl1pPr algn="r">
              <a:defRPr sz="1200"/>
            </a:lvl1pPr>
          </a:lstStyle>
          <a:p>
            <a:fld id="{6D32B792-199B-4EBF-B605-6F6C876EB442}" type="slidenum">
              <a:rPr lang="en-US" sz="1000"/>
              <a:t>‹#›</a:t>
            </a:fld>
            <a:endParaRPr lang="en-US" sz="1000"/>
          </a:p>
        </p:txBody>
      </p:sp>
      <p:grpSp>
        <p:nvGrpSpPr>
          <p:cNvPr id="13" name="Group 12"/>
          <p:cNvGrpSpPr/>
          <p:nvPr/>
        </p:nvGrpSpPr>
        <p:grpSpPr>
          <a:xfrm>
            <a:off x="5225906" y="285481"/>
            <a:ext cx="1328988" cy="362143"/>
            <a:chOff x="6113463" y="-755650"/>
            <a:chExt cx="7013575" cy="1922462"/>
          </a:xfrm>
        </p:grpSpPr>
        <p:sp>
          <p:nvSpPr>
            <p:cNvPr id="14" name="Freeform 13"/>
            <p:cNvSpPr>
              <a:spLocks noEditPoints="1"/>
            </p:cNvSpPr>
            <p:nvPr userDrawn="1"/>
          </p:nvSpPr>
          <p:spPr bwMode="auto">
            <a:xfrm>
              <a:off x="8504238" y="-80963"/>
              <a:ext cx="1154113" cy="1247775"/>
            </a:xfrm>
            <a:custGeom>
              <a:avLst/>
              <a:gdLst>
                <a:gd name="T0" fmla="*/ 213 w 307"/>
                <a:gd name="T1" fmla="*/ 252 h 331"/>
                <a:gd name="T2" fmla="*/ 200 w 307"/>
                <a:gd name="T3" fmla="*/ 228 h 331"/>
                <a:gd name="T4" fmla="*/ 176 w 307"/>
                <a:gd name="T5" fmla="*/ 220 h 331"/>
                <a:gd name="T6" fmla="*/ 169 w 307"/>
                <a:gd name="T7" fmla="*/ 244 h 331"/>
                <a:gd name="T8" fmla="*/ 180 w 307"/>
                <a:gd name="T9" fmla="*/ 266 h 331"/>
                <a:gd name="T10" fmla="*/ 180 w 307"/>
                <a:gd name="T11" fmla="*/ 266 h 331"/>
                <a:gd name="T12" fmla="*/ 160 w 307"/>
                <a:gd name="T13" fmla="*/ 268 h 331"/>
                <a:gd name="T14" fmla="*/ 40 w 307"/>
                <a:gd name="T15" fmla="*/ 160 h 331"/>
                <a:gd name="T16" fmla="*/ 148 w 307"/>
                <a:gd name="T17" fmla="*/ 39 h 331"/>
                <a:gd name="T18" fmla="*/ 269 w 307"/>
                <a:gd name="T19" fmla="*/ 148 h 331"/>
                <a:gd name="T20" fmla="*/ 213 w 307"/>
                <a:gd name="T21" fmla="*/ 252 h 331"/>
                <a:gd name="T22" fmla="*/ 146 w 307"/>
                <a:gd name="T23" fmla="*/ 4 h 331"/>
                <a:gd name="T24" fmla="*/ 4 w 307"/>
                <a:gd name="T25" fmla="*/ 162 h 331"/>
                <a:gd name="T26" fmla="*/ 162 w 307"/>
                <a:gd name="T27" fmla="*/ 304 h 331"/>
                <a:gd name="T28" fmla="*/ 197 w 307"/>
                <a:gd name="T29" fmla="*/ 298 h 331"/>
                <a:gd name="T30" fmla="*/ 197 w 307"/>
                <a:gd name="T31" fmla="*/ 298 h 331"/>
                <a:gd name="T32" fmla="*/ 208 w 307"/>
                <a:gd name="T33" fmla="*/ 319 h 331"/>
                <a:gd name="T34" fmla="*/ 232 w 307"/>
                <a:gd name="T35" fmla="*/ 327 h 331"/>
                <a:gd name="T36" fmla="*/ 240 w 307"/>
                <a:gd name="T37" fmla="*/ 303 h 331"/>
                <a:gd name="T38" fmla="*/ 230 w 307"/>
                <a:gd name="T39" fmla="*/ 284 h 331"/>
                <a:gd name="T40" fmla="*/ 304 w 307"/>
                <a:gd name="T41" fmla="*/ 146 h 331"/>
                <a:gd name="T42" fmla="*/ 146 w 307"/>
                <a:gd name="T43" fmla="*/ 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331">
                  <a:moveTo>
                    <a:pt x="213" y="252"/>
                  </a:moveTo>
                  <a:cubicBezTo>
                    <a:pt x="200" y="228"/>
                    <a:pt x="200" y="228"/>
                    <a:pt x="200" y="228"/>
                  </a:cubicBezTo>
                  <a:cubicBezTo>
                    <a:pt x="196" y="219"/>
                    <a:pt x="185" y="216"/>
                    <a:pt x="176" y="220"/>
                  </a:cubicBezTo>
                  <a:cubicBezTo>
                    <a:pt x="168" y="225"/>
                    <a:pt x="164" y="236"/>
                    <a:pt x="169" y="244"/>
                  </a:cubicBezTo>
                  <a:cubicBezTo>
                    <a:pt x="180" y="266"/>
                    <a:pt x="180" y="266"/>
                    <a:pt x="180" y="266"/>
                  </a:cubicBezTo>
                  <a:cubicBezTo>
                    <a:pt x="180" y="266"/>
                    <a:pt x="180" y="266"/>
                    <a:pt x="180" y="266"/>
                  </a:cubicBezTo>
                  <a:cubicBezTo>
                    <a:pt x="174" y="267"/>
                    <a:pt x="167" y="268"/>
                    <a:pt x="160" y="268"/>
                  </a:cubicBezTo>
                  <a:cubicBezTo>
                    <a:pt x="97" y="272"/>
                    <a:pt x="43" y="223"/>
                    <a:pt x="40" y="160"/>
                  </a:cubicBezTo>
                  <a:cubicBezTo>
                    <a:pt x="36" y="97"/>
                    <a:pt x="85" y="43"/>
                    <a:pt x="148" y="39"/>
                  </a:cubicBezTo>
                  <a:cubicBezTo>
                    <a:pt x="211" y="36"/>
                    <a:pt x="265" y="85"/>
                    <a:pt x="269" y="148"/>
                  </a:cubicBezTo>
                  <a:cubicBezTo>
                    <a:pt x="271" y="192"/>
                    <a:pt x="248" y="231"/>
                    <a:pt x="213" y="252"/>
                  </a:cubicBezTo>
                  <a:close/>
                  <a:moveTo>
                    <a:pt x="146" y="4"/>
                  </a:moveTo>
                  <a:cubicBezTo>
                    <a:pt x="64" y="8"/>
                    <a:pt x="0" y="79"/>
                    <a:pt x="4" y="162"/>
                  </a:cubicBezTo>
                  <a:cubicBezTo>
                    <a:pt x="9" y="244"/>
                    <a:pt x="79" y="308"/>
                    <a:pt x="162" y="304"/>
                  </a:cubicBezTo>
                  <a:cubicBezTo>
                    <a:pt x="174" y="303"/>
                    <a:pt x="186" y="301"/>
                    <a:pt x="197" y="298"/>
                  </a:cubicBezTo>
                  <a:cubicBezTo>
                    <a:pt x="197" y="298"/>
                    <a:pt x="197" y="298"/>
                    <a:pt x="197" y="298"/>
                  </a:cubicBezTo>
                  <a:cubicBezTo>
                    <a:pt x="208" y="319"/>
                    <a:pt x="208" y="319"/>
                    <a:pt x="208" y="319"/>
                  </a:cubicBezTo>
                  <a:cubicBezTo>
                    <a:pt x="213" y="328"/>
                    <a:pt x="223" y="331"/>
                    <a:pt x="232" y="327"/>
                  </a:cubicBezTo>
                  <a:cubicBezTo>
                    <a:pt x="241" y="322"/>
                    <a:pt x="244" y="311"/>
                    <a:pt x="240" y="303"/>
                  </a:cubicBezTo>
                  <a:cubicBezTo>
                    <a:pt x="230" y="284"/>
                    <a:pt x="230" y="284"/>
                    <a:pt x="230" y="284"/>
                  </a:cubicBezTo>
                  <a:cubicBezTo>
                    <a:pt x="277" y="256"/>
                    <a:pt x="307" y="204"/>
                    <a:pt x="304" y="146"/>
                  </a:cubicBezTo>
                  <a:cubicBezTo>
                    <a:pt x="300" y="63"/>
                    <a:pt x="229" y="0"/>
                    <a:pt x="146" y="4"/>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14"/>
            <p:cNvSpPr>
              <a:spLocks/>
            </p:cNvSpPr>
            <p:nvPr userDrawn="1"/>
          </p:nvSpPr>
          <p:spPr bwMode="auto">
            <a:xfrm>
              <a:off x="8121651" y="-61913"/>
              <a:ext cx="134938" cy="1123950"/>
            </a:xfrm>
            <a:custGeom>
              <a:avLst/>
              <a:gdLst>
                <a:gd name="T0" fmla="*/ 18 w 36"/>
                <a:gd name="T1" fmla="*/ 298 h 298"/>
                <a:gd name="T2" fmla="*/ 0 w 36"/>
                <a:gd name="T3" fmla="*/ 280 h 298"/>
                <a:gd name="T4" fmla="*/ 0 w 36"/>
                <a:gd name="T5" fmla="*/ 17 h 298"/>
                <a:gd name="T6" fmla="*/ 18 w 36"/>
                <a:gd name="T7" fmla="*/ 0 h 298"/>
                <a:gd name="T8" fmla="*/ 36 w 36"/>
                <a:gd name="T9" fmla="*/ 17 h 298"/>
                <a:gd name="T10" fmla="*/ 36 w 36"/>
                <a:gd name="T11" fmla="*/ 280 h 298"/>
                <a:gd name="T12" fmla="*/ 18 w 36"/>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6" h="298">
                  <a:moveTo>
                    <a:pt x="18" y="298"/>
                  </a:moveTo>
                  <a:cubicBezTo>
                    <a:pt x="8" y="298"/>
                    <a:pt x="0" y="290"/>
                    <a:pt x="0" y="280"/>
                  </a:cubicBezTo>
                  <a:cubicBezTo>
                    <a:pt x="0" y="17"/>
                    <a:pt x="0" y="17"/>
                    <a:pt x="0" y="17"/>
                  </a:cubicBezTo>
                  <a:cubicBezTo>
                    <a:pt x="0" y="8"/>
                    <a:pt x="8" y="0"/>
                    <a:pt x="18" y="0"/>
                  </a:cubicBezTo>
                  <a:cubicBezTo>
                    <a:pt x="28" y="0"/>
                    <a:pt x="36" y="8"/>
                    <a:pt x="36" y="17"/>
                  </a:cubicBezTo>
                  <a:cubicBezTo>
                    <a:pt x="36" y="280"/>
                    <a:pt x="36" y="280"/>
                    <a:pt x="36" y="280"/>
                  </a:cubicBezTo>
                  <a:cubicBezTo>
                    <a:pt x="36" y="290"/>
                    <a:pt x="28" y="298"/>
                    <a:pt x="18" y="29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5"/>
            <p:cNvSpPr>
              <a:spLocks/>
            </p:cNvSpPr>
            <p:nvPr userDrawn="1"/>
          </p:nvSpPr>
          <p:spPr bwMode="auto">
            <a:xfrm>
              <a:off x="11283951" y="-61913"/>
              <a:ext cx="131763" cy="1123950"/>
            </a:xfrm>
            <a:custGeom>
              <a:avLst/>
              <a:gdLst>
                <a:gd name="T0" fmla="*/ 17 w 35"/>
                <a:gd name="T1" fmla="*/ 298 h 298"/>
                <a:gd name="T2" fmla="*/ 0 w 35"/>
                <a:gd name="T3" fmla="*/ 280 h 298"/>
                <a:gd name="T4" fmla="*/ 0 w 35"/>
                <a:gd name="T5" fmla="*/ 17 h 298"/>
                <a:gd name="T6" fmla="*/ 17 w 35"/>
                <a:gd name="T7" fmla="*/ 0 h 298"/>
                <a:gd name="T8" fmla="*/ 35 w 35"/>
                <a:gd name="T9" fmla="*/ 17 h 298"/>
                <a:gd name="T10" fmla="*/ 35 w 35"/>
                <a:gd name="T11" fmla="*/ 280 h 298"/>
                <a:gd name="T12" fmla="*/ 17 w 35"/>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5" h="298">
                  <a:moveTo>
                    <a:pt x="17" y="298"/>
                  </a:moveTo>
                  <a:cubicBezTo>
                    <a:pt x="8" y="298"/>
                    <a:pt x="0" y="290"/>
                    <a:pt x="0" y="280"/>
                  </a:cubicBezTo>
                  <a:cubicBezTo>
                    <a:pt x="0" y="17"/>
                    <a:pt x="0" y="17"/>
                    <a:pt x="0" y="17"/>
                  </a:cubicBezTo>
                  <a:cubicBezTo>
                    <a:pt x="0" y="8"/>
                    <a:pt x="8" y="0"/>
                    <a:pt x="17" y="0"/>
                  </a:cubicBezTo>
                  <a:cubicBezTo>
                    <a:pt x="27" y="0"/>
                    <a:pt x="35" y="8"/>
                    <a:pt x="35" y="17"/>
                  </a:cubicBezTo>
                  <a:cubicBezTo>
                    <a:pt x="35" y="280"/>
                    <a:pt x="35" y="280"/>
                    <a:pt x="35" y="280"/>
                  </a:cubicBezTo>
                  <a:cubicBezTo>
                    <a:pt x="35" y="290"/>
                    <a:pt x="27" y="298"/>
                    <a:pt x="17" y="29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9807576" y="-73025"/>
              <a:ext cx="1198563" cy="1135063"/>
            </a:xfrm>
            <a:custGeom>
              <a:avLst/>
              <a:gdLst>
                <a:gd name="T0" fmla="*/ 158 w 319"/>
                <a:gd name="T1" fmla="*/ 301 h 301"/>
                <a:gd name="T2" fmla="*/ 158 w 319"/>
                <a:gd name="T3" fmla="*/ 301 h 301"/>
                <a:gd name="T4" fmla="*/ 142 w 319"/>
                <a:gd name="T5" fmla="*/ 292 h 301"/>
                <a:gd name="T6" fmla="*/ 5 w 319"/>
                <a:gd name="T7" fmla="*/ 29 h 301"/>
                <a:gd name="T8" fmla="*/ 12 w 319"/>
                <a:gd name="T9" fmla="*/ 5 h 301"/>
                <a:gd name="T10" fmla="*/ 36 w 319"/>
                <a:gd name="T11" fmla="*/ 12 h 301"/>
                <a:gd name="T12" fmla="*/ 158 w 319"/>
                <a:gd name="T13" fmla="*/ 245 h 301"/>
                <a:gd name="T14" fmla="*/ 283 w 319"/>
                <a:gd name="T15" fmla="*/ 12 h 301"/>
                <a:gd name="T16" fmla="*/ 307 w 319"/>
                <a:gd name="T17" fmla="*/ 5 h 301"/>
                <a:gd name="T18" fmla="*/ 314 w 319"/>
                <a:gd name="T19" fmla="*/ 29 h 301"/>
                <a:gd name="T20" fmla="*/ 174 w 319"/>
                <a:gd name="T21" fmla="*/ 292 h 301"/>
                <a:gd name="T22" fmla="*/ 158 w 319"/>
                <a:gd name="T2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301">
                  <a:moveTo>
                    <a:pt x="158" y="301"/>
                  </a:moveTo>
                  <a:cubicBezTo>
                    <a:pt x="158" y="301"/>
                    <a:pt x="158" y="301"/>
                    <a:pt x="158" y="301"/>
                  </a:cubicBezTo>
                  <a:cubicBezTo>
                    <a:pt x="151" y="301"/>
                    <a:pt x="145" y="297"/>
                    <a:pt x="142" y="292"/>
                  </a:cubicBezTo>
                  <a:cubicBezTo>
                    <a:pt x="5" y="29"/>
                    <a:pt x="5" y="29"/>
                    <a:pt x="5" y="29"/>
                  </a:cubicBezTo>
                  <a:cubicBezTo>
                    <a:pt x="0" y="20"/>
                    <a:pt x="3" y="9"/>
                    <a:pt x="12" y="5"/>
                  </a:cubicBezTo>
                  <a:cubicBezTo>
                    <a:pt x="21" y="0"/>
                    <a:pt x="31" y="4"/>
                    <a:pt x="36" y="12"/>
                  </a:cubicBezTo>
                  <a:cubicBezTo>
                    <a:pt x="158" y="245"/>
                    <a:pt x="158" y="245"/>
                    <a:pt x="158" y="245"/>
                  </a:cubicBezTo>
                  <a:cubicBezTo>
                    <a:pt x="283" y="12"/>
                    <a:pt x="283" y="12"/>
                    <a:pt x="283" y="12"/>
                  </a:cubicBezTo>
                  <a:cubicBezTo>
                    <a:pt x="287" y="3"/>
                    <a:pt x="298" y="0"/>
                    <a:pt x="307" y="5"/>
                  </a:cubicBezTo>
                  <a:cubicBezTo>
                    <a:pt x="315" y="9"/>
                    <a:pt x="319" y="20"/>
                    <a:pt x="314" y="29"/>
                  </a:cubicBezTo>
                  <a:cubicBezTo>
                    <a:pt x="174" y="292"/>
                    <a:pt x="174" y="292"/>
                    <a:pt x="174" y="292"/>
                  </a:cubicBezTo>
                  <a:cubicBezTo>
                    <a:pt x="171" y="298"/>
                    <a:pt x="165" y="301"/>
                    <a:pt x="158" y="30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2125326" y="703263"/>
              <a:ext cx="454025" cy="131763"/>
            </a:xfrm>
            <a:custGeom>
              <a:avLst/>
              <a:gdLst>
                <a:gd name="T0" fmla="*/ 103 w 121"/>
                <a:gd name="T1" fmla="*/ 35 h 35"/>
                <a:gd name="T2" fmla="*/ 18 w 121"/>
                <a:gd name="T3" fmla="*/ 35 h 35"/>
                <a:gd name="T4" fmla="*/ 0 w 121"/>
                <a:gd name="T5" fmla="*/ 18 h 35"/>
                <a:gd name="T6" fmla="*/ 18 w 121"/>
                <a:gd name="T7" fmla="*/ 0 h 35"/>
                <a:gd name="T8" fmla="*/ 103 w 121"/>
                <a:gd name="T9" fmla="*/ 0 h 35"/>
                <a:gd name="T10" fmla="*/ 121 w 121"/>
                <a:gd name="T11" fmla="*/ 18 h 35"/>
                <a:gd name="T12" fmla="*/ 103 w 12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1" h="35">
                  <a:moveTo>
                    <a:pt x="103" y="35"/>
                  </a:moveTo>
                  <a:cubicBezTo>
                    <a:pt x="18" y="35"/>
                    <a:pt x="18" y="35"/>
                    <a:pt x="18" y="35"/>
                  </a:cubicBezTo>
                  <a:cubicBezTo>
                    <a:pt x="8" y="35"/>
                    <a:pt x="0" y="28"/>
                    <a:pt x="0" y="18"/>
                  </a:cubicBezTo>
                  <a:cubicBezTo>
                    <a:pt x="0" y="8"/>
                    <a:pt x="8" y="0"/>
                    <a:pt x="18" y="0"/>
                  </a:cubicBezTo>
                  <a:cubicBezTo>
                    <a:pt x="103" y="0"/>
                    <a:pt x="103" y="0"/>
                    <a:pt x="103" y="0"/>
                  </a:cubicBezTo>
                  <a:cubicBezTo>
                    <a:pt x="113" y="0"/>
                    <a:pt x="121" y="8"/>
                    <a:pt x="121" y="18"/>
                  </a:cubicBezTo>
                  <a:cubicBezTo>
                    <a:pt x="121" y="28"/>
                    <a:pt x="113" y="35"/>
                    <a:pt x="103" y="3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11753851" y="-66675"/>
              <a:ext cx="1193800" cy="1139825"/>
            </a:xfrm>
            <a:custGeom>
              <a:avLst/>
              <a:gdLst>
                <a:gd name="T0" fmla="*/ 298 w 318"/>
                <a:gd name="T1" fmla="*/ 299 h 302"/>
                <a:gd name="T2" fmla="*/ 282 w 318"/>
                <a:gd name="T3" fmla="*/ 290 h 302"/>
                <a:gd name="T4" fmla="*/ 160 w 318"/>
                <a:gd name="T5" fmla="*/ 56 h 302"/>
                <a:gd name="T6" fmla="*/ 36 w 318"/>
                <a:gd name="T7" fmla="*/ 290 h 302"/>
                <a:gd name="T8" fmla="*/ 12 w 318"/>
                <a:gd name="T9" fmla="*/ 297 h 302"/>
                <a:gd name="T10" fmla="*/ 4 w 318"/>
                <a:gd name="T11" fmla="*/ 273 h 302"/>
                <a:gd name="T12" fmla="*/ 145 w 318"/>
                <a:gd name="T13" fmla="*/ 10 h 302"/>
                <a:gd name="T14" fmla="*/ 160 w 318"/>
                <a:gd name="T15" fmla="*/ 1 h 302"/>
                <a:gd name="T16" fmla="*/ 176 w 318"/>
                <a:gd name="T17" fmla="*/ 10 h 302"/>
                <a:gd name="T18" fmla="*/ 314 w 318"/>
                <a:gd name="T19" fmla="*/ 273 h 302"/>
                <a:gd name="T20" fmla="*/ 306 w 318"/>
                <a:gd name="T21" fmla="*/ 297 h 302"/>
                <a:gd name="T22" fmla="*/ 298 w 318"/>
                <a:gd name="T23" fmla="*/ 29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02">
                  <a:moveTo>
                    <a:pt x="298" y="299"/>
                  </a:moveTo>
                  <a:cubicBezTo>
                    <a:pt x="292" y="299"/>
                    <a:pt x="286" y="296"/>
                    <a:pt x="282" y="290"/>
                  </a:cubicBezTo>
                  <a:cubicBezTo>
                    <a:pt x="160" y="56"/>
                    <a:pt x="160" y="56"/>
                    <a:pt x="160" y="56"/>
                  </a:cubicBezTo>
                  <a:cubicBezTo>
                    <a:pt x="36" y="290"/>
                    <a:pt x="36" y="290"/>
                    <a:pt x="36" y="290"/>
                  </a:cubicBezTo>
                  <a:cubicBezTo>
                    <a:pt x="31" y="298"/>
                    <a:pt x="20" y="302"/>
                    <a:pt x="12" y="297"/>
                  </a:cubicBezTo>
                  <a:cubicBezTo>
                    <a:pt x="3" y="292"/>
                    <a:pt x="0" y="282"/>
                    <a:pt x="4" y="273"/>
                  </a:cubicBezTo>
                  <a:cubicBezTo>
                    <a:pt x="145" y="10"/>
                    <a:pt x="145" y="10"/>
                    <a:pt x="145" y="10"/>
                  </a:cubicBezTo>
                  <a:cubicBezTo>
                    <a:pt x="148" y="4"/>
                    <a:pt x="154" y="0"/>
                    <a:pt x="160" y="1"/>
                  </a:cubicBezTo>
                  <a:cubicBezTo>
                    <a:pt x="167" y="1"/>
                    <a:pt x="173" y="4"/>
                    <a:pt x="176" y="10"/>
                  </a:cubicBezTo>
                  <a:cubicBezTo>
                    <a:pt x="314" y="273"/>
                    <a:pt x="314" y="273"/>
                    <a:pt x="314" y="273"/>
                  </a:cubicBezTo>
                  <a:cubicBezTo>
                    <a:pt x="318" y="282"/>
                    <a:pt x="315" y="293"/>
                    <a:pt x="306" y="297"/>
                  </a:cubicBezTo>
                  <a:cubicBezTo>
                    <a:pt x="304" y="298"/>
                    <a:pt x="301" y="299"/>
                    <a:pt x="298" y="29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userDrawn="1"/>
          </p:nvSpPr>
          <p:spPr bwMode="auto">
            <a:xfrm>
              <a:off x="12807951" y="-61913"/>
              <a:ext cx="128588" cy="161925"/>
            </a:xfrm>
            <a:custGeom>
              <a:avLst/>
              <a:gdLst>
                <a:gd name="T0" fmla="*/ 48 w 81"/>
                <a:gd name="T1" fmla="*/ 102 h 102"/>
                <a:gd name="T2" fmla="*/ 33 w 81"/>
                <a:gd name="T3" fmla="*/ 102 h 102"/>
                <a:gd name="T4" fmla="*/ 33 w 81"/>
                <a:gd name="T5" fmla="*/ 12 h 102"/>
                <a:gd name="T6" fmla="*/ 0 w 81"/>
                <a:gd name="T7" fmla="*/ 12 h 102"/>
                <a:gd name="T8" fmla="*/ 0 w 81"/>
                <a:gd name="T9" fmla="*/ 0 h 102"/>
                <a:gd name="T10" fmla="*/ 81 w 81"/>
                <a:gd name="T11" fmla="*/ 0 h 102"/>
                <a:gd name="T12" fmla="*/ 81 w 81"/>
                <a:gd name="T13" fmla="*/ 12 h 102"/>
                <a:gd name="T14" fmla="*/ 48 w 81"/>
                <a:gd name="T15" fmla="*/ 12 h 102"/>
                <a:gd name="T16" fmla="*/ 48 w 81"/>
                <a:gd name="T17" fmla="*/ 102 h 102"/>
                <a:gd name="T18" fmla="*/ 48 w 81"/>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02">
                  <a:moveTo>
                    <a:pt x="48" y="102"/>
                  </a:moveTo>
                  <a:lnTo>
                    <a:pt x="33" y="102"/>
                  </a:lnTo>
                  <a:lnTo>
                    <a:pt x="33" y="12"/>
                  </a:lnTo>
                  <a:lnTo>
                    <a:pt x="0" y="12"/>
                  </a:lnTo>
                  <a:lnTo>
                    <a:pt x="0" y="0"/>
                  </a:lnTo>
                  <a:lnTo>
                    <a:pt x="81" y="0"/>
                  </a:lnTo>
                  <a:lnTo>
                    <a:pt x="81" y="12"/>
                  </a:lnTo>
                  <a:lnTo>
                    <a:pt x="48" y="12"/>
                  </a:lnTo>
                  <a:lnTo>
                    <a:pt x="48" y="102"/>
                  </a:lnTo>
                  <a:lnTo>
                    <a:pt x="48" y="102"/>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userDrawn="1"/>
          </p:nvSpPr>
          <p:spPr bwMode="auto">
            <a:xfrm>
              <a:off x="12958763" y="-61913"/>
              <a:ext cx="168275" cy="161925"/>
            </a:xfrm>
            <a:custGeom>
              <a:avLst/>
              <a:gdLst>
                <a:gd name="T0" fmla="*/ 54 w 106"/>
                <a:gd name="T1" fmla="*/ 78 h 102"/>
                <a:gd name="T2" fmla="*/ 54 w 106"/>
                <a:gd name="T3" fmla="*/ 78 h 102"/>
                <a:gd name="T4" fmla="*/ 85 w 106"/>
                <a:gd name="T5" fmla="*/ 0 h 102"/>
                <a:gd name="T6" fmla="*/ 106 w 106"/>
                <a:gd name="T7" fmla="*/ 0 h 102"/>
                <a:gd name="T8" fmla="*/ 106 w 106"/>
                <a:gd name="T9" fmla="*/ 102 h 102"/>
                <a:gd name="T10" fmla="*/ 92 w 106"/>
                <a:gd name="T11" fmla="*/ 102 h 102"/>
                <a:gd name="T12" fmla="*/ 92 w 106"/>
                <a:gd name="T13" fmla="*/ 16 h 102"/>
                <a:gd name="T14" fmla="*/ 92 w 106"/>
                <a:gd name="T15" fmla="*/ 16 h 102"/>
                <a:gd name="T16" fmla="*/ 59 w 106"/>
                <a:gd name="T17" fmla="*/ 102 h 102"/>
                <a:gd name="T18" fmla="*/ 50 w 106"/>
                <a:gd name="T19" fmla="*/ 102 h 102"/>
                <a:gd name="T20" fmla="*/ 14 w 106"/>
                <a:gd name="T21" fmla="*/ 16 h 102"/>
                <a:gd name="T22" fmla="*/ 14 w 106"/>
                <a:gd name="T23" fmla="*/ 16 h 102"/>
                <a:gd name="T24" fmla="*/ 14 w 106"/>
                <a:gd name="T25" fmla="*/ 102 h 102"/>
                <a:gd name="T26" fmla="*/ 0 w 106"/>
                <a:gd name="T27" fmla="*/ 102 h 102"/>
                <a:gd name="T28" fmla="*/ 0 w 106"/>
                <a:gd name="T29" fmla="*/ 0 h 102"/>
                <a:gd name="T30" fmla="*/ 24 w 106"/>
                <a:gd name="T31" fmla="*/ 0 h 102"/>
                <a:gd name="T32" fmla="*/ 54 w 106"/>
                <a:gd name="T33" fmla="*/ 78 h 102"/>
                <a:gd name="T34" fmla="*/ 54 w 106"/>
                <a:gd name="T35"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54" y="78"/>
                  </a:moveTo>
                  <a:lnTo>
                    <a:pt x="54" y="78"/>
                  </a:lnTo>
                  <a:lnTo>
                    <a:pt x="85" y="0"/>
                  </a:lnTo>
                  <a:lnTo>
                    <a:pt x="106" y="0"/>
                  </a:lnTo>
                  <a:lnTo>
                    <a:pt x="106" y="102"/>
                  </a:lnTo>
                  <a:lnTo>
                    <a:pt x="92" y="102"/>
                  </a:lnTo>
                  <a:lnTo>
                    <a:pt x="92" y="16"/>
                  </a:lnTo>
                  <a:lnTo>
                    <a:pt x="92" y="16"/>
                  </a:lnTo>
                  <a:lnTo>
                    <a:pt x="59" y="102"/>
                  </a:lnTo>
                  <a:lnTo>
                    <a:pt x="50" y="102"/>
                  </a:lnTo>
                  <a:lnTo>
                    <a:pt x="14" y="16"/>
                  </a:lnTo>
                  <a:lnTo>
                    <a:pt x="14" y="16"/>
                  </a:lnTo>
                  <a:lnTo>
                    <a:pt x="14" y="102"/>
                  </a:lnTo>
                  <a:lnTo>
                    <a:pt x="0" y="102"/>
                  </a:lnTo>
                  <a:lnTo>
                    <a:pt x="0" y="0"/>
                  </a:lnTo>
                  <a:lnTo>
                    <a:pt x="24" y="0"/>
                  </a:lnTo>
                  <a:lnTo>
                    <a:pt x="54" y="78"/>
                  </a:lnTo>
                  <a:lnTo>
                    <a:pt x="54" y="78"/>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userDrawn="1"/>
          </p:nvSpPr>
          <p:spPr bwMode="auto">
            <a:xfrm>
              <a:off x="7329488" y="876300"/>
              <a:ext cx="461963" cy="112713"/>
            </a:xfrm>
            <a:custGeom>
              <a:avLst/>
              <a:gdLst>
                <a:gd name="T0" fmla="*/ 108 w 123"/>
                <a:gd name="T1" fmla="*/ 0 h 30"/>
                <a:gd name="T2" fmla="*/ 21 w 123"/>
                <a:gd name="T3" fmla="*/ 0 h 30"/>
                <a:gd name="T4" fmla="*/ 0 w 123"/>
                <a:gd name="T5" fmla="*/ 30 h 30"/>
                <a:gd name="T6" fmla="*/ 108 w 123"/>
                <a:gd name="T7" fmla="*/ 30 h 30"/>
                <a:gd name="T8" fmla="*/ 123 w 123"/>
                <a:gd name="T9" fmla="*/ 15 h 30"/>
                <a:gd name="T10" fmla="*/ 123 w 123"/>
                <a:gd name="T11" fmla="*/ 15 h 30"/>
                <a:gd name="T12" fmla="*/ 108 w 12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23" h="30">
                  <a:moveTo>
                    <a:pt x="108" y="0"/>
                  </a:moveTo>
                  <a:cubicBezTo>
                    <a:pt x="21" y="0"/>
                    <a:pt x="21" y="0"/>
                    <a:pt x="21" y="0"/>
                  </a:cubicBezTo>
                  <a:cubicBezTo>
                    <a:pt x="15" y="11"/>
                    <a:pt x="8" y="21"/>
                    <a:pt x="0" y="30"/>
                  </a:cubicBezTo>
                  <a:cubicBezTo>
                    <a:pt x="108" y="30"/>
                    <a:pt x="108" y="30"/>
                    <a:pt x="108" y="30"/>
                  </a:cubicBezTo>
                  <a:cubicBezTo>
                    <a:pt x="117" y="30"/>
                    <a:pt x="123" y="23"/>
                    <a:pt x="123" y="15"/>
                  </a:cubicBezTo>
                  <a:cubicBezTo>
                    <a:pt x="123" y="15"/>
                    <a:pt x="123" y="15"/>
                    <a:pt x="123" y="15"/>
                  </a:cubicBezTo>
                  <a:cubicBezTo>
                    <a:pt x="123" y="7"/>
                    <a:pt x="117" y="0"/>
                    <a:pt x="108"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userDrawn="1"/>
          </p:nvSpPr>
          <p:spPr bwMode="auto">
            <a:xfrm>
              <a:off x="7458076" y="657225"/>
              <a:ext cx="333375" cy="114300"/>
            </a:xfrm>
            <a:custGeom>
              <a:avLst/>
              <a:gdLst>
                <a:gd name="T0" fmla="*/ 74 w 89"/>
                <a:gd name="T1" fmla="*/ 0 h 30"/>
                <a:gd name="T2" fmla="*/ 8 w 89"/>
                <a:gd name="T3" fmla="*/ 0 h 30"/>
                <a:gd name="T4" fmla="*/ 0 w 89"/>
                <a:gd name="T5" fmla="*/ 30 h 30"/>
                <a:gd name="T6" fmla="*/ 74 w 89"/>
                <a:gd name="T7" fmla="*/ 30 h 30"/>
                <a:gd name="T8" fmla="*/ 89 w 89"/>
                <a:gd name="T9" fmla="*/ 15 h 30"/>
                <a:gd name="T10" fmla="*/ 74 w 89"/>
                <a:gd name="T11" fmla="*/ 0 h 30"/>
              </a:gdLst>
              <a:ahLst/>
              <a:cxnLst>
                <a:cxn ang="0">
                  <a:pos x="T0" y="T1"/>
                </a:cxn>
                <a:cxn ang="0">
                  <a:pos x="T2" y="T3"/>
                </a:cxn>
                <a:cxn ang="0">
                  <a:pos x="T4" y="T5"/>
                </a:cxn>
                <a:cxn ang="0">
                  <a:pos x="T6" y="T7"/>
                </a:cxn>
                <a:cxn ang="0">
                  <a:pos x="T8" y="T9"/>
                </a:cxn>
                <a:cxn ang="0">
                  <a:pos x="T10" y="T11"/>
                </a:cxn>
              </a:cxnLst>
              <a:rect l="0" t="0" r="r" b="b"/>
              <a:pathLst>
                <a:path w="89" h="30">
                  <a:moveTo>
                    <a:pt x="74" y="0"/>
                  </a:moveTo>
                  <a:cubicBezTo>
                    <a:pt x="8" y="0"/>
                    <a:pt x="8" y="0"/>
                    <a:pt x="8" y="0"/>
                  </a:cubicBezTo>
                  <a:cubicBezTo>
                    <a:pt x="6" y="11"/>
                    <a:pt x="3" y="21"/>
                    <a:pt x="0" y="30"/>
                  </a:cubicBezTo>
                  <a:cubicBezTo>
                    <a:pt x="74" y="30"/>
                    <a:pt x="74" y="30"/>
                    <a:pt x="74" y="30"/>
                  </a:cubicBezTo>
                  <a:cubicBezTo>
                    <a:pt x="83" y="30"/>
                    <a:pt x="89" y="24"/>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7502526" y="442913"/>
              <a:ext cx="288925" cy="112713"/>
            </a:xfrm>
            <a:custGeom>
              <a:avLst/>
              <a:gdLst>
                <a:gd name="T0" fmla="*/ 62 w 77"/>
                <a:gd name="T1" fmla="*/ 0 h 30"/>
                <a:gd name="T2" fmla="*/ 0 w 77"/>
                <a:gd name="T3" fmla="*/ 0 h 30"/>
                <a:gd name="T4" fmla="*/ 0 w 77"/>
                <a:gd name="T5" fmla="*/ 14 h 30"/>
                <a:gd name="T6" fmla="*/ 0 w 77"/>
                <a:gd name="T7" fmla="*/ 30 h 30"/>
                <a:gd name="T8" fmla="*/ 62 w 77"/>
                <a:gd name="T9" fmla="*/ 30 h 30"/>
                <a:gd name="T10" fmla="*/ 77 w 77"/>
                <a:gd name="T11" fmla="*/ 15 h 30"/>
                <a:gd name="T12" fmla="*/ 62 w 7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77" h="30">
                  <a:moveTo>
                    <a:pt x="62" y="0"/>
                  </a:moveTo>
                  <a:cubicBezTo>
                    <a:pt x="0" y="0"/>
                    <a:pt x="0" y="0"/>
                    <a:pt x="0" y="0"/>
                  </a:cubicBezTo>
                  <a:cubicBezTo>
                    <a:pt x="0" y="4"/>
                    <a:pt x="0" y="9"/>
                    <a:pt x="0" y="14"/>
                  </a:cubicBezTo>
                  <a:cubicBezTo>
                    <a:pt x="0" y="19"/>
                    <a:pt x="0" y="25"/>
                    <a:pt x="0" y="30"/>
                  </a:cubicBezTo>
                  <a:cubicBezTo>
                    <a:pt x="62" y="30"/>
                    <a:pt x="62" y="30"/>
                    <a:pt x="62" y="30"/>
                  </a:cubicBezTo>
                  <a:cubicBezTo>
                    <a:pt x="71" y="30"/>
                    <a:pt x="77" y="23"/>
                    <a:pt x="77" y="15"/>
                  </a:cubicBezTo>
                  <a:cubicBezTo>
                    <a:pt x="77" y="7"/>
                    <a:pt x="71" y="0"/>
                    <a:pt x="62"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userDrawn="1"/>
          </p:nvSpPr>
          <p:spPr bwMode="auto">
            <a:xfrm>
              <a:off x="7458076" y="223838"/>
              <a:ext cx="333375" cy="114300"/>
            </a:xfrm>
            <a:custGeom>
              <a:avLst/>
              <a:gdLst>
                <a:gd name="T0" fmla="*/ 74 w 89"/>
                <a:gd name="T1" fmla="*/ 0 h 30"/>
                <a:gd name="T2" fmla="*/ 0 w 89"/>
                <a:gd name="T3" fmla="*/ 0 h 30"/>
                <a:gd name="T4" fmla="*/ 8 w 89"/>
                <a:gd name="T5" fmla="*/ 30 h 30"/>
                <a:gd name="T6" fmla="*/ 74 w 89"/>
                <a:gd name="T7" fmla="*/ 30 h 30"/>
                <a:gd name="T8" fmla="*/ 89 w 89"/>
                <a:gd name="T9" fmla="*/ 15 h 30"/>
                <a:gd name="T10" fmla="*/ 89 w 89"/>
                <a:gd name="T11" fmla="*/ 15 h 30"/>
                <a:gd name="T12" fmla="*/ 74 w 8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9" h="30">
                  <a:moveTo>
                    <a:pt x="74" y="0"/>
                  </a:moveTo>
                  <a:cubicBezTo>
                    <a:pt x="0" y="0"/>
                    <a:pt x="0" y="0"/>
                    <a:pt x="0" y="0"/>
                  </a:cubicBezTo>
                  <a:cubicBezTo>
                    <a:pt x="4" y="10"/>
                    <a:pt x="6" y="20"/>
                    <a:pt x="8" y="30"/>
                  </a:cubicBezTo>
                  <a:cubicBezTo>
                    <a:pt x="74" y="30"/>
                    <a:pt x="74" y="30"/>
                    <a:pt x="74" y="30"/>
                  </a:cubicBezTo>
                  <a:cubicBezTo>
                    <a:pt x="83" y="30"/>
                    <a:pt x="89" y="24"/>
                    <a:pt x="89" y="15"/>
                  </a:cubicBezTo>
                  <a:cubicBezTo>
                    <a:pt x="89" y="15"/>
                    <a:pt x="89" y="15"/>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userDrawn="1"/>
          </p:nvSpPr>
          <p:spPr bwMode="auto">
            <a:xfrm>
              <a:off x="7337426" y="9525"/>
              <a:ext cx="454025" cy="112713"/>
            </a:xfrm>
            <a:custGeom>
              <a:avLst/>
              <a:gdLst>
                <a:gd name="T0" fmla="*/ 106 w 121"/>
                <a:gd name="T1" fmla="*/ 0 h 30"/>
                <a:gd name="T2" fmla="*/ 0 w 121"/>
                <a:gd name="T3" fmla="*/ 0 h 30"/>
                <a:gd name="T4" fmla="*/ 20 w 121"/>
                <a:gd name="T5" fmla="*/ 30 h 30"/>
                <a:gd name="T6" fmla="*/ 106 w 121"/>
                <a:gd name="T7" fmla="*/ 30 h 30"/>
                <a:gd name="T8" fmla="*/ 121 w 121"/>
                <a:gd name="T9" fmla="*/ 15 h 30"/>
                <a:gd name="T10" fmla="*/ 106 w 121"/>
                <a:gd name="T11" fmla="*/ 0 h 30"/>
              </a:gdLst>
              <a:ahLst/>
              <a:cxnLst>
                <a:cxn ang="0">
                  <a:pos x="T0" y="T1"/>
                </a:cxn>
                <a:cxn ang="0">
                  <a:pos x="T2" y="T3"/>
                </a:cxn>
                <a:cxn ang="0">
                  <a:pos x="T4" y="T5"/>
                </a:cxn>
                <a:cxn ang="0">
                  <a:pos x="T6" y="T7"/>
                </a:cxn>
                <a:cxn ang="0">
                  <a:pos x="T8" y="T9"/>
                </a:cxn>
                <a:cxn ang="0">
                  <a:pos x="T10" y="T11"/>
                </a:cxn>
              </a:cxnLst>
              <a:rect l="0" t="0" r="r" b="b"/>
              <a:pathLst>
                <a:path w="121" h="30">
                  <a:moveTo>
                    <a:pt x="106" y="0"/>
                  </a:moveTo>
                  <a:cubicBezTo>
                    <a:pt x="0" y="0"/>
                    <a:pt x="0" y="0"/>
                    <a:pt x="0" y="0"/>
                  </a:cubicBezTo>
                  <a:cubicBezTo>
                    <a:pt x="8" y="9"/>
                    <a:pt x="14" y="19"/>
                    <a:pt x="20" y="30"/>
                  </a:cubicBezTo>
                  <a:cubicBezTo>
                    <a:pt x="106" y="30"/>
                    <a:pt x="106" y="30"/>
                    <a:pt x="106" y="30"/>
                  </a:cubicBezTo>
                  <a:cubicBezTo>
                    <a:pt x="115" y="30"/>
                    <a:pt x="121" y="23"/>
                    <a:pt x="121" y="15"/>
                  </a:cubicBezTo>
                  <a:cubicBezTo>
                    <a:pt x="121" y="7"/>
                    <a:pt x="115" y="0"/>
                    <a:pt x="106"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userDrawn="1"/>
          </p:nvSpPr>
          <p:spPr bwMode="auto">
            <a:xfrm>
              <a:off x="6432551" y="876300"/>
              <a:ext cx="280988" cy="112713"/>
            </a:xfrm>
            <a:custGeom>
              <a:avLst/>
              <a:gdLst>
                <a:gd name="T0" fmla="*/ 60 w 75"/>
                <a:gd name="T1" fmla="*/ 15 h 30"/>
                <a:gd name="T2" fmla="*/ 60 w 75"/>
                <a:gd name="T3" fmla="*/ 15 h 30"/>
                <a:gd name="T4" fmla="*/ 75 w 75"/>
                <a:gd name="T5" fmla="*/ 0 h 30"/>
                <a:gd name="T6" fmla="*/ 15 w 75"/>
                <a:gd name="T7" fmla="*/ 0 h 30"/>
                <a:gd name="T8" fmla="*/ 0 w 75"/>
                <a:gd name="T9" fmla="*/ 15 h 30"/>
                <a:gd name="T10" fmla="*/ 0 w 75"/>
                <a:gd name="T11" fmla="*/ 15 h 30"/>
                <a:gd name="T12" fmla="*/ 15 w 75"/>
                <a:gd name="T13" fmla="*/ 30 h 30"/>
                <a:gd name="T14" fmla="*/ 75 w 75"/>
                <a:gd name="T15" fmla="*/ 30 h 30"/>
                <a:gd name="T16" fmla="*/ 60 w 75"/>
                <a:gd name="T17"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60" y="15"/>
                  </a:moveTo>
                  <a:cubicBezTo>
                    <a:pt x="60" y="15"/>
                    <a:pt x="60" y="15"/>
                    <a:pt x="60" y="15"/>
                  </a:cubicBezTo>
                  <a:cubicBezTo>
                    <a:pt x="60" y="7"/>
                    <a:pt x="67" y="0"/>
                    <a:pt x="75" y="0"/>
                  </a:cubicBezTo>
                  <a:cubicBezTo>
                    <a:pt x="15" y="0"/>
                    <a:pt x="15" y="0"/>
                    <a:pt x="15" y="0"/>
                  </a:cubicBezTo>
                  <a:cubicBezTo>
                    <a:pt x="7" y="0"/>
                    <a:pt x="0" y="7"/>
                    <a:pt x="0" y="15"/>
                  </a:cubicBezTo>
                  <a:cubicBezTo>
                    <a:pt x="0" y="15"/>
                    <a:pt x="0" y="15"/>
                    <a:pt x="0" y="15"/>
                  </a:cubicBezTo>
                  <a:cubicBezTo>
                    <a:pt x="0" y="23"/>
                    <a:pt x="7" y="30"/>
                    <a:pt x="15" y="30"/>
                  </a:cubicBezTo>
                  <a:cubicBezTo>
                    <a:pt x="75" y="30"/>
                    <a:pt x="75" y="30"/>
                    <a:pt x="75" y="30"/>
                  </a:cubicBezTo>
                  <a:cubicBezTo>
                    <a:pt x="67" y="30"/>
                    <a:pt x="60" y="23"/>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6657976" y="876300"/>
              <a:ext cx="750888" cy="112713"/>
            </a:xfrm>
            <a:custGeom>
              <a:avLst/>
              <a:gdLst>
                <a:gd name="T0" fmla="*/ 200 w 200"/>
                <a:gd name="T1" fmla="*/ 0 h 30"/>
                <a:gd name="T2" fmla="*/ 15 w 200"/>
                <a:gd name="T3" fmla="*/ 0 h 30"/>
                <a:gd name="T4" fmla="*/ 0 w 200"/>
                <a:gd name="T5" fmla="*/ 15 h 30"/>
                <a:gd name="T6" fmla="*/ 0 w 200"/>
                <a:gd name="T7" fmla="*/ 15 h 30"/>
                <a:gd name="T8" fmla="*/ 15 w 200"/>
                <a:gd name="T9" fmla="*/ 30 h 30"/>
                <a:gd name="T10" fmla="*/ 179 w 200"/>
                <a:gd name="T11" fmla="*/ 30 h 30"/>
                <a:gd name="T12" fmla="*/ 200 w 2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00" h="30">
                  <a:moveTo>
                    <a:pt x="200" y="0"/>
                  </a:moveTo>
                  <a:cubicBezTo>
                    <a:pt x="15" y="0"/>
                    <a:pt x="15" y="0"/>
                    <a:pt x="15" y="0"/>
                  </a:cubicBezTo>
                  <a:cubicBezTo>
                    <a:pt x="7" y="0"/>
                    <a:pt x="0" y="7"/>
                    <a:pt x="0" y="15"/>
                  </a:cubicBezTo>
                  <a:cubicBezTo>
                    <a:pt x="0" y="15"/>
                    <a:pt x="0" y="15"/>
                    <a:pt x="0" y="15"/>
                  </a:cubicBezTo>
                  <a:cubicBezTo>
                    <a:pt x="0" y="23"/>
                    <a:pt x="7" y="30"/>
                    <a:pt x="15" y="30"/>
                  </a:cubicBezTo>
                  <a:cubicBezTo>
                    <a:pt x="179" y="30"/>
                    <a:pt x="179" y="30"/>
                    <a:pt x="179" y="30"/>
                  </a:cubicBezTo>
                  <a:cubicBezTo>
                    <a:pt x="187" y="21"/>
                    <a:pt x="194" y="11"/>
                    <a:pt x="200"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6273801" y="657225"/>
              <a:ext cx="282575" cy="114300"/>
            </a:xfrm>
            <a:custGeom>
              <a:avLst/>
              <a:gdLst>
                <a:gd name="T0" fmla="*/ 60 w 75"/>
                <a:gd name="T1" fmla="*/ 19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9"/>
                  </a:moveTo>
                  <a:cubicBezTo>
                    <a:pt x="58" y="9"/>
                    <a:pt x="65" y="0"/>
                    <a:pt x="74" y="0"/>
                  </a:cubicBezTo>
                  <a:cubicBezTo>
                    <a:pt x="15" y="0"/>
                    <a:pt x="15" y="0"/>
                    <a:pt x="15" y="0"/>
                  </a:cubicBezTo>
                  <a:cubicBezTo>
                    <a:pt x="7" y="0"/>
                    <a:pt x="0" y="7"/>
                    <a:pt x="0" y="15"/>
                  </a:cubicBezTo>
                  <a:cubicBezTo>
                    <a:pt x="0" y="24"/>
                    <a:pt x="7" y="30"/>
                    <a:pt x="15" y="30"/>
                  </a:cubicBezTo>
                  <a:cubicBezTo>
                    <a:pt x="75" y="30"/>
                    <a:pt x="75" y="30"/>
                    <a:pt x="75" y="30"/>
                  </a:cubicBezTo>
                  <a:cubicBezTo>
                    <a:pt x="68" y="30"/>
                    <a:pt x="61" y="26"/>
                    <a:pt x="60" y="19"/>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userDrawn="1"/>
          </p:nvSpPr>
          <p:spPr bwMode="auto">
            <a:xfrm>
              <a:off x="6492876" y="657225"/>
              <a:ext cx="993775" cy="114300"/>
            </a:xfrm>
            <a:custGeom>
              <a:avLst/>
              <a:gdLst>
                <a:gd name="T0" fmla="*/ 265 w 265"/>
                <a:gd name="T1" fmla="*/ 0 h 30"/>
                <a:gd name="T2" fmla="*/ 16 w 265"/>
                <a:gd name="T3" fmla="*/ 0 h 30"/>
                <a:gd name="T4" fmla="*/ 2 w 265"/>
                <a:gd name="T5" fmla="*/ 19 h 30"/>
                <a:gd name="T6" fmla="*/ 17 w 265"/>
                <a:gd name="T7" fmla="*/ 30 h 30"/>
                <a:gd name="T8" fmla="*/ 257 w 265"/>
                <a:gd name="T9" fmla="*/ 30 h 30"/>
                <a:gd name="T10" fmla="*/ 265 w 265"/>
                <a:gd name="T11" fmla="*/ 0 h 30"/>
              </a:gdLst>
              <a:ahLst/>
              <a:cxnLst>
                <a:cxn ang="0">
                  <a:pos x="T0" y="T1"/>
                </a:cxn>
                <a:cxn ang="0">
                  <a:pos x="T2" y="T3"/>
                </a:cxn>
                <a:cxn ang="0">
                  <a:pos x="T4" y="T5"/>
                </a:cxn>
                <a:cxn ang="0">
                  <a:pos x="T6" y="T7"/>
                </a:cxn>
                <a:cxn ang="0">
                  <a:pos x="T8" y="T9"/>
                </a:cxn>
                <a:cxn ang="0">
                  <a:pos x="T10" y="T11"/>
                </a:cxn>
              </a:cxnLst>
              <a:rect l="0" t="0" r="r" b="b"/>
              <a:pathLst>
                <a:path w="265" h="30">
                  <a:moveTo>
                    <a:pt x="265" y="0"/>
                  </a:moveTo>
                  <a:cubicBezTo>
                    <a:pt x="16" y="0"/>
                    <a:pt x="16" y="0"/>
                    <a:pt x="16" y="0"/>
                  </a:cubicBezTo>
                  <a:cubicBezTo>
                    <a:pt x="7" y="0"/>
                    <a:pt x="0" y="9"/>
                    <a:pt x="2" y="19"/>
                  </a:cubicBezTo>
                  <a:cubicBezTo>
                    <a:pt x="3" y="26"/>
                    <a:pt x="10" y="30"/>
                    <a:pt x="17" y="30"/>
                  </a:cubicBezTo>
                  <a:cubicBezTo>
                    <a:pt x="257" y="30"/>
                    <a:pt x="257" y="30"/>
                    <a:pt x="257" y="30"/>
                  </a:cubicBezTo>
                  <a:cubicBezTo>
                    <a:pt x="260" y="21"/>
                    <a:pt x="263" y="11"/>
                    <a:pt x="265"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6113463" y="442913"/>
              <a:ext cx="280988" cy="112713"/>
            </a:xfrm>
            <a:custGeom>
              <a:avLst/>
              <a:gdLst>
                <a:gd name="T0" fmla="*/ 60 w 75"/>
                <a:gd name="T1" fmla="*/ 18 h 30"/>
                <a:gd name="T2" fmla="*/ 75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8" y="8"/>
                    <a:pt x="66" y="0"/>
                    <a:pt x="75" y="0"/>
                  </a:cubicBezTo>
                  <a:cubicBezTo>
                    <a:pt x="15" y="0"/>
                    <a:pt x="15" y="0"/>
                    <a:pt x="15" y="0"/>
                  </a:cubicBezTo>
                  <a:cubicBezTo>
                    <a:pt x="7" y="0"/>
                    <a:pt x="0" y="7"/>
                    <a:pt x="0" y="15"/>
                  </a:cubicBezTo>
                  <a:cubicBezTo>
                    <a:pt x="0" y="23"/>
                    <a:pt x="7" y="30"/>
                    <a:pt x="15" y="30"/>
                  </a:cubicBezTo>
                  <a:cubicBezTo>
                    <a:pt x="75" y="30"/>
                    <a:pt x="75" y="30"/>
                    <a:pt x="75" y="30"/>
                  </a:cubicBezTo>
                  <a:cubicBezTo>
                    <a:pt x="68" y="30"/>
                    <a:pt x="62"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auto">
            <a:xfrm>
              <a:off x="6330951" y="442913"/>
              <a:ext cx="1171575" cy="112713"/>
            </a:xfrm>
            <a:custGeom>
              <a:avLst/>
              <a:gdLst>
                <a:gd name="T0" fmla="*/ 2 w 312"/>
                <a:gd name="T1" fmla="*/ 18 h 30"/>
                <a:gd name="T2" fmla="*/ 17 w 312"/>
                <a:gd name="T3" fmla="*/ 30 h 30"/>
                <a:gd name="T4" fmla="*/ 312 w 312"/>
                <a:gd name="T5" fmla="*/ 30 h 30"/>
                <a:gd name="T6" fmla="*/ 312 w 312"/>
                <a:gd name="T7" fmla="*/ 14 h 30"/>
                <a:gd name="T8" fmla="*/ 312 w 312"/>
                <a:gd name="T9" fmla="*/ 0 h 30"/>
                <a:gd name="T10" fmla="*/ 17 w 312"/>
                <a:gd name="T11" fmla="*/ 0 h 30"/>
                <a:gd name="T12" fmla="*/ 2 w 312"/>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312" h="30">
                  <a:moveTo>
                    <a:pt x="2" y="18"/>
                  </a:moveTo>
                  <a:cubicBezTo>
                    <a:pt x="4" y="25"/>
                    <a:pt x="10" y="30"/>
                    <a:pt x="17" y="30"/>
                  </a:cubicBezTo>
                  <a:cubicBezTo>
                    <a:pt x="312" y="30"/>
                    <a:pt x="312" y="30"/>
                    <a:pt x="312" y="30"/>
                  </a:cubicBezTo>
                  <a:cubicBezTo>
                    <a:pt x="312" y="25"/>
                    <a:pt x="312" y="19"/>
                    <a:pt x="312" y="14"/>
                  </a:cubicBezTo>
                  <a:cubicBezTo>
                    <a:pt x="312" y="9"/>
                    <a:pt x="312" y="4"/>
                    <a:pt x="312" y="0"/>
                  </a:cubicBezTo>
                  <a:cubicBezTo>
                    <a:pt x="17" y="0"/>
                    <a:pt x="17" y="0"/>
                    <a:pt x="17" y="0"/>
                  </a:cubicBezTo>
                  <a:cubicBezTo>
                    <a:pt x="8" y="0"/>
                    <a:pt x="0" y="8"/>
                    <a:pt x="2" y="18"/>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auto">
            <a:xfrm>
              <a:off x="6191251" y="223838"/>
              <a:ext cx="282575" cy="114300"/>
            </a:xfrm>
            <a:custGeom>
              <a:avLst/>
              <a:gdLst>
                <a:gd name="T0" fmla="*/ 60 w 75"/>
                <a:gd name="T1" fmla="*/ 15 h 30"/>
                <a:gd name="T2" fmla="*/ 75 w 75"/>
                <a:gd name="T3" fmla="*/ 0 h 30"/>
                <a:gd name="T4" fmla="*/ 16 w 75"/>
                <a:gd name="T5" fmla="*/ 0 h 30"/>
                <a:gd name="T6" fmla="*/ 0 w 75"/>
                <a:gd name="T7" fmla="*/ 15 h 30"/>
                <a:gd name="T8" fmla="*/ 0 w 75"/>
                <a:gd name="T9" fmla="*/ 15 h 30"/>
                <a:gd name="T10" fmla="*/ 16 w 75"/>
                <a:gd name="T11" fmla="*/ 30 h 30"/>
                <a:gd name="T12" fmla="*/ 75 w 75"/>
                <a:gd name="T13" fmla="*/ 30 h 30"/>
                <a:gd name="T14" fmla="*/ 60 w 7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60" y="15"/>
                  </a:moveTo>
                  <a:cubicBezTo>
                    <a:pt x="60" y="7"/>
                    <a:pt x="67" y="0"/>
                    <a:pt x="75" y="0"/>
                  </a:cubicBezTo>
                  <a:cubicBezTo>
                    <a:pt x="16" y="0"/>
                    <a:pt x="16" y="0"/>
                    <a:pt x="16" y="0"/>
                  </a:cubicBezTo>
                  <a:cubicBezTo>
                    <a:pt x="7" y="0"/>
                    <a:pt x="0" y="7"/>
                    <a:pt x="0" y="15"/>
                  </a:cubicBezTo>
                  <a:cubicBezTo>
                    <a:pt x="0" y="15"/>
                    <a:pt x="0" y="15"/>
                    <a:pt x="0" y="15"/>
                  </a:cubicBezTo>
                  <a:cubicBezTo>
                    <a:pt x="0" y="24"/>
                    <a:pt x="7" y="30"/>
                    <a:pt x="16" y="30"/>
                  </a:cubicBezTo>
                  <a:cubicBezTo>
                    <a:pt x="75" y="30"/>
                    <a:pt x="75" y="30"/>
                    <a:pt x="75" y="30"/>
                  </a:cubicBezTo>
                  <a:cubicBezTo>
                    <a:pt x="67" y="30"/>
                    <a:pt x="60" y="24"/>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6416676" y="223838"/>
              <a:ext cx="1069975" cy="114300"/>
            </a:xfrm>
            <a:custGeom>
              <a:avLst/>
              <a:gdLst>
                <a:gd name="T0" fmla="*/ 277 w 285"/>
                <a:gd name="T1" fmla="*/ 0 h 30"/>
                <a:gd name="T2" fmla="*/ 15 w 285"/>
                <a:gd name="T3" fmla="*/ 0 h 30"/>
                <a:gd name="T4" fmla="*/ 0 w 285"/>
                <a:gd name="T5" fmla="*/ 15 h 30"/>
                <a:gd name="T6" fmla="*/ 15 w 285"/>
                <a:gd name="T7" fmla="*/ 30 h 30"/>
                <a:gd name="T8" fmla="*/ 285 w 285"/>
                <a:gd name="T9" fmla="*/ 30 h 30"/>
                <a:gd name="T10" fmla="*/ 277 w 285"/>
                <a:gd name="T11" fmla="*/ 0 h 30"/>
              </a:gdLst>
              <a:ahLst/>
              <a:cxnLst>
                <a:cxn ang="0">
                  <a:pos x="T0" y="T1"/>
                </a:cxn>
                <a:cxn ang="0">
                  <a:pos x="T2" y="T3"/>
                </a:cxn>
                <a:cxn ang="0">
                  <a:pos x="T4" y="T5"/>
                </a:cxn>
                <a:cxn ang="0">
                  <a:pos x="T6" y="T7"/>
                </a:cxn>
                <a:cxn ang="0">
                  <a:pos x="T8" y="T9"/>
                </a:cxn>
                <a:cxn ang="0">
                  <a:pos x="T10" y="T11"/>
                </a:cxn>
              </a:cxnLst>
              <a:rect l="0" t="0" r="r" b="b"/>
              <a:pathLst>
                <a:path w="285" h="30">
                  <a:moveTo>
                    <a:pt x="277" y="0"/>
                  </a:moveTo>
                  <a:cubicBezTo>
                    <a:pt x="15" y="0"/>
                    <a:pt x="15" y="0"/>
                    <a:pt x="15" y="0"/>
                  </a:cubicBezTo>
                  <a:cubicBezTo>
                    <a:pt x="7" y="0"/>
                    <a:pt x="0" y="7"/>
                    <a:pt x="0" y="15"/>
                  </a:cubicBezTo>
                  <a:cubicBezTo>
                    <a:pt x="0" y="24"/>
                    <a:pt x="7" y="30"/>
                    <a:pt x="15" y="30"/>
                  </a:cubicBezTo>
                  <a:cubicBezTo>
                    <a:pt x="285" y="30"/>
                    <a:pt x="285" y="30"/>
                    <a:pt x="285" y="30"/>
                  </a:cubicBezTo>
                  <a:cubicBezTo>
                    <a:pt x="283" y="20"/>
                    <a:pt x="281" y="10"/>
                    <a:pt x="277"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6605588" y="9525"/>
              <a:ext cx="280988" cy="112713"/>
            </a:xfrm>
            <a:custGeom>
              <a:avLst/>
              <a:gdLst>
                <a:gd name="T0" fmla="*/ 60 w 75"/>
                <a:gd name="T1" fmla="*/ 18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7" y="8"/>
                    <a:pt x="65" y="0"/>
                    <a:pt x="74" y="0"/>
                  </a:cubicBezTo>
                  <a:cubicBezTo>
                    <a:pt x="15" y="0"/>
                    <a:pt x="15" y="0"/>
                    <a:pt x="15" y="0"/>
                  </a:cubicBezTo>
                  <a:cubicBezTo>
                    <a:pt x="7" y="0"/>
                    <a:pt x="0" y="7"/>
                    <a:pt x="0" y="15"/>
                  </a:cubicBezTo>
                  <a:cubicBezTo>
                    <a:pt x="0" y="23"/>
                    <a:pt x="7" y="30"/>
                    <a:pt x="15" y="30"/>
                  </a:cubicBezTo>
                  <a:cubicBezTo>
                    <a:pt x="75" y="30"/>
                    <a:pt x="75" y="30"/>
                    <a:pt x="75" y="30"/>
                  </a:cubicBezTo>
                  <a:cubicBezTo>
                    <a:pt x="68" y="30"/>
                    <a:pt x="61"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6818313" y="9525"/>
              <a:ext cx="593725" cy="112713"/>
            </a:xfrm>
            <a:custGeom>
              <a:avLst/>
              <a:gdLst>
                <a:gd name="T0" fmla="*/ 138 w 158"/>
                <a:gd name="T1" fmla="*/ 0 h 30"/>
                <a:gd name="T2" fmla="*/ 17 w 158"/>
                <a:gd name="T3" fmla="*/ 0 h 30"/>
                <a:gd name="T4" fmla="*/ 3 w 158"/>
                <a:gd name="T5" fmla="*/ 18 h 30"/>
                <a:gd name="T6" fmla="*/ 18 w 158"/>
                <a:gd name="T7" fmla="*/ 30 h 30"/>
                <a:gd name="T8" fmla="*/ 158 w 158"/>
                <a:gd name="T9" fmla="*/ 30 h 30"/>
                <a:gd name="T10" fmla="*/ 138 w 158"/>
                <a:gd name="T11" fmla="*/ 0 h 30"/>
              </a:gdLst>
              <a:ahLst/>
              <a:cxnLst>
                <a:cxn ang="0">
                  <a:pos x="T0" y="T1"/>
                </a:cxn>
                <a:cxn ang="0">
                  <a:pos x="T2" y="T3"/>
                </a:cxn>
                <a:cxn ang="0">
                  <a:pos x="T4" y="T5"/>
                </a:cxn>
                <a:cxn ang="0">
                  <a:pos x="T6" y="T7"/>
                </a:cxn>
                <a:cxn ang="0">
                  <a:pos x="T8" y="T9"/>
                </a:cxn>
                <a:cxn ang="0">
                  <a:pos x="T10" y="T11"/>
                </a:cxn>
              </a:cxnLst>
              <a:rect l="0" t="0" r="r" b="b"/>
              <a:pathLst>
                <a:path w="158" h="30">
                  <a:moveTo>
                    <a:pt x="138" y="0"/>
                  </a:moveTo>
                  <a:cubicBezTo>
                    <a:pt x="17" y="0"/>
                    <a:pt x="17" y="0"/>
                    <a:pt x="17" y="0"/>
                  </a:cubicBezTo>
                  <a:cubicBezTo>
                    <a:pt x="8" y="0"/>
                    <a:pt x="0" y="8"/>
                    <a:pt x="3" y="18"/>
                  </a:cubicBezTo>
                  <a:cubicBezTo>
                    <a:pt x="4" y="25"/>
                    <a:pt x="11" y="30"/>
                    <a:pt x="18" y="30"/>
                  </a:cubicBezTo>
                  <a:cubicBezTo>
                    <a:pt x="158" y="30"/>
                    <a:pt x="158" y="30"/>
                    <a:pt x="158" y="30"/>
                  </a:cubicBezTo>
                  <a:cubicBezTo>
                    <a:pt x="152" y="19"/>
                    <a:pt x="146" y="9"/>
                    <a:pt x="138"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6605588" y="-733425"/>
              <a:ext cx="44450" cy="334963"/>
            </a:xfrm>
            <a:custGeom>
              <a:avLst/>
              <a:gdLst>
                <a:gd name="T0" fmla="*/ 28 w 28"/>
                <a:gd name="T1" fmla="*/ 211 h 211"/>
                <a:gd name="T2" fmla="*/ 0 w 28"/>
                <a:gd name="T3" fmla="*/ 211 h 211"/>
                <a:gd name="T4" fmla="*/ 0 w 28"/>
                <a:gd name="T5" fmla="*/ 0 h 211"/>
                <a:gd name="T6" fmla="*/ 28 w 28"/>
                <a:gd name="T7" fmla="*/ 0 h 211"/>
                <a:gd name="T8" fmla="*/ 28 w 28"/>
                <a:gd name="T9" fmla="*/ 211 h 211"/>
                <a:gd name="T10" fmla="*/ 28 w 28"/>
                <a:gd name="T11" fmla="*/ 211 h 211"/>
              </a:gdLst>
              <a:ahLst/>
              <a:cxnLst>
                <a:cxn ang="0">
                  <a:pos x="T0" y="T1"/>
                </a:cxn>
                <a:cxn ang="0">
                  <a:pos x="T2" y="T3"/>
                </a:cxn>
                <a:cxn ang="0">
                  <a:pos x="T4" y="T5"/>
                </a:cxn>
                <a:cxn ang="0">
                  <a:pos x="T6" y="T7"/>
                </a:cxn>
                <a:cxn ang="0">
                  <a:pos x="T8" y="T9"/>
                </a:cxn>
                <a:cxn ang="0">
                  <a:pos x="T10" y="T11"/>
                </a:cxn>
              </a:cxnLst>
              <a:rect l="0" t="0" r="r" b="b"/>
              <a:pathLst>
                <a:path w="28" h="211">
                  <a:moveTo>
                    <a:pt x="28" y="211"/>
                  </a:moveTo>
                  <a:lnTo>
                    <a:pt x="0" y="211"/>
                  </a:lnTo>
                  <a:lnTo>
                    <a:pt x="0" y="0"/>
                  </a:lnTo>
                  <a:lnTo>
                    <a:pt x="28" y="0"/>
                  </a:lnTo>
                  <a:lnTo>
                    <a:pt x="28" y="211"/>
                  </a:lnTo>
                  <a:lnTo>
                    <a:pt x="28" y="211"/>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userDrawn="1"/>
          </p:nvSpPr>
          <p:spPr bwMode="auto">
            <a:xfrm>
              <a:off x="6729413" y="-733425"/>
              <a:ext cx="344488" cy="334963"/>
            </a:xfrm>
            <a:custGeom>
              <a:avLst/>
              <a:gdLst>
                <a:gd name="T0" fmla="*/ 108 w 217"/>
                <a:gd name="T1" fmla="*/ 164 h 211"/>
                <a:gd name="T2" fmla="*/ 108 w 217"/>
                <a:gd name="T3" fmla="*/ 164 h 211"/>
                <a:gd name="T4" fmla="*/ 172 w 217"/>
                <a:gd name="T5" fmla="*/ 0 h 211"/>
                <a:gd name="T6" fmla="*/ 217 w 217"/>
                <a:gd name="T7" fmla="*/ 0 h 211"/>
                <a:gd name="T8" fmla="*/ 217 w 217"/>
                <a:gd name="T9" fmla="*/ 211 h 211"/>
                <a:gd name="T10" fmla="*/ 189 w 217"/>
                <a:gd name="T11" fmla="*/ 211 h 211"/>
                <a:gd name="T12" fmla="*/ 189 w 217"/>
                <a:gd name="T13" fmla="*/ 36 h 211"/>
                <a:gd name="T14" fmla="*/ 186 w 217"/>
                <a:gd name="T15" fmla="*/ 36 h 211"/>
                <a:gd name="T16" fmla="*/ 118 w 217"/>
                <a:gd name="T17" fmla="*/ 211 h 211"/>
                <a:gd name="T18" fmla="*/ 99 w 217"/>
                <a:gd name="T19" fmla="*/ 211 h 211"/>
                <a:gd name="T20" fmla="*/ 30 w 217"/>
                <a:gd name="T21" fmla="*/ 36 h 211"/>
                <a:gd name="T22" fmla="*/ 28 w 217"/>
                <a:gd name="T23" fmla="*/ 36 h 211"/>
                <a:gd name="T24" fmla="*/ 28 w 217"/>
                <a:gd name="T25" fmla="*/ 211 h 211"/>
                <a:gd name="T26" fmla="*/ 0 w 217"/>
                <a:gd name="T27" fmla="*/ 211 h 211"/>
                <a:gd name="T28" fmla="*/ 0 w 217"/>
                <a:gd name="T29" fmla="*/ 0 h 211"/>
                <a:gd name="T30" fmla="*/ 47 w 217"/>
                <a:gd name="T31" fmla="*/ 0 h 211"/>
                <a:gd name="T32" fmla="*/ 108 w 217"/>
                <a:gd name="T33" fmla="*/ 164 h 211"/>
                <a:gd name="T34" fmla="*/ 108 w 217"/>
                <a:gd name="T35" fmla="*/ 16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1">
                  <a:moveTo>
                    <a:pt x="108" y="164"/>
                  </a:moveTo>
                  <a:lnTo>
                    <a:pt x="108" y="164"/>
                  </a:lnTo>
                  <a:lnTo>
                    <a:pt x="172" y="0"/>
                  </a:lnTo>
                  <a:lnTo>
                    <a:pt x="217" y="0"/>
                  </a:lnTo>
                  <a:lnTo>
                    <a:pt x="217" y="211"/>
                  </a:lnTo>
                  <a:lnTo>
                    <a:pt x="189" y="211"/>
                  </a:lnTo>
                  <a:lnTo>
                    <a:pt x="189" y="36"/>
                  </a:lnTo>
                  <a:lnTo>
                    <a:pt x="186" y="36"/>
                  </a:lnTo>
                  <a:lnTo>
                    <a:pt x="118" y="211"/>
                  </a:lnTo>
                  <a:lnTo>
                    <a:pt x="99" y="211"/>
                  </a:lnTo>
                  <a:lnTo>
                    <a:pt x="30" y="36"/>
                  </a:lnTo>
                  <a:lnTo>
                    <a:pt x="28" y="36"/>
                  </a:lnTo>
                  <a:lnTo>
                    <a:pt x="28" y="211"/>
                  </a:lnTo>
                  <a:lnTo>
                    <a:pt x="0" y="211"/>
                  </a:lnTo>
                  <a:lnTo>
                    <a:pt x="0" y="0"/>
                  </a:lnTo>
                  <a:lnTo>
                    <a:pt x="47" y="0"/>
                  </a:lnTo>
                  <a:lnTo>
                    <a:pt x="108" y="164"/>
                  </a:lnTo>
                  <a:lnTo>
                    <a:pt x="108" y="164"/>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userDrawn="1"/>
          </p:nvSpPr>
          <p:spPr bwMode="auto">
            <a:xfrm>
              <a:off x="7131051" y="-741363"/>
              <a:ext cx="225425" cy="350838"/>
            </a:xfrm>
            <a:custGeom>
              <a:avLst/>
              <a:gdLst>
                <a:gd name="T0" fmla="*/ 50 w 60"/>
                <a:gd name="T1" fmla="*/ 19 h 93"/>
                <a:gd name="T2" fmla="*/ 43 w 60"/>
                <a:gd name="T3" fmla="*/ 13 h 93"/>
                <a:gd name="T4" fmla="*/ 33 w 60"/>
                <a:gd name="T5" fmla="*/ 10 h 93"/>
                <a:gd name="T6" fmla="*/ 27 w 60"/>
                <a:gd name="T7" fmla="*/ 11 h 93"/>
                <a:gd name="T8" fmla="*/ 21 w 60"/>
                <a:gd name="T9" fmla="*/ 14 h 93"/>
                <a:gd name="T10" fmla="*/ 17 w 60"/>
                <a:gd name="T11" fmla="*/ 18 h 93"/>
                <a:gd name="T12" fmla="*/ 16 w 60"/>
                <a:gd name="T13" fmla="*/ 25 h 93"/>
                <a:gd name="T14" fmla="*/ 17 w 60"/>
                <a:gd name="T15" fmla="*/ 31 h 93"/>
                <a:gd name="T16" fmla="*/ 21 w 60"/>
                <a:gd name="T17" fmla="*/ 35 h 93"/>
                <a:gd name="T18" fmla="*/ 27 w 60"/>
                <a:gd name="T19" fmla="*/ 38 h 93"/>
                <a:gd name="T20" fmla="*/ 34 w 60"/>
                <a:gd name="T21" fmla="*/ 40 h 93"/>
                <a:gd name="T22" fmla="*/ 43 w 60"/>
                <a:gd name="T23" fmla="*/ 44 h 93"/>
                <a:gd name="T24" fmla="*/ 51 w 60"/>
                <a:gd name="T25" fmla="*/ 48 h 93"/>
                <a:gd name="T26" fmla="*/ 58 w 60"/>
                <a:gd name="T27" fmla="*/ 55 h 93"/>
                <a:gd name="T28" fmla="*/ 60 w 60"/>
                <a:gd name="T29" fmla="*/ 66 h 93"/>
                <a:gd name="T30" fmla="*/ 57 w 60"/>
                <a:gd name="T31" fmla="*/ 78 h 93"/>
                <a:gd name="T32" fmla="*/ 50 w 60"/>
                <a:gd name="T33" fmla="*/ 87 h 93"/>
                <a:gd name="T34" fmla="*/ 41 w 60"/>
                <a:gd name="T35" fmla="*/ 92 h 93"/>
                <a:gd name="T36" fmla="*/ 29 w 60"/>
                <a:gd name="T37" fmla="*/ 93 h 93"/>
                <a:gd name="T38" fmla="*/ 13 w 60"/>
                <a:gd name="T39" fmla="*/ 90 h 93"/>
                <a:gd name="T40" fmla="*/ 0 w 60"/>
                <a:gd name="T41" fmla="*/ 80 h 93"/>
                <a:gd name="T42" fmla="*/ 10 w 60"/>
                <a:gd name="T43" fmla="*/ 72 h 93"/>
                <a:gd name="T44" fmla="*/ 18 w 60"/>
                <a:gd name="T45" fmla="*/ 80 h 93"/>
                <a:gd name="T46" fmla="*/ 29 w 60"/>
                <a:gd name="T47" fmla="*/ 83 h 93"/>
                <a:gd name="T48" fmla="*/ 36 w 60"/>
                <a:gd name="T49" fmla="*/ 82 h 93"/>
                <a:gd name="T50" fmla="*/ 41 w 60"/>
                <a:gd name="T51" fmla="*/ 79 h 93"/>
                <a:gd name="T52" fmla="*/ 46 w 60"/>
                <a:gd name="T53" fmla="*/ 74 h 93"/>
                <a:gd name="T54" fmla="*/ 47 w 60"/>
                <a:gd name="T55" fmla="*/ 68 h 93"/>
                <a:gd name="T56" fmla="*/ 46 w 60"/>
                <a:gd name="T57" fmla="*/ 61 h 93"/>
                <a:gd name="T58" fmla="*/ 41 w 60"/>
                <a:gd name="T59" fmla="*/ 56 h 93"/>
                <a:gd name="T60" fmla="*/ 34 w 60"/>
                <a:gd name="T61" fmla="*/ 53 h 93"/>
                <a:gd name="T62" fmla="*/ 26 w 60"/>
                <a:gd name="T63" fmla="*/ 50 h 93"/>
                <a:gd name="T64" fmla="*/ 18 w 60"/>
                <a:gd name="T65" fmla="*/ 47 h 93"/>
                <a:gd name="T66" fmla="*/ 10 w 60"/>
                <a:gd name="T67" fmla="*/ 43 h 93"/>
                <a:gd name="T68" fmla="*/ 5 w 60"/>
                <a:gd name="T69" fmla="*/ 36 h 93"/>
                <a:gd name="T70" fmla="*/ 3 w 60"/>
                <a:gd name="T71" fmla="*/ 25 h 93"/>
                <a:gd name="T72" fmla="*/ 6 w 60"/>
                <a:gd name="T73" fmla="*/ 14 h 93"/>
                <a:gd name="T74" fmla="*/ 13 w 60"/>
                <a:gd name="T75" fmla="*/ 6 h 93"/>
                <a:gd name="T76" fmla="*/ 23 w 60"/>
                <a:gd name="T77" fmla="*/ 1 h 93"/>
                <a:gd name="T78" fmla="*/ 34 w 60"/>
                <a:gd name="T79" fmla="*/ 0 h 93"/>
                <a:gd name="T80" fmla="*/ 48 w 60"/>
                <a:gd name="T81" fmla="*/ 3 h 93"/>
                <a:gd name="T82" fmla="*/ 59 w 60"/>
                <a:gd name="T83" fmla="*/ 10 h 93"/>
                <a:gd name="T84" fmla="*/ 50 w 60"/>
                <a:gd name="T8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93">
                  <a:moveTo>
                    <a:pt x="50" y="19"/>
                  </a:moveTo>
                  <a:cubicBezTo>
                    <a:pt x="48" y="16"/>
                    <a:pt x="46" y="14"/>
                    <a:pt x="43" y="13"/>
                  </a:cubicBezTo>
                  <a:cubicBezTo>
                    <a:pt x="40" y="11"/>
                    <a:pt x="37" y="10"/>
                    <a:pt x="33" y="10"/>
                  </a:cubicBezTo>
                  <a:cubicBezTo>
                    <a:pt x="31" y="10"/>
                    <a:pt x="29" y="11"/>
                    <a:pt x="27" y="11"/>
                  </a:cubicBezTo>
                  <a:cubicBezTo>
                    <a:pt x="25" y="12"/>
                    <a:pt x="23" y="13"/>
                    <a:pt x="21" y="14"/>
                  </a:cubicBezTo>
                  <a:cubicBezTo>
                    <a:pt x="20" y="15"/>
                    <a:pt x="18" y="17"/>
                    <a:pt x="17" y="18"/>
                  </a:cubicBezTo>
                  <a:cubicBezTo>
                    <a:pt x="16" y="20"/>
                    <a:pt x="16" y="22"/>
                    <a:pt x="16" y="25"/>
                  </a:cubicBezTo>
                  <a:cubicBezTo>
                    <a:pt x="16" y="27"/>
                    <a:pt x="16" y="29"/>
                    <a:pt x="17" y="31"/>
                  </a:cubicBezTo>
                  <a:cubicBezTo>
                    <a:pt x="18" y="33"/>
                    <a:pt x="19" y="34"/>
                    <a:pt x="21" y="35"/>
                  </a:cubicBezTo>
                  <a:cubicBezTo>
                    <a:pt x="23" y="36"/>
                    <a:pt x="24" y="37"/>
                    <a:pt x="27" y="38"/>
                  </a:cubicBezTo>
                  <a:cubicBezTo>
                    <a:pt x="29" y="39"/>
                    <a:pt x="31" y="40"/>
                    <a:pt x="34" y="40"/>
                  </a:cubicBezTo>
                  <a:cubicBezTo>
                    <a:pt x="37" y="41"/>
                    <a:pt x="40" y="42"/>
                    <a:pt x="43" y="44"/>
                  </a:cubicBezTo>
                  <a:cubicBezTo>
                    <a:pt x="46" y="45"/>
                    <a:pt x="49" y="46"/>
                    <a:pt x="51" y="48"/>
                  </a:cubicBezTo>
                  <a:cubicBezTo>
                    <a:pt x="54" y="50"/>
                    <a:pt x="56" y="53"/>
                    <a:pt x="58" y="55"/>
                  </a:cubicBezTo>
                  <a:cubicBezTo>
                    <a:pt x="59" y="58"/>
                    <a:pt x="60" y="62"/>
                    <a:pt x="60" y="66"/>
                  </a:cubicBezTo>
                  <a:cubicBezTo>
                    <a:pt x="60" y="71"/>
                    <a:pt x="59" y="75"/>
                    <a:pt x="57" y="78"/>
                  </a:cubicBezTo>
                  <a:cubicBezTo>
                    <a:pt x="56" y="82"/>
                    <a:pt x="53" y="85"/>
                    <a:pt x="50" y="87"/>
                  </a:cubicBezTo>
                  <a:cubicBezTo>
                    <a:pt x="48" y="89"/>
                    <a:pt x="44" y="91"/>
                    <a:pt x="41" y="92"/>
                  </a:cubicBezTo>
                  <a:cubicBezTo>
                    <a:pt x="37" y="93"/>
                    <a:pt x="33" y="93"/>
                    <a:pt x="29" y="93"/>
                  </a:cubicBezTo>
                  <a:cubicBezTo>
                    <a:pt x="24" y="93"/>
                    <a:pt x="18" y="92"/>
                    <a:pt x="13" y="90"/>
                  </a:cubicBezTo>
                  <a:cubicBezTo>
                    <a:pt x="8" y="88"/>
                    <a:pt x="3" y="85"/>
                    <a:pt x="0" y="80"/>
                  </a:cubicBezTo>
                  <a:cubicBezTo>
                    <a:pt x="10" y="72"/>
                    <a:pt x="10" y="72"/>
                    <a:pt x="10" y="72"/>
                  </a:cubicBezTo>
                  <a:cubicBezTo>
                    <a:pt x="12" y="75"/>
                    <a:pt x="14" y="78"/>
                    <a:pt x="18" y="80"/>
                  </a:cubicBezTo>
                  <a:cubicBezTo>
                    <a:pt x="21" y="82"/>
                    <a:pt x="25" y="83"/>
                    <a:pt x="29" y="83"/>
                  </a:cubicBezTo>
                  <a:cubicBezTo>
                    <a:pt x="31" y="83"/>
                    <a:pt x="34" y="82"/>
                    <a:pt x="36" y="82"/>
                  </a:cubicBezTo>
                  <a:cubicBezTo>
                    <a:pt x="38" y="81"/>
                    <a:pt x="40" y="80"/>
                    <a:pt x="41" y="79"/>
                  </a:cubicBezTo>
                  <a:cubicBezTo>
                    <a:pt x="43" y="78"/>
                    <a:pt x="45" y="76"/>
                    <a:pt x="46" y="74"/>
                  </a:cubicBezTo>
                  <a:cubicBezTo>
                    <a:pt x="47" y="72"/>
                    <a:pt x="47" y="70"/>
                    <a:pt x="47" y="68"/>
                  </a:cubicBezTo>
                  <a:cubicBezTo>
                    <a:pt x="47" y="65"/>
                    <a:pt x="47" y="63"/>
                    <a:pt x="46" y="61"/>
                  </a:cubicBezTo>
                  <a:cubicBezTo>
                    <a:pt x="44" y="59"/>
                    <a:pt x="43" y="57"/>
                    <a:pt x="41" y="56"/>
                  </a:cubicBezTo>
                  <a:cubicBezTo>
                    <a:pt x="39" y="55"/>
                    <a:pt x="37" y="54"/>
                    <a:pt x="34" y="53"/>
                  </a:cubicBezTo>
                  <a:cubicBezTo>
                    <a:pt x="32" y="52"/>
                    <a:pt x="29" y="51"/>
                    <a:pt x="26" y="50"/>
                  </a:cubicBezTo>
                  <a:cubicBezTo>
                    <a:pt x="23" y="49"/>
                    <a:pt x="20" y="48"/>
                    <a:pt x="18" y="47"/>
                  </a:cubicBezTo>
                  <a:cubicBezTo>
                    <a:pt x="15" y="46"/>
                    <a:pt x="13" y="44"/>
                    <a:pt x="10" y="43"/>
                  </a:cubicBezTo>
                  <a:cubicBezTo>
                    <a:pt x="8" y="41"/>
                    <a:pt x="6" y="38"/>
                    <a:pt x="5" y="36"/>
                  </a:cubicBezTo>
                  <a:cubicBezTo>
                    <a:pt x="4" y="33"/>
                    <a:pt x="3" y="29"/>
                    <a:pt x="3" y="25"/>
                  </a:cubicBezTo>
                  <a:cubicBezTo>
                    <a:pt x="3" y="21"/>
                    <a:pt x="4" y="17"/>
                    <a:pt x="6" y="14"/>
                  </a:cubicBezTo>
                  <a:cubicBezTo>
                    <a:pt x="8" y="11"/>
                    <a:pt x="10" y="8"/>
                    <a:pt x="13" y="6"/>
                  </a:cubicBezTo>
                  <a:cubicBezTo>
                    <a:pt x="16" y="4"/>
                    <a:pt x="19" y="2"/>
                    <a:pt x="23" y="1"/>
                  </a:cubicBezTo>
                  <a:cubicBezTo>
                    <a:pt x="26" y="0"/>
                    <a:pt x="30" y="0"/>
                    <a:pt x="34" y="0"/>
                  </a:cubicBezTo>
                  <a:cubicBezTo>
                    <a:pt x="39" y="0"/>
                    <a:pt x="44" y="1"/>
                    <a:pt x="48" y="3"/>
                  </a:cubicBezTo>
                  <a:cubicBezTo>
                    <a:pt x="53" y="5"/>
                    <a:pt x="56" y="7"/>
                    <a:pt x="59" y="10"/>
                  </a:cubicBezTo>
                  <a:cubicBezTo>
                    <a:pt x="50" y="19"/>
                    <a:pt x="50" y="19"/>
                    <a:pt x="50" y="1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a:off x="7535863" y="-733425"/>
              <a:ext cx="263525" cy="334963"/>
            </a:xfrm>
            <a:custGeom>
              <a:avLst/>
              <a:gdLst>
                <a:gd name="T0" fmla="*/ 0 w 166"/>
                <a:gd name="T1" fmla="*/ 0 h 211"/>
                <a:gd name="T2" fmla="*/ 29 w 166"/>
                <a:gd name="T3" fmla="*/ 0 h 211"/>
                <a:gd name="T4" fmla="*/ 29 w 166"/>
                <a:gd name="T5" fmla="*/ 88 h 211"/>
                <a:gd name="T6" fmla="*/ 135 w 166"/>
                <a:gd name="T7" fmla="*/ 88 h 211"/>
                <a:gd name="T8" fmla="*/ 135 w 166"/>
                <a:gd name="T9" fmla="*/ 0 h 211"/>
                <a:gd name="T10" fmla="*/ 166 w 166"/>
                <a:gd name="T11" fmla="*/ 0 h 211"/>
                <a:gd name="T12" fmla="*/ 166 w 166"/>
                <a:gd name="T13" fmla="*/ 211 h 211"/>
                <a:gd name="T14" fmla="*/ 135 w 166"/>
                <a:gd name="T15" fmla="*/ 211 h 211"/>
                <a:gd name="T16" fmla="*/ 135 w 166"/>
                <a:gd name="T17" fmla="*/ 114 h 211"/>
                <a:gd name="T18" fmla="*/ 29 w 166"/>
                <a:gd name="T19" fmla="*/ 114 h 211"/>
                <a:gd name="T20" fmla="*/ 29 w 166"/>
                <a:gd name="T21" fmla="*/ 211 h 211"/>
                <a:gd name="T22" fmla="*/ 0 w 166"/>
                <a:gd name="T23" fmla="*/ 211 h 211"/>
                <a:gd name="T24" fmla="*/ 0 w 166"/>
                <a:gd name="T25" fmla="*/ 0 h 211"/>
                <a:gd name="T26" fmla="*/ 0 w 166"/>
                <a:gd name="T2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11">
                  <a:moveTo>
                    <a:pt x="0" y="0"/>
                  </a:moveTo>
                  <a:lnTo>
                    <a:pt x="29" y="0"/>
                  </a:lnTo>
                  <a:lnTo>
                    <a:pt x="29" y="88"/>
                  </a:lnTo>
                  <a:lnTo>
                    <a:pt x="135" y="88"/>
                  </a:lnTo>
                  <a:lnTo>
                    <a:pt x="135" y="0"/>
                  </a:lnTo>
                  <a:lnTo>
                    <a:pt x="166" y="0"/>
                  </a:lnTo>
                  <a:lnTo>
                    <a:pt x="166" y="211"/>
                  </a:lnTo>
                  <a:lnTo>
                    <a:pt x="135" y="211"/>
                  </a:lnTo>
                  <a:lnTo>
                    <a:pt x="135" y="114"/>
                  </a:lnTo>
                  <a:lnTo>
                    <a:pt x="29" y="114"/>
                  </a:lnTo>
                  <a:lnTo>
                    <a:pt x="29" y="211"/>
                  </a:lnTo>
                  <a:lnTo>
                    <a:pt x="0" y="211"/>
                  </a:lnTo>
                  <a:lnTo>
                    <a:pt x="0" y="0"/>
                  </a:lnTo>
                  <a:lnTo>
                    <a:pt x="0"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noEditPoints="1"/>
            </p:cNvSpPr>
            <p:nvPr userDrawn="1"/>
          </p:nvSpPr>
          <p:spPr bwMode="auto">
            <a:xfrm>
              <a:off x="7840663" y="-627063"/>
              <a:ext cx="225425" cy="236538"/>
            </a:xfrm>
            <a:custGeom>
              <a:avLst/>
              <a:gdLst>
                <a:gd name="T0" fmla="*/ 48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8 w 60"/>
                <a:gd name="T19" fmla="*/ 26 h 63"/>
                <a:gd name="T20" fmla="*/ 60 w 60"/>
                <a:gd name="T21" fmla="*/ 31 h 63"/>
                <a:gd name="T22" fmla="*/ 60 w 60"/>
                <a:gd name="T23" fmla="*/ 33 h 63"/>
                <a:gd name="T24" fmla="*/ 60 w 60"/>
                <a:gd name="T25" fmla="*/ 35 h 63"/>
                <a:gd name="T26" fmla="*/ 12 w 60"/>
                <a:gd name="T27" fmla="*/ 35 h 63"/>
                <a:gd name="T28" fmla="*/ 14 w 60"/>
                <a:gd name="T29" fmla="*/ 42 h 63"/>
                <a:gd name="T30" fmla="*/ 18 w 60"/>
                <a:gd name="T31" fmla="*/ 48 h 63"/>
                <a:gd name="T32" fmla="*/ 24 w 60"/>
                <a:gd name="T33" fmla="*/ 51 h 63"/>
                <a:gd name="T34" fmla="*/ 32 w 60"/>
                <a:gd name="T35" fmla="*/ 53 h 63"/>
                <a:gd name="T36" fmla="*/ 42 w 60"/>
                <a:gd name="T37" fmla="*/ 50 h 63"/>
                <a:gd name="T38" fmla="*/ 49 w 60"/>
                <a:gd name="T39" fmla="*/ 44 h 63"/>
                <a:gd name="T40" fmla="*/ 57 w 60"/>
                <a:gd name="T41" fmla="*/ 50 h 63"/>
                <a:gd name="T42" fmla="*/ 46 w 60"/>
                <a:gd name="T43" fmla="*/ 60 h 63"/>
                <a:gd name="T44" fmla="*/ 32 w 60"/>
                <a:gd name="T45" fmla="*/ 63 h 63"/>
                <a:gd name="T46" fmla="*/ 19 w 60"/>
                <a:gd name="T47" fmla="*/ 60 h 63"/>
                <a:gd name="T48" fmla="*/ 9 w 60"/>
                <a:gd name="T49" fmla="*/ 54 h 63"/>
                <a:gd name="T50" fmla="*/ 3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8" y="26"/>
                  </a:moveTo>
                  <a:cubicBezTo>
                    <a:pt x="48"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2" y="11"/>
                    <a:pt x="20" y="13"/>
                    <a:pt x="18" y="14"/>
                  </a:cubicBezTo>
                  <a:cubicBezTo>
                    <a:pt x="16" y="16"/>
                    <a:pt x="15" y="17"/>
                    <a:pt x="14" y="19"/>
                  </a:cubicBezTo>
                  <a:cubicBezTo>
                    <a:pt x="13" y="22"/>
                    <a:pt x="12" y="24"/>
                    <a:pt x="12" y="26"/>
                  </a:cubicBezTo>
                  <a:cubicBezTo>
                    <a:pt x="48" y="26"/>
                    <a:pt x="48" y="26"/>
                    <a:pt x="48" y="26"/>
                  </a:cubicBezTo>
                  <a:close/>
                  <a:moveTo>
                    <a:pt x="60" y="31"/>
                  </a:moveTo>
                  <a:cubicBezTo>
                    <a:pt x="60" y="32"/>
                    <a:pt x="60" y="32"/>
                    <a:pt x="60" y="33"/>
                  </a:cubicBezTo>
                  <a:cubicBezTo>
                    <a:pt x="60" y="34"/>
                    <a:pt x="60" y="34"/>
                    <a:pt x="60"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2" y="53"/>
                  </a:cubicBezTo>
                  <a:cubicBezTo>
                    <a:pt x="36" y="53"/>
                    <a:pt x="39" y="52"/>
                    <a:pt x="42" y="50"/>
                  </a:cubicBezTo>
                  <a:cubicBezTo>
                    <a:pt x="45" y="48"/>
                    <a:pt x="47" y="46"/>
                    <a:pt x="49" y="44"/>
                  </a:cubicBezTo>
                  <a:cubicBezTo>
                    <a:pt x="57" y="50"/>
                    <a:pt x="57" y="50"/>
                    <a:pt x="57" y="50"/>
                  </a:cubicBezTo>
                  <a:cubicBezTo>
                    <a:pt x="54" y="55"/>
                    <a:pt x="50" y="58"/>
                    <a:pt x="46" y="60"/>
                  </a:cubicBezTo>
                  <a:cubicBezTo>
                    <a:pt x="42" y="62"/>
                    <a:pt x="37" y="63"/>
                    <a:pt x="32" y="63"/>
                  </a:cubicBezTo>
                  <a:cubicBezTo>
                    <a:pt x="27" y="63"/>
                    <a:pt x="23" y="62"/>
                    <a:pt x="19" y="60"/>
                  </a:cubicBezTo>
                  <a:cubicBezTo>
                    <a:pt x="15" y="59"/>
                    <a:pt x="12" y="57"/>
                    <a:pt x="9" y="54"/>
                  </a:cubicBezTo>
                  <a:cubicBezTo>
                    <a:pt x="6" y="51"/>
                    <a:pt x="4" y="48"/>
                    <a:pt x="3" y="44"/>
                  </a:cubicBezTo>
                  <a:cubicBezTo>
                    <a:pt x="1" y="40"/>
                    <a:pt x="0" y="36"/>
                    <a:pt x="0" y="31"/>
                  </a:cubicBezTo>
                  <a:cubicBezTo>
                    <a:pt x="0" y="27"/>
                    <a:pt x="1" y="23"/>
                    <a:pt x="2" y="19"/>
                  </a:cubicBezTo>
                  <a:cubicBezTo>
                    <a:pt x="4" y="15"/>
                    <a:pt x="6" y="12"/>
                    <a:pt x="9" y="9"/>
                  </a:cubicBezTo>
                  <a:cubicBezTo>
                    <a:pt x="12" y="6"/>
                    <a:pt x="15" y="4"/>
                    <a:pt x="19" y="2"/>
                  </a:cubicBezTo>
                  <a:cubicBezTo>
                    <a:pt x="23" y="1"/>
                    <a:pt x="27"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noEditPoints="1"/>
            </p:cNvSpPr>
            <p:nvPr userDrawn="1"/>
          </p:nvSpPr>
          <p:spPr bwMode="auto">
            <a:xfrm>
              <a:off x="8102601" y="-627063"/>
              <a:ext cx="203200" cy="236538"/>
            </a:xfrm>
            <a:custGeom>
              <a:avLst/>
              <a:gdLst>
                <a:gd name="T0" fmla="*/ 39 w 54"/>
                <a:gd name="T1" fmla="*/ 33 h 63"/>
                <a:gd name="T2" fmla="*/ 30 w 54"/>
                <a:gd name="T3" fmla="*/ 33 h 63"/>
                <a:gd name="T4" fmla="*/ 21 w 54"/>
                <a:gd name="T5" fmla="*/ 35 h 63"/>
                <a:gd name="T6" fmla="*/ 15 w 54"/>
                <a:gd name="T7" fmla="*/ 38 h 63"/>
                <a:gd name="T8" fmla="*/ 12 w 54"/>
                <a:gd name="T9" fmla="*/ 44 h 63"/>
                <a:gd name="T10" fmla="*/ 14 w 54"/>
                <a:gd name="T11" fmla="*/ 48 h 63"/>
                <a:gd name="T12" fmla="*/ 16 w 54"/>
                <a:gd name="T13" fmla="*/ 51 h 63"/>
                <a:gd name="T14" fmla="*/ 20 w 54"/>
                <a:gd name="T15" fmla="*/ 53 h 63"/>
                <a:gd name="T16" fmla="*/ 25 w 54"/>
                <a:gd name="T17" fmla="*/ 53 h 63"/>
                <a:gd name="T18" fmla="*/ 37 w 54"/>
                <a:gd name="T19" fmla="*/ 48 h 63"/>
                <a:gd name="T20" fmla="*/ 42 w 54"/>
                <a:gd name="T21" fmla="*/ 36 h 63"/>
                <a:gd name="T22" fmla="*/ 42 w 54"/>
                <a:gd name="T23" fmla="*/ 33 h 63"/>
                <a:gd name="T24" fmla="*/ 39 w 54"/>
                <a:gd name="T25" fmla="*/ 33 h 63"/>
                <a:gd name="T26" fmla="*/ 42 w 54"/>
                <a:gd name="T27" fmla="*/ 23 h 63"/>
                <a:gd name="T28" fmla="*/ 38 w 54"/>
                <a:gd name="T29" fmla="*/ 13 h 63"/>
                <a:gd name="T30" fmla="*/ 27 w 54"/>
                <a:gd name="T31" fmla="*/ 10 h 63"/>
                <a:gd name="T32" fmla="*/ 18 w 54"/>
                <a:gd name="T33" fmla="*/ 11 h 63"/>
                <a:gd name="T34" fmla="*/ 10 w 54"/>
                <a:gd name="T35" fmla="*/ 16 h 63"/>
                <a:gd name="T36" fmla="*/ 4 w 54"/>
                <a:gd name="T37" fmla="*/ 9 h 63"/>
                <a:gd name="T38" fmla="*/ 15 w 54"/>
                <a:gd name="T39" fmla="*/ 2 h 63"/>
                <a:gd name="T40" fmla="*/ 28 w 54"/>
                <a:gd name="T41" fmla="*/ 0 h 63"/>
                <a:gd name="T42" fmla="*/ 39 w 54"/>
                <a:gd name="T43" fmla="*/ 2 h 63"/>
                <a:gd name="T44" fmla="*/ 47 w 54"/>
                <a:gd name="T45" fmla="*/ 7 h 63"/>
                <a:gd name="T46" fmla="*/ 52 w 54"/>
                <a:gd name="T47" fmla="*/ 14 h 63"/>
                <a:gd name="T48" fmla="*/ 53 w 54"/>
                <a:gd name="T49" fmla="*/ 23 h 63"/>
                <a:gd name="T50" fmla="*/ 53 w 54"/>
                <a:gd name="T51" fmla="*/ 49 h 63"/>
                <a:gd name="T52" fmla="*/ 53 w 54"/>
                <a:gd name="T53" fmla="*/ 56 h 63"/>
                <a:gd name="T54" fmla="*/ 54 w 54"/>
                <a:gd name="T55" fmla="*/ 61 h 63"/>
                <a:gd name="T56" fmla="*/ 43 w 54"/>
                <a:gd name="T57" fmla="*/ 61 h 63"/>
                <a:gd name="T58" fmla="*/ 42 w 54"/>
                <a:gd name="T59" fmla="*/ 53 h 63"/>
                <a:gd name="T60" fmla="*/ 42 w 54"/>
                <a:gd name="T61" fmla="*/ 53 h 63"/>
                <a:gd name="T62" fmla="*/ 34 w 54"/>
                <a:gd name="T63" fmla="*/ 60 h 63"/>
                <a:gd name="T64" fmla="*/ 22 w 54"/>
                <a:gd name="T65" fmla="*/ 63 h 63"/>
                <a:gd name="T66" fmla="*/ 15 w 54"/>
                <a:gd name="T67" fmla="*/ 62 h 63"/>
                <a:gd name="T68" fmla="*/ 8 w 54"/>
                <a:gd name="T69" fmla="*/ 59 h 63"/>
                <a:gd name="T70" fmla="*/ 3 w 54"/>
                <a:gd name="T71" fmla="*/ 53 h 63"/>
                <a:gd name="T72" fmla="*/ 0 w 54"/>
                <a:gd name="T73" fmla="*/ 44 h 63"/>
                <a:gd name="T74" fmla="*/ 4 w 54"/>
                <a:gd name="T75" fmla="*/ 34 h 63"/>
                <a:gd name="T76" fmla="*/ 14 w 54"/>
                <a:gd name="T77" fmla="*/ 28 h 63"/>
                <a:gd name="T78" fmla="*/ 27 w 54"/>
                <a:gd name="T79" fmla="*/ 25 h 63"/>
                <a:gd name="T80" fmla="*/ 42 w 54"/>
                <a:gd name="T81" fmla="*/ 24 h 63"/>
                <a:gd name="T82" fmla="*/ 42 w 54"/>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3">
                  <a:moveTo>
                    <a:pt x="39" y="33"/>
                  </a:moveTo>
                  <a:cubicBezTo>
                    <a:pt x="36" y="33"/>
                    <a:pt x="33" y="33"/>
                    <a:pt x="30" y="33"/>
                  </a:cubicBezTo>
                  <a:cubicBezTo>
                    <a:pt x="27" y="33"/>
                    <a:pt x="24" y="34"/>
                    <a:pt x="21" y="35"/>
                  </a:cubicBezTo>
                  <a:cubicBezTo>
                    <a:pt x="19" y="35"/>
                    <a:pt x="17" y="37"/>
                    <a:pt x="15" y="38"/>
                  </a:cubicBezTo>
                  <a:cubicBezTo>
                    <a:pt x="13" y="40"/>
                    <a:pt x="12" y="42"/>
                    <a:pt x="12" y="44"/>
                  </a:cubicBezTo>
                  <a:cubicBezTo>
                    <a:pt x="12" y="46"/>
                    <a:pt x="13" y="47"/>
                    <a:pt x="14" y="48"/>
                  </a:cubicBezTo>
                  <a:cubicBezTo>
                    <a:pt x="14" y="50"/>
                    <a:pt x="15" y="51"/>
                    <a:pt x="16" y="51"/>
                  </a:cubicBezTo>
                  <a:cubicBezTo>
                    <a:pt x="18" y="52"/>
                    <a:pt x="19" y="53"/>
                    <a:pt x="20" y="53"/>
                  </a:cubicBezTo>
                  <a:cubicBezTo>
                    <a:pt x="22" y="53"/>
                    <a:pt x="23" y="53"/>
                    <a:pt x="25" y="53"/>
                  </a:cubicBezTo>
                  <a:cubicBezTo>
                    <a:pt x="30" y="53"/>
                    <a:pt x="34" y="52"/>
                    <a:pt x="37" y="48"/>
                  </a:cubicBezTo>
                  <a:cubicBezTo>
                    <a:pt x="40" y="45"/>
                    <a:pt x="42" y="41"/>
                    <a:pt x="42" y="36"/>
                  </a:cubicBezTo>
                  <a:cubicBezTo>
                    <a:pt x="42" y="33"/>
                    <a:pt x="42" y="33"/>
                    <a:pt x="42" y="33"/>
                  </a:cubicBezTo>
                  <a:cubicBezTo>
                    <a:pt x="39" y="33"/>
                    <a:pt x="39" y="33"/>
                    <a:pt x="39" y="33"/>
                  </a:cubicBezTo>
                  <a:close/>
                  <a:moveTo>
                    <a:pt x="42" y="23"/>
                  </a:moveTo>
                  <a:cubicBezTo>
                    <a:pt x="42" y="18"/>
                    <a:pt x="41" y="15"/>
                    <a:pt x="38" y="13"/>
                  </a:cubicBezTo>
                  <a:cubicBezTo>
                    <a:pt x="35" y="11"/>
                    <a:pt x="32" y="10"/>
                    <a:pt x="27" y="10"/>
                  </a:cubicBezTo>
                  <a:cubicBezTo>
                    <a:pt x="24" y="10"/>
                    <a:pt x="21" y="10"/>
                    <a:pt x="18" y="11"/>
                  </a:cubicBezTo>
                  <a:cubicBezTo>
                    <a:pt x="15" y="13"/>
                    <a:pt x="12" y="14"/>
                    <a:pt x="10" y="16"/>
                  </a:cubicBezTo>
                  <a:cubicBezTo>
                    <a:pt x="4" y="9"/>
                    <a:pt x="4" y="9"/>
                    <a:pt x="4" y="9"/>
                  </a:cubicBezTo>
                  <a:cubicBezTo>
                    <a:pt x="7" y="6"/>
                    <a:pt x="10" y="4"/>
                    <a:pt x="15" y="2"/>
                  </a:cubicBezTo>
                  <a:cubicBezTo>
                    <a:pt x="19" y="1"/>
                    <a:pt x="23" y="0"/>
                    <a:pt x="28" y="0"/>
                  </a:cubicBezTo>
                  <a:cubicBezTo>
                    <a:pt x="33" y="0"/>
                    <a:pt x="36" y="1"/>
                    <a:pt x="39" y="2"/>
                  </a:cubicBezTo>
                  <a:cubicBezTo>
                    <a:pt x="43" y="3"/>
                    <a:pt x="45" y="5"/>
                    <a:pt x="47" y="7"/>
                  </a:cubicBezTo>
                  <a:cubicBezTo>
                    <a:pt x="49" y="9"/>
                    <a:pt x="51" y="11"/>
                    <a:pt x="52" y="14"/>
                  </a:cubicBezTo>
                  <a:cubicBezTo>
                    <a:pt x="53" y="17"/>
                    <a:pt x="53" y="20"/>
                    <a:pt x="53" y="23"/>
                  </a:cubicBezTo>
                  <a:cubicBezTo>
                    <a:pt x="53" y="49"/>
                    <a:pt x="53" y="49"/>
                    <a:pt x="53" y="49"/>
                  </a:cubicBezTo>
                  <a:cubicBezTo>
                    <a:pt x="53" y="51"/>
                    <a:pt x="53" y="53"/>
                    <a:pt x="53" y="56"/>
                  </a:cubicBezTo>
                  <a:cubicBezTo>
                    <a:pt x="53" y="58"/>
                    <a:pt x="54" y="60"/>
                    <a:pt x="54" y="61"/>
                  </a:cubicBezTo>
                  <a:cubicBezTo>
                    <a:pt x="43" y="61"/>
                    <a:pt x="43" y="61"/>
                    <a:pt x="43" y="61"/>
                  </a:cubicBezTo>
                  <a:cubicBezTo>
                    <a:pt x="43" y="58"/>
                    <a:pt x="42" y="55"/>
                    <a:pt x="42" y="53"/>
                  </a:cubicBezTo>
                  <a:cubicBezTo>
                    <a:pt x="42" y="53"/>
                    <a:pt x="42" y="53"/>
                    <a:pt x="42" y="53"/>
                  </a:cubicBezTo>
                  <a:cubicBezTo>
                    <a:pt x="40" y="56"/>
                    <a:pt x="37" y="58"/>
                    <a:pt x="34" y="60"/>
                  </a:cubicBezTo>
                  <a:cubicBezTo>
                    <a:pt x="30" y="62"/>
                    <a:pt x="27" y="63"/>
                    <a:pt x="22" y="63"/>
                  </a:cubicBezTo>
                  <a:cubicBezTo>
                    <a:pt x="20" y="63"/>
                    <a:pt x="17" y="62"/>
                    <a:pt x="15" y="62"/>
                  </a:cubicBezTo>
                  <a:cubicBezTo>
                    <a:pt x="12" y="61"/>
                    <a:pt x="10" y="60"/>
                    <a:pt x="8" y="59"/>
                  </a:cubicBezTo>
                  <a:cubicBezTo>
                    <a:pt x="6" y="57"/>
                    <a:pt x="4" y="55"/>
                    <a:pt x="3" y="53"/>
                  </a:cubicBezTo>
                  <a:cubicBezTo>
                    <a:pt x="1" y="51"/>
                    <a:pt x="0" y="48"/>
                    <a:pt x="0" y="44"/>
                  </a:cubicBezTo>
                  <a:cubicBezTo>
                    <a:pt x="0" y="40"/>
                    <a:pt x="2" y="36"/>
                    <a:pt x="4" y="34"/>
                  </a:cubicBezTo>
                  <a:cubicBezTo>
                    <a:pt x="7" y="31"/>
                    <a:pt x="10" y="29"/>
                    <a:pt x="14" y="28"/>
                  </a:cubicBezTo>
                  <a:cubicBezTo>
                    <a:pt x="18" y="26"/>
                    <a:pt x="22" y="25"/>
                    <a:pt x="27" y="25"/>
                  </a:cubicBezTo>
                  <a:cubicBezTo>
                    <a:pt x="32" y="24"/>
                    <a:pt x="37" y="24"/>
                    <a:pt x="42" y="24"/>
                  </a:cubicBezTo>
                  <a:cubicBezTo>
                    <a:pt x="42" y="23"/>
                    <a:pt x="42" y="23"/>
                    <a:pt x="42"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p:cNvSpPr>
            <p:nvPr userDrawn="1"/>
          </p:nvSpPr>
          <p:spPr bwMode="auto">
            <a:xfrm>
              <a:off x="8374063"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p:cNvSpPr>
            <p:nvPr userDrawn="1"/>
          </p:nvSpPr>
          <p:spPr bwMode="auto">
            <a:xfrm>
              <a:off x="8459788" y="-684213"/>
              <a:ext cx="142875" cy="290513"/>
            </a:xfrm>
            <a:custGeom>
              <a:avLst/>
              <a:gdLst>
                <a:gd name="T0" fmla="*/ 38 w 38"/>
                <a:gd name="T1" fmla="*/ 26 h 77"/>
                <a:gd name="T2" fmla="*/ 23 w 38"/>
                <a:gd name="T3" fmla="*/ 26 h 77"/>
                <a:gd name="T4" fmla="*/ 23 w 38"/>
                <a:gd name="T5" fmla="*/ 57 h 77"/>
                <a:gd name="T6" fmla="*/ 25 w 38"/>
                <a:gd name="T7" fmla="*/ 65 h 77"/>
                <a:gd name="T8" fmla="*/ 31 w 38"/>
                <a:gd name="T9" fmla="*/ 67 h 77"/>
                <a:gd name="T10" fmla="*/ 35 w 38"/>
                <a:gd name="T11" fmla="*/ 67 h 77"/>
                <a:gd name="T12" fmla="*/ 38 w 38"/>
                <a:gd name="T13" fmla="*/ 66 h 77"/>
                <a:gd name="T14" fmla="*/ 38 w 38"/>
                <a:gd name="T15" fmla="*/ 75 h 77"/>
                <a:gd name="T16" fmla="*/ 34 w 38"/>
                <a:gd name="T17" fmla="*/ 77 h 77"/>
                <a:gd name="T18" fmla="*/ 28 w 38"/>
                <a:gd name="T19" fmla="*/ 77 h 77"/>
                <a:gd name="T20" fmla="*/ 15 w 38"/>
                <a:gd name="T21" fmla="*/ 72 h 77"/>
                <a:gd name="T22" fmla="*/ 11 w 38"/>
                <a:gd name="T23" fmla="*/ 59 h 77"/>
                <a:gd name="T24" fmla="*/ 11 w 38"/>
                <a:gd name="T25" fmla="*/ 26 h 77"/>
                <a:gd name="T26" fmla="*/ 0 w 38"/>
                <a:gd name="T27" fmla="*/ 26 h 77"/>
                <a:gd name="T28" fmla="*/ 0 w 38"/>
                <a:gd name="T29" fmla="*/ 17 h 77"/>
                <a:gd name="T30" fmla="*/ 11 w 38"/>
                <a:gd name="T31" fmla="*/ 17 h 77"/>
                <a:gd name="T32" fmla="*/ 11 w 38"/>
                <a:gd name="T33" fmla="*/ 0 h 77"/>
                <a:gd name="T34" fmla="*/ 23 w 38"/>
                <a:gd name="T35" fmla="*/ 0 h 77"/>
                <a:gd name="T36" fmla="*/ 23 w 38"/>
                <a:gd name="T37" fmla="*/ 17 h 77"/>
                <a:gd name="T38" fmla="*/ 38 w 38"/>
                <a:gd name="T39" fmla="*/ 17 h 77"/>
                <a:gd name="T40" fmla="*/ 38 w 38"/>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77">
                  <a:moveTo>
                    <a:pt x="38" y="26"/>
                  </a:moveTo>
                  <a:cubicBezTo>
                    <a:pt x="23" y="26"/>
                    <a:pt x="23" y="26"/>
                    <a:pt x="23" y="26"/>
                  </a:cubicBezTo>
                  <a:cubicBezTo>
                    <a:pt x="23" y="57"/>
                    <a:pt x="23" y="57"/>
                    <a:pt x="23" y="57"/>
                  </a:cubicBezTo>
                  <a:cubicBezTo>
                    <a:pt x="23" y="61"/>
                    <a:pt x="23" y="63"/>
                    <a:pt x="25" y="65"/>
                  </a:cubicBezTo>
                  <a:cubicBezTo>
                    <a:pt x="26" y="66"/>
                    <a:pt x="28" y="67"/>
                    <a:pt x="31" y="67"/>
                  </a:cubicBezTo>
                  <a:cubicBezTo>
                    <a:pt x="32" y="67"/>
                    <a:pt x="33" y="67"/>
                    <a:pt x="35" y="67"/>
                  </a:cubicBezTo>
                  <a:cubicBezTo>
                    <a:pt x="36" y="67"/>
                    <a:pt x="37" y="66"/>
                    <a:pt x="38" y="66"/>
                  </a:cubicBezTo>
                  <a:cubicBezTo>
                    <a:pt x="38" y="75"/>
                    <a:pt x="38" y="75"/>
                    <a:pt x="38" y="75"/>
                  </a:cubicBezTo>
                  <a:cubicBezTo>
                    <a:pt x="37" y="76"/>
                    <a:pt x="35" y="76"/>
                    <a:pt x="34" y="77"/>
                  </a:cubicBezTo>
                  <a:cubicBezTo>
                    <a:pt x="32" y="77"/>
                    <a:pt x="30" y="77"/>
                    <a:pt x="28" y="77"/>
                  </a:cubicBezTo>
                  <a:cubicBezTo>
                    <a:pt x="23" y="77"/>
                    <a:pt x="18" y="76"/>
                    <a:pt x="15" y="72"/>
                  </a:cubicBezTo>
                  <a:cubicBezTo>
                    <a:pt x="12"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8" y="17"/>
                    <a:pt x="38" y="17"/>
                    <a:pt x="38" y="17"/>
                  </a:cubicBezTo>
                  <a:cubicBezTo>
                    <a:pt x="38" y="26"/>
                    <a:pt x="38" y="26"/>
                    <a:pt x="38"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userDrawn="1"/>
          </p:nvSpPr>
          <p:spPr bwMode="auto">
            <a:xfrm>
              <a:off x="8658226" y="-755650"/>
              <a:ext cx="200025" cy="357188"/>
            </a:xfrm>
            <a:custGeom>
              <a:avLst/>
              <a:gdLst>
                <a:gd name="T0" fmla="*/ 12 w 53"/>
                <a:gd name="T1" fmla="*/ 45 h 95"/>
                <a:gd name="T2" fmla="*/ 19 w 53"/>
                <a:gd name="T3" fmla="*/ 37 h 95"/>
                <a:gd name="T4" fmla="*/ 31 w 53"/>
                <a:gd name="T5" fmla="*/ 34 h 95"/>
                <a:gd name="T6" fmla="*/ 41 w 53"/>
                <a:gd name="T7" fmla="*/ 36 h 95"/>
                <a:gd name="T8" fmla="*/ 48 w 53"/>
                <a:gd name="T9" fmla="*/ 41 h 95"/>
                <a:gd name="T10" fmla="*/ 52 w 53"/>
                <a:gd name="T11" fmla="*/ 49 h 95"/>
                <a:gd name="T12" fmla="*/ 53 w 53"/>
                <a:gd name="T13" fmla="*/ 58 h 95"/>
                <a:gd name="T14" fmla="*/ 53 w 53"/>
                <a:gd name="T15" fmla="*/ 95 h 95"/>
                <a:gd name="T16" fmla="*/ 41 w 53"/>
                <a:gd name="T17" fmla="*/ 95 h 95"/>
                <a:gd name="T18" fmla="*/ 41 w 53"/>
                <a:gd name="T19" fmla="*/ 62 h 95"/>
                <a:gd name="T20" fmla="*/ 41 w 53"/>
                <a:gd name="T21" fmla="*/ 55 h 95"/>
                <a:gd name="T22" fmla="*/ 39 w 53"/>
                <a:gd name="T23" fmla="*/ 49 h 95"/>
                <a:gd name="T24" fmla="*/ 34 w 53"/>
                <a:gd name="T25" fmla="*/ 45 h 95"/>
                <a:gd name="T26" fmla="*/ 28 w 53"/>
                <a:gd name="T27" fmla="*/ 44 h 95"/>
                <a:gd name="T28" fmla="*/ 16 w 53"/>
                <a:gd name="T29" fmla="*/ 49 h 95"/>
                <a:gd name="T30" fmla="*/ 12 w 53"/>
                <a:gd name="T31" fmla="*/ 64 h 95"/>
                <a:gd name="T32" fmla="*/ 12 w 53"/>
                <a:gd name="T33" fmla="*/ 95 h 95"/>
                <a:gd name="T34" fmla="*/ 0 w 53"/>
                <a:gd name="T35" fmla="*/ 95 h 95"/>
                <a:gd name="T36" fmla="*/ 0 w 53"/>
                <a:gd name="T37" fmla="*/ 0 h 95"/>
                <a:gd name="T38" fmla="*/ 12 w 53"/>
                <a:gd name="T39" fmla="*/ 0 h 95"/>
                <a:gd name="T40" fmla="*/ 12 w 53"/>
                <a:gd name="T41" fmla="*/ 45 h 95"/>
                <a:gd name="T42" fmla="*/ 12 w 53"/>
                <a:gd name="T4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5">
                  <a:moveTo>
                    <a:pt x="12" y="45"/>
                  </a:moveTo>
                  <a:cubicBezTo>
                    <a:pt x="13" y="42"/>
                    <a:pt x="16" y="39"/>
                    <a:pt x="19" y="37"/>
                  </a:cubicBezTo>
                  <a:cubicBezTo>
                    <a:pt x="23" y="35"/>
                    <a:pt x="26" y="34"/>
                    <a:pt x="31" y="34"/>
                  </a:cubicBezTo>
                  <a:cubicBezTo>
                    <a:pt x="35" y="34"/>
                    <a:pt x="38" y="35"/>
                    <a:pt x="41" y="36"/>
                  </a:cubicBezTo>
                  <a:cubicBezTo>
                    <a:pt x="43" y="37"/>
                    <a:pt x="46" y="39"/>
                    <a:pt x="48" y="41"/>
                  </a:cubicBezTo>
                  <a:cubicBezTo>
                    <a:pt x="49" y="43"/>
                    <a:pt x="51" y="46"/>
                    <a:pt x="52" y="49"/>
                  </a:cubicBezTo>
                  <a:cubicBezTo>
                    <a:pt x="53" y="52"/>
                    <a:pt x="53" y="55"/>
                    <a:pt x="53" y="58"/>
                  </a:cubicBezTo>
                  <a:cubicBezTo>
                    <a:pt x="53" y="95"/>
                    <a:pt x="53" y="95"/>
                    <a:pt x="53" y="95"/>
                  </a:cubicBezTo>
                  <a:cubicBezTo>
                    <a:pt x="41" y="95"/>
                    <a:pt x="41" y="95"/>
                    <a:pt x="41" y="95"/>
                  </a:cubicBezTo>
                  <a:cubicBezTo>
                    <a:pt x="41" y="62"/>
                    <a:pt x="41" y="62"/>
                    <a:pt x="41" y="62"/>
                  </a:cubicBezTo>
                  <a:cubicBezTo>
                    <a:pt x="41" y="60"/>
                    <a:pt x="41" y="57"/>
                    <a:pt x="41" y="55"/>
                  </a:cubicBezTo>
                  <a:cubicBezTo>
                    <a:pt x="40" y="53"/>
                    <a:pt x="40" y="51"/>
                    <a:pt x="39" y="49"/>
                  </a:cubicBezTo>
                  <a:cubicBezTo>
                    <a:pt x="38" y="48"/>
                    <a:pt x="36" y="46"/>
                    <a:pt x="34" y="45"/>
                  </a:cubicBezTo>
                  <a:cubicBezTo>
                    <a:pt x="33" y="44"/>
                    <a:pt x="31" y="44"/>
                    <a:pt x="28" y="44"/>
                  </a:cubicBezTo>
                  <a:cubicBezTo>
                    <a:pt x="23" y="44"/>
                    <a:pt x="19" y="46"/>
                    <a:pt x="16" y="49"/>
                  </a:cubicBezTo>
                  <a:cubicBezTo>
                    <a:pt x="13" y="53"/>
                    <a:pt x="12" y="58"/>
                    <a:pt x="12" y="64"/>
                  </a:cubicBezTo>
                  <a:cubicBezTo>
                    <a:pt x="12" y="95"/>
                    <a:pt x="12" y="95"/>
                    <a:pt x="12" y="95"/>
                  </a:cubicBezTo>
                  <a:cubicBezTo>
                    <a:pt x="0" y="95"/>
                    <a:pt x="0" y="95"/>
                    <a:pt x="0" y="95"/>
                  </a:cubicBezTo>
                  <a:cubicBezTo>
                    <a:pt x="0" y="0"/>
                    <a:pt x="0" y="0"/>
                    <a:pt x="0" y="0"/>
                  </a:cubicBezTo>
                  <a:cubicBezTo>
                    <a:pt x="12" y="0"/>
                    <a:pt x="12" y="0"/>
                    <a:pt x="12" y="0"/>
                  </a:cubicBezTo>
                  <a:cubicBezTo>
                    <a:pt x="12" y="45"/>
                    <a:pt x="12" y="45"/>
                    <a:pt x="12" y="45"/>
                  </a:cubicBezTo>
                  <a:cubicBezTo>
                    <a:pt x="12" y="45"/>
                    <a:pt x="12" y="45"/>
                    <a:pt x="12" y="4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noEditPoints="1"/>
            </p:cNvSpPr>
            <p:nvPr userDrawn="1"/>
          </p:nvSpPr>
          <p:spPr bwMode="auto">
            <a:xfrm>
              <a:off x="9004301" y="-741363"/>
              <a:ext cx="311150" cy="350838"/>
            </a:xfrm>
            <a:custGeom>
              <a:avLst/>
              <a:gdLst>
                <a:gd name="T0" fmla="*/ 45 w 83"/>
                <a:gd name="T1" fmla="*/ 21 h 93"/>
                <a:gd name="T2" fmla="*/ 42 w 83"/>
                <a:gd name="T3" fmla="*/ 13 h 93"/>
                <a:gd name="T4" fmla="*/ 33 w 83"/>
                <a:gd name="T5" fmla="*/ 10 h 93"/>
                <a:gd name="T6" fmla="*/ 25 w 83"/>
                <a:gd name="T7" fmla="*/ 13 h 93"/>
                <a:gd name="T8" fmla="*/ 21 w 83"/>
                <a:gd name="T9" fmla="*/ 22 h 93"/>
                <a:gd name="T10" fmla="*/ 22 w 83"/>
                <a:gd name="T11" fmla="*/ 26 h 93"/>
                <a:gd name="T12" fmla="*/ 24 w 83"/>
                <a:gd name="T13" fmla="*/ 30 h 93"/>
                <a:gd name="T14" fmla="*/ 27 w 83"/>
                <a:gd name="T15" fmla="*/ 34 h 93"/>
                <a:gd name="T16" fmla="*/ 30 w 83"/>
                <a:gd name="T17" fmla="*/ 37 h 93"/>
                <a:gd name="T18" fmla="*/ 36 w 83"/>
                <a:gd name="T19" fmla="*/ 34 h 93"/>
                <a:gd name="T20" fmla="*/ 40 w 83"/>
                <a:gd name="T21" fmla="*/ 31 h 93"/>
                <a:gd name="T22" fmla="*/ 43 w 83"/>
                <a:gd name="T23" fmla="*/ 26 h 93"/>
                <a:gd name="T24" fmla="*/ 45 w 83"/>
                <a:gd name="T25" fmla="*/ 21 h 93"/>
                <a:gd name="T26" fmla="*/ 26 w 83"/>
                <a:gd name="T27" fmla="*/ 50 h 93"/>
                <a:gd name="T28" fmla="*/ 16 w 83"/>
                <a:gd name="T29" fmla="*/ 56 h 93"/>
                <a:gd name="T30" fmla="*/ 12 w 83"/>
                <a:gd name="T31" fmla="*/ 67 h 93"/>
                <a:gd name="T32" fmla="*/ 14 w 83"/>
                <a:gd name="T33" fmla="*/ 74 h 93"/>
                <a:gd name="T34" fmla="*/ 17 w 83"/>
                <a:gd name="T35" fmla="*/ 79 h 93"/>
                <a:gd name="T36" fmla="*/ 23 w 83"/>
                <a:gd name="T37" fmla="*/ 82 h 93"/>
                <a:gd name="T38" fmla="*/ 29 w 83"/>
                <a:gd name="T39" fmla="*/ 83 h 93"/>
                <a:gd name="T40" fmla="*/ 40 w 83"/>
                <a:gd name="T41" fmla="*/ 80 h 93"/>
                <a:gd name="T42" fmla="*/ 48 w 83"/>
                <a:gd name="T43" fmla="*/ 72 h 93"/>
                <a:gd name="T44" fmla="*/ 26 w 83"/>
                <a:gd name="T45" fmla="*/ 50 h 93"/>
                <a:gd name="T46" fmla="*/ 63 w 83"/>
                <a:gd name="T47" fmla="*/ 70 h 93"/>
                <a:gd name="T48" fmla="*/ 83 w 83"/>
                <a:gd name="T49" fmla="*/ 91 h 93"/>
                <a:gd name="T50" fmla="*/ 67 w 83"/>
                <a:gd name="T51" fmla="*/ 91 h 93"/>
                <a:gd name="T52" fmla="*/ 55 w 83"/>
                <a:gd name="T53" fmla="*/ 79 h 93"/>
                <a:gd name="T54" fmla="*/ 44 w 83"/>
                <a:gd name="T55" fmla="*/ 89 h 93"/>
                <a:gd name="T56" fmla="*/ 29 w 83"/>
                <a:gd name="T57" fmla="*/ 93 h 93"/>
                <a:gd name="T58" fmla="*/ 17 w 83"/>
                <a:gd name="T59" fmla="*/ 91 h 93"/>
                <a:gd name="T60" fmla="*/ 8 w 83"/>
                <a:gd name="T61" fmla="*/ 86 h 93"/>
                <a:gd name="T62" fmla="*/ 2 w 83"/>
                <a:gd name="T63" fmla="*/ 78 h 93"/>
                <a:gd name="T64" fmla="*/ 0 w 83"/>
                <a:gd name="T65" fmla="*/ 68 h 93"/>
                <a:gd name="T66" fmla="*/ 1 w 83"/>
                <a:gd name="T67" fmla="*/ 59 h 93"/>
                <a:gd name="T68" fmla="*/ 6 w 83"/>
                <a:gd name="T69" fmla="*/ 51 h 93"/>
                <a:gd name="T70" fmla="*/ 12 w 83"/>
                <a:gd name="T71" fmla="*/ 46 h 93"/>
                <a:gd name="T72" fmla="*/ 20 w 83"/>
                <a:gd name="T73" fmla="*/ 42 h 93"/>
                <a:gd name="T74" fmla="*/ 12 w 83"/>
                <a:gd name="T75" fmla="*/ 32 h 93"/>
                <a:gd name="T76" fmla="*/ 9 w 83"/>
                <a:gd name="T77" fmla="*/ 21 h 93"/>
                <a:gd name="T78" fmla="*/ 11 w 83"/>
                <a:gd name="T79" fmla="*/ 12 h 93"/>
                <a:gd name="T80" fmla="*/ 17 w 83"/>
                <a:gd name="T81" fmla="*/ 5 h 93"/>
                <a:gd name="T82" fmla="*/ 24 w 83"/>
                <a:gd name="T83" fmla="*/ 1 h 93"/>
                <a:gd name="T84" fmla="*/ 33 w 83"/>
                <a:gd name="T85" fmla="*/ 0 h 93"/>
                <a:gd name="T86" fmla="*/ 42 w 83"/>
                <a:gd name="T87" fmla="*/ 1 h 93"/>
                <a:gd name="T88" fmla="*/ 49 w 83"/>
                <a:gd name="T89" fmla="*/ 5 h 93"/>
                <a:gd name="T90" fmla="*/ 54 w 83"/>
                <a:gd name="T91" fmla="*/ 12 h 93"/>
                <a:gd name="T92" fmla="*/ 56 w 83"/>
                <a:gd name="T93" fmla="*/ 21 h 93"/>
                <a:gd name="T94" fmla="*/ 55 w 83"/>
                <a:gd name="T95" fmla="*/ 29 h 93"/>
                <a:gd name="T96" fmla="*/ 50 w 83"/>
                <a:gd name="T97" fmla="*/ 35 h 93"/>
                <a:gd name="T98" fmla="*/ 44 w 83"/>
                <a:gd name="T99" fmla="*/ 40 h 93"/>
                <a:gd name="T100" fmla="*/ 37 w 83"/>
                <a:gd name="T101" fmla="*/ 44 h 93"/>
                <a:gd name="T102" fmla="*/ 55 w 83"/>
                <a:gd name="T103" fmla="*/ 62 h 93"/>
                <a:gd name="T104" fmla="*/ 66 w 83"/>
                <a:gd name="T105" fmla="*/ 44 h 93"/>
                <a:gd name="T106" fmla="*/ 80 w 83"/>
                <a:gd name="T107" fmla="*/ 44 h 93"/>
                <a:gd name="T108" fmla="*/ 63 w 83"/>
                <a:gd name="T109"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93">
                  <a:moveTo>
                    <a:pt x="45" y="21"/>
                  </a:moveTo>
                  <a:cubicBezTo>
                    <a:pt x="45" y="18"/>
                    <a:pt x="44" y="15"/>
                    <a:pt x="42" y="13"/>
                  </a:cubicBezTo>
                  <a:cubicBezTo>
                    <a:pt x="39" y="11"/>
                    <a:pt x="37" y="10"/>
                    <a:pt x="33" y="10"/>
                  </a:cubicBezTo>
                  <a:cubicBezTo>
                    <a:pt x="30" y="10"/>
                    <a:pt x="27" y="11"/>
                    <a:pt x="25" y="13"/>
                  </a:cubicBezTo>
                  <a:cubicBezTo>
                    <a:pt x="23" y="15"/>
                    <a:pt x="21" y="18"/>
                    <a:pt x="21" y="22"/>
                  </a:cubicBezTo>
                  <a:cubicBezTo>
                    <a:pt x="21" y="23"/>
                    <a:pt x="22" y="25"/>
                    <a:pt x="22" y="26"/>
                  </a:cubicBezTo>
                  <a:cubicBezTo>
                    <a:pt x="23" y="27"/>
                    <a:pt x="24" y="29"/>
                    <a:pt x="24" y="30"/>
                  </a:cubicBezTo>
                  <a:cubicBezTo>
                    <a:pt x="25" y="32"/>
                    <a:pt x="26" y="33"/>
                    <a:pt x="27" y="34"/>
                  </a:cubicBezTo>
                  <a:cubicBezTo>
                    <a:pt x="28" y="35"/>
                    <a:pt x="29" y="36"/>
                    <a:pt x="30" y="37"/>
                  </a:cubicBezTo>
                  <a:cubicBezTo>
                    <a:pt x="32" y="36"/>
                    <a:pt x="34" y="35"/>
                    <a:pt x="36" y="34"/>
                  </a:cubicBezTo>
                  <a:cubicBezTo>
                    <a:pt x="37" y="33"/>
                    <a:pt x="39" y="32"/>
                    <a:pt x="40" y="31"/>
                  </a:cubicBezTo>
                  <a:cubicBezTo>
                    <a:pt x="42" y="30"/>
                    <a:pt x="43" y="28"/>
                    <a:pt x="43" y="26"/>
                  </a:cubicBezTo>
                  <a:cubicBezTo>
                    <a:pt x="44" y="25"/>
                    <a:pt x="45" y="23"/>
                    <a:pt x="45" y="21"/>
                  </a:cubicBezTo>
                  <a:close/>
                  <a:moveTo>
                    <a:pt x="26" y="50"/>
                  </a:moveTo>
                  <a:cubicBezTo>
                    <a:pt x="22" y="51"/>
                    <a:pt x="19" y="54"/>
                    <a:pt x="16" y="56"/>
                  </a:cubicBezTo>
                  <a:cubicBezTo>
                    <a:pt x="13" y="59"/>
                    <a:pt x="12" y="63"/>
                    <a:pt x="12" y="67"/>
                  </a:cubicBezTo>
                  <a:cubicBezTo>
                    <a:pt x="12" y="70"/>
                    <a:pt x="13" y="72"/>
                    <a:pt x="14" y="74"/>
                  </a:cubicBezTo>
                  <a:cubicBezTo>
                    <a:pt x="14" y="76"/>
                    <a:pt x="16" y="77"/>
                    <a:pt x="17" y="79"/>
                  </a:cubicBezTo>
                  <a:cubicBezTo>
                    <a:pt x="19" y="80"/>
                    <a:pt x="21" y="81"/>
                    <a:pt x="23" y="82"/>
                  </a:cubicBezTo>
                  <a:cubicBezTo>
                    <a:pt x="25" y="82"/>
                    <a:pt x="27" y="83"/>
                    <a:pt x="29" y="83"/>
                  </a:cubicBezTo>
                  <a:cubicBezTo>
                    <a:pt x="33" y="83"/>
                    <a:pt x="37" y="82"/>
                    <a:pt x="40" y="80"/>
                  </a:cubicBezTo>
                  <a:cubicBezTo>
                    <a:pt x="42" y="78"/>
                    <a:pt x="45" y="75"/>
                    <a:pt x="48" y="72"/>
                  </a:cubicBezTo>
                  <a:cubicBezTo>
                    <a:pt x="26" y="50"/>
                    <a:pt x="26" y="50"/>
                    <a:pt x="26" y="50"/>
                  </a:cubicBezTo>
                  <a:close/>
                  <a:moveTo>
                    <a:pt x="63" y="70"/>
                  </a:moveTo>
                  <a:cubicBezTo>
                    <a:pt x="83" y="91"/>
                    <a:pt x="83" y="91"/>
                    <a:pt x="83" y="91"/>
                  </a:cubicBezTo>
                  <a:cubicBezTo>
                    <a:pt x="67" y="91"/>
                    <a:pt x="67" y="91"/>
                    <a:pt x="67" y="91"/>
                  </a:cubicBezTo>
                  <a:cubicBezTo>
                    <a:pt x="55" y="79"/>
                    <a:pt x="55" y="79"/>
                    <a:pt x="55" y="79"/>
                  </a:cubicBezTo>
                  <a:cubicBezTo>
                    <a:pt x="52" y="84"/>
                    <a:pt x="48" y="87"/>
                    <a:pt x="44" y="89"/>
                  </a:cubicBezTo>
                  <a:cubicBezTo>
                    <a:pt x="40" y="92"/>
                    <a:pt x="35" y="93"/>
                    <a:pt x="29" y="93"/>
                  </a:cubicBezTo>
                  <a:cubicBezTo>
                    <a:pt x="25" y="93"/>
                    <a:pt x="21" y="92"/>
                    <a:pt x="17" y="91"/>
                  </a:cubicBezTo>
                  <a:cubicBezTo>
                    <a:pt x="14" y="90"/>
                    <a:pt x="11" y="88"/>
                    <a:pt x="8" y="86"/>
                  </a:cubicBezTo>
                  <a:cubicBezTo>
                    <a:pt x="6" y="84"/>
                    <a:pt x="3" y="81"/>
                    <a:pt x="2" y="78"/>
                  </a:cubicBezTo>
                  <a:cubicBezTo>
                    <a:pt x="0" y="75"/>
                    <a:pt x="0" y="72"/>
                    <a:pt x="0" y="68"/>
                  </a:cubicBezTo>
                  <a:cubicBezTo>
                    <a:pt x="0" y="64"/>
                    <a:pt x="0" y="61"/>
                    <a:pt x="1" y="59"/>
                  </a:cubicBezTo>
                  <a:cubicBezTo>
                    <a:pt x="2" y="56"/>
                    <a:pt x="4" y="54"/>
                    <a:pt x="6" y="51"/>
                  </a:cubicBezTo>
                  <a:cubicBezTo>
                    <a:pt x="8" y="49"/>
                    <a:pt x="10" y="48"/>
                    <a:pt x="12" y="46"/>
                  </a:cubicBezTo>
                  <a:cubicBezTo>
                    <a:pt x="15" y="44"/>
                    <a:pt x="17" y="43"/>
                    <a:pt x="20" y="42"/>
                  </a:cubicBezTo>
                  <a:cubicBezTo>
                    <a:pt x="17" y="39"/>
                    <a:pt x="14" y="36"/>
                    <a:pt x="12" y="32"/>
                  </a:cubicBezTo>
                  <a:cubicBezTo>
                    <a:pt x="10" y="29"/>
                    <a:pt x="9" y="25"/>
                    <a:pt x="9" y="21"/>
                  </a:cubicBezTo>
                  <a:cubicBezTo>
                    <a:pt x="9" y="18"/>
                    <a:pt x="10" y="15"/>
                    <a:pt x="11" y="12"/>
                  </a:cubicBezTo>
                  <a:cubicBezTo>
                    <a:pt x="13" y="9"/>
                    <a:pt x="14" y="7"/>
                    <a:pt x="17" y="5"/>
                  </a:cubicBezTo>
                  <a:cubicBezTo>
                    <a:pt x="19" y="4"/>
                    <a:pt x="21" y="2"/>
                    <a:pt x="24" y="1"/>
                  </a:cubicBezTo>
                  <a:cubicBezTo>
                    <a:pt x="27" y="0"/>
                    <a:pt x="30" y="0"/>
                    <a:pt x="33" y="0"/>
                  </a:cubicBezTo>
                  <a:cubicBezTo>
                    <a:pt x="36" y="0"/>
                    <a:pt x="39" y="0"/>
                    <a:pt x="42" y="1"/>
                  </a:cubicBezTo>
                  <a:cubicBezTo>
                    <a:pt x="45" y="2"/>
                    <a:pt x="47" y="4"/>
                    <a:pt x="49" y="5"/>
                  </a:cubicBezTo>
                  <a:cubicBezTo>
                    <a:pt x="51" y="7"/>
                    <a:pt x="53" y="9"/>
                    <a:pt x="54" y="12"/>
                  </a:cubicBezTo>
                  <a:cubicBezTo>
                    <a:pt x="55" y="14"/>
                    <a:pt x="56" y="17"/>
                    <a:pt x="56" y="21"/>
                  </a:cubicBezTo>
                  <a:cubicBezTo>
                    <a:pt x="56" y="24"/>
                    <a:pt x="56" y="26"/>
                    <a:pt x="55" y="29"/>
                  </a:cubicBezTo>
                  <a:cubicBezTo>
                    <a:pt x="53" y="31"/>
                    <a:pt x="52" y="33"/>
                    <a:pt x="50" y="35"/>
                  </a:cubicBezTo>
                  <a:cubicBezTo>
                    <a:pt x="49" y="37"/>
                    <a:pt x="47" y="39"/>
                    <a:pt x="44" y="40"/>
                  </a:cubicBezTo>
                  <a:cubicBezTo>
                    <a:pt x="42" y="42"/>
                    <a:pt x="40" y="43"/>
                    <a:pt x="37" y="44"/>
                  </a:cubicBezTo>
                  <a:cubicBezTo>
                    <a:pt x="55" y="62"/>
                    <a:pt x="55" y="62"/>
                    <a:pt x="55" y="62"/>
                  </a:cubicBezTo>
                  <a:cubicBezTo>
                    <a:pt x="66" y="44"/>
                    <a:pt x="66" y="44"/>
                    <a:pt x="66" y="44"/>
                  </a:cubicBezTo>
                  <a:cubicBezTo>
                    <a:pt x="80" y="44"/>
                    <a:pt x="80" y="44"/>
                    <a:pt x="80" y="44"/>
                  </a:cubicBezTo>
                  <a:cubicBezTo>
                    <a:pt x="63" y="70"/>
                    <a:pt x="63" y="70"/>
                    <a:pt x="63" y="7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noEditPoints="1"/>
            </p:cNvSpPr>
            <p:nvPr userDrawn="1"/>
          </p:nvSpPr>
          <p:spPr bwMode="auto">
            <a:xfrm>
              <a:off x="9447213" y="-741363"/>
              <a:ext cx="371475" cy="342900"/>
            </a:xfrm>
            <a:custGeom>
              <a:avLst/>
              <a:gdLst>
                <a:gd name="T0" fmla="*/ 14 w 99"/>
                <a:gd name="T1" fmla="*/ 46 h 91"/>
                <a:gd name="T2" fmla="*/ 16 w 99"/>
                <a:gd name="T3" fmla="*/ 59 h 91"/>
                <a:gd name="T4" fmla="*/ 23 w 99"/>
                <a:gd name="T5" fmla="*/ 70 h 91"/>
                <a:gd name="T6" fmla="*/ 33 w 99"/>
                <a:gd name="T7" fmla="*/ 77 h 91"/>
                <a:gd name="T8" fmla="*/ 46 w 99"/>
                <a:gd name="T9" fmla="*/ 80 h 91"/>
                <a:gd name="T10" fmla="*/ 60 w 99"/>
                <a:gd name="T11" fmla="*/ 77 h 91"/>
                <a:gd name="T12" fmla="*/ 70 w 99"/>
                <a:gd name="T13" fmla="*/ 70 h 91"/>
                <a:gd name="T14" fmla="*/ 77 w 99"/>
                <a:gd name="T15" fmla="*/ 59 h 91"/>
                <a:gd name="T16" fmla="*/ 79 w 99"/>
                <a:gd name="T17" fmla="*/ 46 h 91"/>
                <a:gd name="T18" fmla="*/ 77 w 99"/>
                <a:gd name="T19" fmla="*/ 32 h 91"/>
                <a:gd name="T20" fmla="*/ 70 w 99"/>
                <a:gd name="T21" fmla="*/ 21 h 91"/>
                <a:gd name="T22" fmla="*/ 60 w 99"/>
                <a:gd name="T23" fmla="*/ 14 h 91"/>
                <a:gd name="T24" fmla="*/ 47 w 99"/>
                <a:gd name="T25" fmla="*/ 11 h 91"/>
                <a:gd name="T26" fmla="*/ 33 w 99"/>
                <a:gd name="T27" fmla="*/ 14 h 91"/>
                <a:gd name="T28" fmla="*/ 23 w 99"/>
                <a:gd name="T29" fmla="*/ 21 h 91"/>
                <a:gd name="T30" fmla="*/ 16 w 99"/>
                <a:gd name="T31" fmla="*/ 32 h 91"/>
                <a:gd name="T32" fmla="*/ 14 w 99"/>
                <a:gd name="T33" fmla="*/ 46 h 91"/>
                <a:gd name="T34" fmla="*/ 99 w 99"/>
                <a:gd name="T35" fmla="*/ 91 h 91"/>
                <a:gd name="T36" fmla="*/ 46 w 99"/>
                <a:gd name="T37" fmla="*/ 91 h 91"/>
                <a:gd name="T38" fmla="*/ 28 w 99"/>
                <a:gd name="T39" fmla="*/ 88 h 91"/>
                <a:gd name="T40" fmla="*/ 13 w 99"/>
                <a:gd name="T41" fmla="*/ 79 h 91"/>
                <a:gd name="T42" fmla="*/ 4 w 99"/>
                <a:gd name="T43" fmla="*/ 64 h 91"/>
                <a:gd name="T44" fmla="*/ 0 w 99"/>
                <a:gd name="T45" fmla="*/ 46 h 91"/>
                <a:gd name="T46" fmla="*/ 4 w 99"/>
                <a:gd name="T47" fmla="*/ 27 h 91"/>
                <a:gd name="T48" fmla="*/ 13 w 99"/>
                <a:gd name="T49" fmla="*/ 13 h 91"/>
                <a:gd name="T50" fmla="*/ 28 w 99"/>
                <a:gd name="T51" fmla="*/ 3 h 91"/>
                <a:gd name="T52" fmla="*/ 47 w 99"/>
                <a:gd name="T53" fmla="*/ 0 h 91"/>
                <a:gd name="T54" fmla="*/ 65 w 99"/>
                <a:gd name="T55" fmla="*/ 3 h 91"/>
                <a:gd name="T56" fmla="*/ 79 w 99"/>
                <a:gd name="T57" fmla="*/ 13 h 91"/>
                <a:gd name="T58" fmla="*/ 89 w 99"/>
                <a:gd name="T59" fmla="*/ 27 h 91"/>
                <a:gd name="T60" fmla="*/ 92 w 99"/>
                <a:gd name="T61" fmla="*/ 46 h 91"/>
                <a:gd name="T62" fmla="*/ 87 w 99"/>
                <a:gd name="T63" fmla="*/ 66 h 91"/>
                <a:gd name="T64" fmla="*/ 74 w 99"/>
                <a:gd name="T65" fmla="*/ 80 h 91"/>
                <a:gd name="T66" fmla="*/ 74 w 99"/>
                <a:gd name="T67" fmla="*/ 81 h 91"/>
                <a:gd name="T68" fmla="*/ 99 w 99"/>
                <a:gd name="T69" fmla="*/ 81 h 91"/>
                <a:gd name="T70" fmla="*/ 99 w 99"/>
                <a:gd name="T7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1">
                  <a:moveTo>
                    <a:pt x="14" y="46"/>
                  </a:moveTo>
                  <a:cubicBezTo>
                    <a:pt x="14" y="50"/>
                    <a:pt x="14" y="55"/>
                    <a:pt x="16" y="59"/>
                  </a:cubicBezTo>
                  <a:cubicBezTo>
                    <a:pt x="18" y="63"/>
                    <a:pt x="20" y="67"/>
                    <a:pt x="23" y="70"/>
                  </a:cubicBezTo>
                  <a:cubicBezTo>
                    <a:pt x="25" y="73"/>
                    <a:pt x="29" y="76"/>
                    <a:pt x="33" y="77"/>
                  </a:cubicBezTo>
                  <a:cubicBezTo>
                    <a:pt x="37" y="79"/>
                    <a:pt x="41" y="80"/>
                    <a:pt x="46" y="80"/>
                  </a:cubicBezTo>
                  <a:cubicBezTo>
                    <a:pt x="51" y="80"/>
                    <a:pt x="56" y="79"/>
                    <a:pt x="60" y="77"/>
                  </a:cubicBezTo>
                  <a:cubicBezTo>
                    <a:pt x="64" y="76"/>
                    <a:pt x="67" y="73"/>
                    <a:pt x="70" y="70"/>
                  </a:cubicBezTo>
                  <a:cubicBezTo>
                    <a:pt x="73" y="67"/>
                    <a:pt x="75" y="63"/>
                    <a:pt x="77" y="59"/>
                  </a:cubicBezTo>
                  <a:cubicBezTo>
                    <a:pt x="78" y="55"/>
                    <a:pt x="79" y="50"/>
                    <a:pt x="79" y="46"/>
                  </a:cubicBezTo>
                  <a:cubicBezTo>
                    <a:pt x="79" y="41"/>
                    <a:pt x="78" y="36"/>
                    <a:pt x="77" y="32"/>
                  </a:cubicBezTo>
                  <a:cubicBezTo>
                    <a:pt x="75" y="28"/>
                    <a:pt x="73" y="24"/>
                    <a:pt x="70" y="21"/>
                  </a:cubicBezTo>
                  <a:cubicBezTo>
                    <a:pt x="68" y="18"/>
                    <a:pt x="64" y="16"/>
                    <a:pt x="60" y="14"/>
                  </a:cubicBezTo>
                  <a:cubicBezTo>
                    <a:pt x="56" y="12"/>
                    <a:pt x="52" y="11"/>
                    <a:pt x="47" y="11"/>
                  </a:cubicBezTo>
                  <a:cubicBezTo>
                    <a:pt x="42" y="11"/>
                    <a:pt x="37" y="12"/>
                    <a:pt x="33" y="14"/>
                  </a:cubicBezTo>
                  <a:cubicBezTo>
                    <a:pt x="29" y="16"/>
                    <a:pt x="26" y="18"/>
                    <a:pt x="23" y="21"/>
                  </a:cubicBezTo>
                  <a:cubicBezTo>
                    <a:pt x="20" y="24"/>
                    <a:pt x="18" y="28"/>
                    <a:pt x="16" y="32"/>
                  </a:cubicBezTo>
                  <a:cubicBezTo>
                    <a:pt x="14" y="36"/>
                    <a:pt x="14" y="41"/>
                    <a:pt x="14" y="46"/>
                  </a:cubicBezTo>
                  <a:close/>
                  <a:moveTo>
                    <a:pt x="99" y="91"/>
                  </a:moveTo>
                  <a:cubicBezTo>
                    <a:pt x="46" y="91"/>
                    <a:pt x="46" y="91"/>
                    <a:pt x="46" y="91"/>
                  </a:cubicBezTo>
                  <a:cubicBezTo>
                    <a:pt x="40" y="91"/>
                    <a:pt x="33" y="90"/>
                    <a:pt x="28" y="88"/>
                  </a:cubicBezTo>
                  <a:cubicBezTo>
                    <a:pt x="22" y="86"/>
                    <a:pt x="17" y="83"/>
                    <a:pt x="13" y="79"/>
                  </a:cubicBezTo>
                  <a:cubicBezTo>
                    <a:pt x="9" y="75"/>
                    <a:pt x="6" y="70"/>
                    <a:pt x="4" y="64"/>
                  </a:cubicBezTo>
                  <a:cubicBezTo>
                    <a:pt x="1" y="59"/>
                    <a:pt x="0" y="52"/>
                    <a:pt x="0" y="46"/>
                  </a:cubicBezTo>
                  <a:cubicBezTo>
                    <a:pt x="0" y="39"/>
                    <a:pt x="1" y="33"/>
                    <a:pt x="4" y="27"/>
                  </a:cubicBezTo>
                  <a:cubicBezTo>
                    <a:pt x="6" y="22"/>
                    <a:pt x="9" y="17"/>
                    <a:pt x="13" y="13"/>
                  </a:cubicBezTo>
                  <a:cubicBezTo>
                    <a:pt x="18" y="9"/>
                    <a:pt x="22" y="6"/>
                    <a:pt x="28" y="3"/>
                  </a:cubicBezTo>
                  <a:cubicBezTo>
                    <a:pt x="34" y="1"/>
                    <a:pt x="40" y="0"/>
                    <a:pt x="47" y="0"/>
                  </a:cubicBezTo>
                  <a:cubicBezTo>
                    <a:pt x="53" y="0"/>
                    <a:pt x="59" y="1"/>
                    <a:pt x="65" y="3"/>
                  </a:cubicBezTo>
                  <a:cubicBezTo>
                    <a:pt x="70" y="6"/>
                    <a:pt x="75" y="9"/>
                    <a:pt x="79" y="13"/>
                  </a:cubicBezTo>
                  <a:cubicBezTo>
                    <a:pt x="84" y="17"/>
                    <a:pt x="87" y="22"/>
                    <a:pt x="89" y="27"/>
                  </a:cubicBezTo>
                  <a:cubicBezTo>
                    <a:pt x="91" y="33"/>
                    <a:pt x="92" y="39"/>
                    <a:pt x="92" y="46"/>
                  </a:cubicBezTo>
                  <a:cubicBezTo>
                    <a:pt x="92" y="53"/>
                    <a:pt x="91" y="60"/>
                    <a:pt x="87" y="66"/>
                  </a:cubicBezTo>
                  <a:cubicBezTo>
                    <a:pt x="84" y="72"/>
                    <a:pt x="80" y="77"/>
                    <a:pt x="74" y="80"/>
                  </a:cubicBezTo>
                  <a:cubicBezTo>
                    <a:pt x="74" y="81"/>
                    <a:pt x="74" y="81"/>
                    <a:pt x="74" y="81"/>
                  </a:cubicBezTo>
                  <a:cubicBezTo>
                    <a:pt x="99" y="81"/>
                    <a:pt x="99" y="81"/>
                    <a:pt x="99" y="81"/>
                  </a:cubicBezTo>
                  <a:cubicBezTo>
                    <a:pt x="99" y="91"/>
                    <a:pt x="99" y="91"/>
                    <a:pt x="99" y="9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p:cNvSpPr>
            <p:nvPr userDrawn="1"/>
          </p:nvSpPr>
          <p:spPr bwMode="auto">
            <a:xfrm>
              <a:off x="9848851" y="-620713"/>
              <a:ext cx="203200" cy="230188"/>
            </a:xfrm>
            <a:custGeom>
              <a:avLst/>
              <a:gdLst>
                <a:gd name="T0" fmla="*/ 42 w 54"/>
                <a:gd name="T1" fmla="*/ 59 h 61"/>
                <a:gd name="T2" fmla="*/ 42 w 54"/>
                <a:gd name="T3" fmla="*/ 54 h 61"/>
                <a:gd name="T4" fmla="*/ 42 w 54"/>
                <a:gd name="T5" fmla="*/ 49 h 61"/>
                <a:gd name="T6" fmla="*/ 42 w 54"/>
                <a:gd name="T7" fmla="*/ 49 h 61"/>
                <a:gd name="T8" fmla="*/ 34 w 54"/>
                <a:gd name="T9" fmla="*/ 57 h 61"/>
                <a:gd name="T10" fmla="*/ 22 w 54"/>
                <a:gd name="T11" fmla="*/ 61 h 61"/>
                <a:gd name="T12" fmla="*/ 12 w 54"/>
                <a:gd name="T13" fmla="*/ 59 h 61"/>
                <a:gd name="T14" fmla="*/ 5 w 54"/>
                <a:gd name="T15" fmla="*/ 54 h 61"/>
                <a:gd name="T16" fmla="*/ 1 w 54"/>
                <a:gd name="T17" fmla="*/ 46 h 61"/>
                <a:gd name="T18" fmla="*/ 0 w 54"/>
                <a:gd name="T19" fmla="*/ 37 h 61"/>
                <a:gd name="T20" fmla="*/ 0 w 54"/>
                <a:gd name="T21" fmla="*/ 0 h 61"/>
                <a:gd name="T22" fmla="*/ 12 w 54"/>
                <a:gd name="T23" fmla="*/ 0 h 61"/>
                <a:gd name="T24" fmla="*/ 12 w 54"/>
                <a:gd name="T25" fmla="*/ 32 h 61"/>
                <a:gd name="T26" fmla="*/ 12 w 54"/>
                <a:gd name="T27" fmla="*/ 39 h 61"/>
                <a:gd name="T28" fmla="*/ 14 w 54"/>
                <a:gd name="T29" fmla="*/ 45 h 61"/>
                <a:gd name="T30" fmla="*/ 19 w 54"/>
                <a:gd name="T31" fmla="*/ 49 h 61"/>
                <a:gd name="T32" fmla="*/ 25 w 54"/>
                <a:gd name="T33" fmla="*/ 51 h 61"/>
                <a:gd name="T34" fmla="*/ 37 w 54"/>
                <a:gd name="T35" fmla="*/ 45 h 61"/>
                <a:gd name="T36" fmla="*/ 41 w 54"/>
                <a:gd name="T37" fmla="*/ 31 h 61"/>
                <a:gd name="T38" fmla="*/ 41 w 54"/>
                <a:gd name="T39" fmla="*/ 0 h 61"/>
                <a:gd name="T40" fmla="*/ 53 w 54"/>
                <a:gd name="T41" fmla="*/ 0 h 61"/>
                <a:gd name="T42" fmla="*/ 53 w 54"/>
                <a:gd name="T43" fmla="*/ 46 h 61"/>
                <a:gd name="T44" fmla="*/ 53 w 54"/>
                <a:gd name="T45" fmla="*/ 52 h 61"/>
                <a:gd name="T46" fmla="*/ 54 w 54"/>
                <a:gd name="T47" fmla="*/ 59 h 61"/>
                <a:gd name="T48" fmla="*/ 42 w 54"/>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1">
                  <a:moveTo>
                    <a:pt x="42" y="59"/>
                  </a:moveTo>
                  <a:cubicBezTo>
                    <a:pt x="42" y="58"/>
                    <a:pt x="42" y="56"/>
                    <a:pt x="42" y="54"/>
                  </a:cubicBezTo>
                  <a:cubicBezTo>
                    <a:pt x="42" y="52"/>
                    <a:pt x="42" y="51"/>
                    <a:pt x="42" y="49"/>
                  </a:cubicBezTo>
                  <a:cubicBezTo>
                    <a:pt x="42" y="49"/>
                    <a:pt x="42" y="49"/>
                    <a:pt x="42" y="49"/>
                  </a:cubicBezTo>
                  <a:cubicBezTo>
                    <a:pt x="40" y="52"/>
                    <a:pt x="38" y="55"/>
                    <a:pt x="34" y="57"/>
                  </a:cubicBezTo>
                  <a:cubicBezTo>
                    <a:pt x="31" y="60"/>
                    <a:pt x="27" y="61"/>
                    <a:pt x="22" y="61"/>
                  </a:cubicBezTo>
                  <a:cubicBezTo>
                    <a:pt x="18" y="61"/>
                    <a:pt x="15" y="60"/>
                    <a:pt x="12" y="59"/>
                  </a:cubicBezTo>
                  <a:cubicBezTo>
                    <a:pt x="9" y="58"/>
                    <a:pt x="7" y="56"/>
                    <a:pt x="5" y="54"/>
                  </a:cubicBezTo>
                  <a:cubicBezTo>
                    <a:pt x="4" y="51"/>
                    <a:pt x="2" y="49"/>
                    <a:pt x="1" y="46"/>
                  </a:cubicBezTo>
                  <a:cubicBezTo>
                    <a:pt x="0" y="43"/>
                    <a:pt x="0" y="40"/>
                    <a:pt x="0" y="37"/>
                  </a:cubicBezTo>
                  <a:cubicBezTo>
                    <a:pt x="0" y="0"/>
                    <a:pt x="0" y="0"/>
                    <a:pt x="0" y="0"/>
                  </a:cubicBezTo>
                  <a:cubicBezTo>
                    <a:pt x="12" y="0"/>
                    <a:pt x="12" y="0"/>
                    <a:pt x="12" y="0"/>
                  </a:cubicBezTo>
                  <a:cubicBezTo>
                    <a:pt x="12" y="32"/>
                    <a:pt x="12" y="32"/>
                    <a:pt x="12" y="32"/>
                  </a:cubicBezTo>
                  <a:cubicBezTo>
                    <a:pt x="12" y="35"/>
                    <a:pt x="12" y="37"/>
                    <a:pt x="12" y="39"/>
                  </a:cubicBezTo>
                  <a:cubicBezTo>
                    <a:pt x="13" y="42"/>
                    <a:pt x="13" y="44"/>
                    <a:pt x="14" y="45"/>
                  </a:cubicBezTo>
                  <a:cubicBezTo>
                    <a:pt x="15" y="47"/>
                    <a:pt x="17" y="48"/>
                    <a:pt x="19" y="49"/>
                  </a:cubicBezTo>
                  <a:cubicBezTo>
                    <a:pt x="20" y="50"/>
                    <a:pt x="23" y="51"/>
                    <a:pt x="25" y="51"/>
                  </a:cubicBezTo>
                  <a:cubicBezTo>
                    <a:pt x="30" y="51"/>
                    <a:pt x="34" y="49"/>
                    <a:pt x="37" y="45"/>
                  </a:cubicBezTo>
                  <a:cubicBezTo>
                    <a:pt x="40" y="42"/>
                    <a:pt x="41" y="37"/>
                    <a:pt x="41" y="31"/>
                  </a:cubicBezTo>
                  <a:cubicBezTo>
                    <a:pt x="41" y="0"/>
                    <a:pt x="41" y="0"/>
                    <a:pt x="41" y="0"/>
                  </a:cubicBezTo>
                  <a:cubicBezTo>
                    <a:pt x="53" y="0"/>
                    <a:pt x="53" y="0"/>
                    <a:pt x="53" y="0"/>
                  </a:cubicBezTo>
                  <a:cubicBezTo>
                    <a:pt x="53" y="46"/>
                    <a:pt x="53" y="46"/>
                    <a:pt x="53" y="46"/>
                  </a:cubicBezTo>
                  <a:cubicBezTo>
                    <a:pt x="53" y="48"/>
                    <a:pt x="53" y="50"/>
                    <a:pt x="53" y="52"/>
                  </a:cubicBezTo>
                  <a:cubicBezTo>
                    <a:pt x="53" y="55"/>
                    <a:pt x="53" y="57"/>
                    <a:pt x="54" y="59"/>
                  </a:cubicBezTo>
                  <a:cubicBezTo>
                    <a:pt x="42" y="59"/>
                    <a:pt x="42" y="59"/>
                    <a:pt x="42" y="5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10115551"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3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3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3"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3"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10239376" y="-627063"/>
              <a:ext cx="203200" cy="228600"/>
            </a:xfrm>
            <a:custGeom>
              <a:avLst/>
              <a:gdLst>
                <a:gd name="T0" fmla="*/ 12 w 54"/>
                <a:gd name="T1" fmla="*/ 2 h 61"/>
                <a:gd name="T2" fmla="*/ 12 w 54"/>
                <a:gd name="T3" fmla="*/ 7 h 61"/>
                <a:gd name="T4" fmla="*/ 12 w 54"/>
                <a:gd name="T5" fmla="*/ 11 h 61"/>
                <a:gd name="T6" fmla="*/ 12 w 54"/>
                <a:gd name="T7" fmla="*/ 11 h 61"/>
                <a:gd name="T8" fmla="*/ 16 w 54"/>
                <a:gd name="T9" fmla="*/ 7 h 61"/>
                <a:gd name="T10" fmla="*/ 20 w 54"/>
                <a:gd name="T11" fmla="*/ 3 h 61"/>
                <a:gd name="T12" fmla="*/ 26 w 54"/>
                <a:gd name="T13" fmla="*/ 1 h 61"/>
                <a:gd name="T14" fmla="*/ 32 w 54"/>
                <a:gd name="T15" fmla="*/ 0 h 61"/>
                <a:gd name="T16" fmla="*/ 42 w 54"/>
                <a:gd name="T17" fmla="*/ 2 h 61"/>
                <a:gd name="T18" fmla="*/ 49 w 54"/>
                <a:gd name="T19" fmla="*/ 7 h 61"/>
                <a:gd name="T20" fmla="*/ 53 w 54"/>
                <a:gd name="T21" fmla="*/ 15 h 61"/>
                <a:gd name="T22" fmla="*/ 54 w 54"/>
                <a:gd name="T23" fmla="*/ 24 h 61"/>
                <a:gd name="T24" fmla="*/ 54 w 54"/>
                <a:gd name="T25" fmla="*/ 61 h 61"/>
                <a:gd name="T26" fmla="*/ 42 w 54"/>
                <a:gd name="T27" fmla="*/ 61 h 61"/>
                <a:gd name="T28" fmla="*/ 42 w 54"/>
                <a:gd name="T29" fmla="*/ 28 h 61"/>
                <a:gd name="T30" fmla="*/ 42 w 54"/>
                <a:gd name="T31" fmla="*/ 21 h 61"/>
                <a:gd name="T32" fmla="*/ 40 w 54"/>
                <a:gd name="T33" fmla="*/ 15 h 61"/>
                <a:gd name="T34" fmla="*/ 35 w 54"/>
                <a:gd name="T35" fmla="*/ 11 h 61"/>
                <a:gd name="T36" fmla="*/ 29 w 54"/>
                <a:gd name="T37" fmla="*/ 10 h 61"/>
                <a:gd name="T38" fmla="*/ 17 w 54"/>
                <a:gd name="T39" fmla="*/ 15 h 61"/>
                <a:gd name="T40" fmla="*/ 13 w 54"/>
                <a:gd name="T41" fmla="*/ 29 h 61"/>
                <a:gd name="T42" fmla="*/ 13 w 54"/>
                <a:gd name="T43" fmla="*/ 61 h 61"/>
                <a:gd name="T44" fmla="*/ 1 w 54"/>
                <a:gd name="T45" fmla="*/ 61 h 61"/>
                <a:gd name="T46" fmla="*/ 1 w 54"/>
                <a:gd name="T47" fmla="*/ 14 h 61"/>
                <a:gd name="T48" fmla="*/ 1 w 54"/>
                <a:gd name="T49" fmla="*/ 8 h 61"/>
                <a:gd name="T50" fmla="*/ 0 w 54"/>
                <a:gd name="T51" fmla="*/ 2 h 61"/>
                <a:gd name="T52" fmla="*/ 12 w 54"/>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1">
                  <a:moveTo>
                    <a:pt x="12" y="2"/>
                  </a:moveTo>
                  <a:cubicBezTo>
                    <a:pt x="12" y="3"/>
                    <a:pt x="12" y="5"/>
                    <a:pt x="12" y="7"/>
                  </a:cubicBezTo>
                  <a:cubicBezTo>
                    <a:pt x="12" y="9"/>
                    <a:pt x="12" y="10"/>
                    <a:pt x="12" y="11"/>
                  </a:cubicBezTo>
                  <a:cubicBezTo>
                    <a:pt x="12" y="11"/>
                    <a:pt x="12" y="11"/>
                    <a:pt x="12" y="11"/>
                  </a:cubicBezTo>
                  <a:cubicBezTo>
                    <a:pt x="13" y="10"/>
                    <a:pt x="14" y="8"/>
                    <a:pt x="16" y="7"/>
                  </a:cubicBezTo>
                  <a:cubicBezTo>
                    <a:pt x="17" y="6"/>
                    <a:pt x="18" y="4"/>
                    <a:pt x="20" y="3"/>
                  </a:cubicBezTo>
                  <a:cubicBezTo>
                    <a:pt x="22" y="2"/>
                    <a:pt x="24" y="1"/>
                    <a:pt x="26" y="1"/>
                  </a:cubicBezTo>
                  <a:cubicBezTo>
                    <a:pt x="28" y="0"/>
                    <a:pt x="30" y="0"/>
                    <a:pt x="32" y="0"/>
                  </a:cubicBezTo>
                  <a:cubicBezTo>
                    <a:pt x="36" y="0"/>
                    <a:pt x="39" y="1"/>
                    <a:pt x="42" y="2"/>
                  </a:cubicBezTo>
                  <a:cubicBezTo>
                    <a:pt x="44" y="3"/>
                    <a:pt x="47" y="5"/>
                    <a:pt x="49" y="7"/>
                  </a:cubicBezTo>
                  <a:cubicBezTo>
                    <a:pt x="50" y="9"/>
                    <a:pt x="52" y="12"/>
                    <a:pt x="53" y="15"/>
                  </a:cubicBezTo>
                  <a:cubicBezTo>
                    <a:pt x="54" y="18"/>
                    <a:pt x="54" y="21"/>
                    <a:pt x="54" y="24"/>
                  </a:cubicBezTo>
                  <a:cubicBezTo>
                    <a:pt x="54" y="61"/>
                    <a:pt x="54" y="61"/>
                    <a:pt x="54" y="61"/>
                  </a:cubicBezTo>
                  <a:cubicBezTo>
                    <a:pt x="42" y="61"/>
                    <a:pt x="42" y="61"/>
                    <a:pt x="42" y="61"/>
                  </a:cubicBezTo>
                  <a:cubicBezTo>
                    <a:pt x="42" y="28"/>
                    <a:pt x="42" y="28"/>
                    <a:pt x="42" y="28"/>
                  </a:cubicBezTo>
                  <a:cubicBezTo>
                    <a:pt x="42" y="26"/>
                    <a:pt x="42" y="23"/>
                    <a:pt x="42" y="21"/>
                  </a:cubicBezTo>
                  <a:cubicBezTo>
                    <a:pt x="41" y="19"/>
                    <a:pt x="41" y="17"/>
                    <a:pt x="40" y="15"/>
                  </a:cubicBezTo>
                  <a:cubicBezTo>
                    <a:pt x="39" y="14"/>
                    <a:pt x="37" y="12"/>
                    <a:pt x="35" y="11"/>
                  </a:cubicBezTo>
                  <a:cubicBezTo>
                    <a:pt x="34" y="10"/>
                    <a:pt x="31" y="10"/>
                    <a:pt x="29" y="10"/>
                  </a:cubicBezTo>
                  <a:cubicBezTo>
                    <a:pt x="24" y="10"/>
                    <a:pt x="20" y="12"/>
                    <a:pt x="17" y="15"/>
                  </a:cubicBezTo>
                  <a:cubicBezTo>
                    <a:pt x="14" y="19"/>
                    <a:pt x="13" y="24"/>
                    <a:pt x="13" y="29"/>
                  </a:cubicBezTo>
                  <a:cubicBezTo>
                    <a:pt x="13" y="61"/>
                    <a:pt x="13" y="61"/>
                    <a:pt x="13" y="61"/>
                  </a:cubicBezTo>
                  <a:cubicBezTo>
                    <a:pt x="1" y="61"/>
                    <a:pt x="1" y="61"/>
                    <a:pt x="1" y="61"/>
                  </a:cubicBezTo>
                  <a:cubicBezTo>
                    <a:pt x="1" y="14"/>
                    <a:pt x="1" y="14"/>
                    <a:pt x="1" y="14"/>
                  </a:cubicBezTo>
                  <a:cubicBezTo>
                    <a:pt x="1" y="13"/>
                    <a:pt x="1" y="11"/>
                    <a:pt x="1" y="8"/>
                  </a:cubicBezTo>
                  <a:cubicBezTo>
                    <a:pt x="1" y="6"/>
                    <a:pt x="1" y="4"/>
                    <a:pt x="0" y="2"/>
                  </a:cubicBezTo>
                  <a:cubicBezTo>
                    <a:pt x="12" y="2"/>
                    <a:pt x="12" y="2"/>
                    <a:pt x="12"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p:cNvSpPr>
            <p:nvPr userDrawn="1"/>
          </p:nvSpPr>
          <p:spPr bwMode="auto">
            <a:xfrm>
              <a:off x="10480676" y="-684213"/>
              <a:ext cx="146050" cy="290513"/>
            </a:xfrm>
            <a:custGeom>
              <a:avLst/>
              <a:gdLst>
                <a:gd name="T0" fmla="*/ 39 w 39"/>
                <a:gd name="T1" fmla="*/ 26 h 77"/>
                <a:gd name="T2" fmla="*/ 23 w 39"/>
                <a:gd name="T3" fmla="*/ 26 h 77"/>
                <a:gd name="T4" fmla="*/ 23 w 39"/>
                <a:gd name="T5" fmla="*/ 57 h 77"/>
                <a:gd name="T6" fmla="*/ 25 w 39"/>
                <a:gd name="T7" fmla="*/ 65 h 77"/>
                <a:gd name="T8" fmla="*/ 31 w 39"/>
                <a:gd name="T9" fmla="*/ 67 h 77"/>
                <a:gd name="T10" fmla="*/ 35 w 39"/>
                <a:gd name="T11" fmla="*/ 67 h 77"/>
                <a:gd name="T12" fmla="*/ 38 w 39"/>
                <a:gd name="T13" fmla="*/ 66 h 77"/>
                <a:gd name="T14" fmla="*/ 39 w 39"/>
                <a:gd name="T15" fmla="*/ 75 h 77"/>
                <a:gd name="T16" fmla="*/ 34 w 39"/>
                <a:gd name="T17" fmla="*/ 77 h 77"/>
                <a:gd name="T18" fmla="*/ 29 w 39"/>
                <a:gd name="T19" fmla="*/ 77 h 77"/>
                <a:gd name="T20" fmla="*/ 16 w 39"/>
                <a:gd name="T21" fmla="*/ 72 h 77"/>
                <a:gd name="T22" fmla="*/ 11 w 39"/>
                <a:gd name="T23" fmla="*/ 59 h 77"/>
                <a:gd name="T24" fmla="*/ 11 w 39"/>
                <a:gd name="T25" fmla="*/ 26 h 77"/>
                <a:gd name="T26" fmla="*/ 0 w 39"/>
                <a:gd name="T27" fmla="*/ 26 h 77"/>
                <a:gd name="T28" fmla="*/ 0 w 39"/>
                <a:gd name="T29" fmla="*/ 17 h 77"/>
                <a:gd name="T30" fmla="*/ 11 w 39"/>
                <a:gd name="T31" fmla="*/ 17 h 77"/>
                <a:gd name="T32" fmla="*/ 11 w 39"/>
                <a:gd name="T33" fmla="*/ 0 h 77"/>
                <a:gd name="T34" fmla="*/ 23 w 39"/>
                <a:gd name="T35" fmla="*/ 0 h 77"/>
                <a:gd name="T36" fmla="*/ 23 w 39"/>
                <a:gd name="T37" fmla="*/ 17 h 77"/>
                <a:gd name="T38" fmla="*/ 39 w 39"/>
                <a:gd name="T39" fmla="*/ 17 h 77"/>
                <a:gd name="T40" fmla="*/ 39 w 39"/>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77">
                  <a:moveTo>
                    <a:pt x="39" y="26"/>
                  </a:moveTo>
                  <a:cubicBezTo>
                    <a:pt x="23" y="26"/>
                    <a:pt x="23" y="26"/>
                    <a:pt x="23" y="26"/>
                  </a:cubicBezTo>
                  <a:cubicBezTo>
                    <a:pt x="23" y="57"/>
                    <a:pt x="23" y="57"/>
                    <a:pt x="23" y="57"/>
                  </a:cubicBezTo>
                  <a:cubicBezTo>
                    <a:pt x="23" y="61"/>
                    <a:pt x="24" y="63"/>
                    <a:pt x="25" y="65"/>
                  </a:cubicBezTo>
                  <a:cubicBezTo>
                    <a:pt x="26" y="66"/>
                    <a:pt x="28" y="67"/>
                    <a:pt x="31" y="67"/>
                  </a:cubicBezTo>
                  <a:cubicBezTo>
                    <a:pt x="32" y="67"/>
                    <a:pt x="34" y="67"/>
                    <a:pt x="35" y="67"/>
                  </a:cubicBezTo>
                  <a:cubicBezTo>
                    <a:pt x="36" y="67"/>
                    <a:pt x="37" y="66"/>
                    <a:pt x="38" y="66"/>
                  </a:cubicBezTo>
                  <a:cubicBezTo>
                    <a:pt x="39" y="75"/>
                    <a:pt x="39" y="75"/>
                    <a:pt x="39" y="75"/>
                  </a:cubicBezTo>
                  <a:cubicBezTo>
                    <a:pt x="37" y="76"/>
                    <a:pt x="36" y="76"/>
                    <a:pt x="34" y="77"/>
                  </a:cubicBezTo>
                  <a:cubicBezTo>
                    <a:pt x="32" y="77"/>
                    <a:pt x="30" y="77"/>
                    <a:pt x="29" y="77"/>
                  </a:cubicBezTo>
                  <a:cubicBezTo>
                    <a:pt x="23" y="77"/>
                    <a:pt x="19" y="76"/>
                    <a:pt x="16" y="72"/>
                  </a:cubicBezTo>
                  <a:cubicBezTo>
                    <a:pt x="13"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9" y="17"/>
                    <a:pt x="39" y="17"/>
                    <a:pt x="39" y="17"/>
                  </a:cubicBezTo>
                  <a:cubicBezTo>
                    <a:pt x="39" y="26"/>
                    <a:pt x="39" y="26"/>
                    <a:pt x="39"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noEditPoints="1"/>
            </p:cNvSpPr>
            <p:nvPr userDrawn="1"/>
          </p:nvSpPr>
          <p:spPr bwMode="auto">
            <a:xfrm>
              <a:off x="10660063"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4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4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4"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4"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10788651"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10885488" y="-627063"/>
              <a:ext cx="222250" cy="236538"/>
            </a:xfrm>
            <a:custGeom>
              <a:avLst/>
              <a:gdLst>
                <a:gd name="T0" fmla="*/ 47 w 59"/>
                <a:gd name="T1" fmla="*/ 26 h 63"/>
                <a:gd name="T2" fmla="*/ 46 w 59"/>
                <a:gd name="T3" fmla="*/ 19 h 63"/>
                <a:gd name="T4" fmla="*/ 43 w 59"/>
                <a:gd name="T5" fmla="*/ 14 h 63"/>
                <a:gd name="T6" fmla="*/ 38 w 59"/>
                <a:gd name="T7" fmla="*/ 11 h 63"/>
                <a:gd name="T8" fmla="*/ 31 w 59"/>
                <a:gd name="T9" fmla="*/ 9 h 63"/>
                <a:gd name="T10" fmla="*/ 24 w 59"/>
                <a:gd name="T11" fmla="*/ 11 h 63"/>
                <a:gd name="T12" fmla="*/ 18 w 59"/>
                <a:gd name="T13" fmla="*/ 14 h 63"/>
                <a:gd name="T14" fmla="*/ 14 w 59"/>
                <a:gd name="T15" fmla="*/ 19 h 63"/>
                <a:gd name="T16" fmla="*/ 12 w 59"/>
                <a:gd name="T17" fmla="*/ 26 h 63"/>
                <a:gd name="T18" fmla="*/ 47 w 59"/>
                <a:gd name="T19" fmla="*/ 26 h 63"/>
                <a:gd name="T20" fmla="*/ 59 w 59"/>
                <a:gd name="T21" fmla="*/ 31 h 63"/>
                <a:gd name="T22" fmla="*/ 59 w 59"/>
                <a:gd name="T23" fmla="*/ 33 h 63"/>
                <a:gd name="T24" fmla="*/ 59 w 59"/>
                <a:gd name="T25" fmla="*/ 35 h 63"/>
                <a:gd name="T26" fmla="*/ 12 w 59"/>
                <a:gd name="T27" fmla="*/ 35 h 63"/>
                <a:gd name="T28" fmla="*/ 14 w 59"/>
                <a:gd name="T29" fmla="*/ 42 h 63"/>
                <a:gd name="T30" fmla="*/ 18 w 59"/>
                <a:gd name="T31" fmla="*/ 48 h 63"/>
                <a:gd name="T32" fmla="*/ 24 w 59"/>
                <a:gd name="T33" fmla="*/ 51 h 63"/>
                <a:gd name="T34" fmla="*/ 31 w 59"/>
                <a:gd name="T35" fmla="*/ 53 h 63"/>
                <a:gd name="T36" fmla="*/ 42 w 59"/>
                <a:gd name="T37" fmla="*/ 50 h 63"/>
                <a:gd name="T38" fmla="*/ 49 w 59"/>
                <a:gd name="T39" fmla="*/ 44 h 63"/>
                <a:gd name="T40" fmla="*/ 57 w 59"/>
                <a:gd name="T41" fmla="*/ 50 h 63"/>
                <a:gd name="T42" fmla="*/ 46 w 59"/>
                <a:gd name="T43" fmla="*/ 60 h 63"/>
                <a:gd name="T44" fmla="*/ 31 w 59"/>
                <a:gd name="T45" fmla="*/ 63 h 63"/>
                <a:gd name="T46" fmla="*/ 19 w 59"/>
                <a:gd name="T47" fmla="*/ 60 h 63"/>
                <a:gd name="T48" fmla="*/ 9 w 59"/>
                <a:gd name="T49" fmla="*/ 54 h 63"/>
                <a:gd name="T50" fmla="*/ 2 w 59"/>
                <a:gd name="T51" fmla="*/ 44 h 63"/>
                <a:gd name="T52" fmla="*/ 0 w 59"/>
                <a:gd name="T53" fmla="*/ 31 h 63"/>
                <a:gd name="T54" fmla="*/ 2 w 59"/>
                <a:gd name="T55" fmla="*/ 19 h 63"/>
                <a:gd name="T56" fmla="*/ 9 w 59"/>
                <a:gd name="T57" fmla="*/ 9 h 63"/>
                <a:gd name="T58" fmla="*/ 18 w 59"/>
                <a:gd name="T59" fmla="*/ 2 h 63"/>
                <a:gd name="T60" fmla="*/ 31 w 59"/>
                <a:gd name="T61" fmla="*/ 0 h 63"/>
                <a:gd name="T62" fmla="*/ 43 w 59"/>
                <a:gd name="T63" fmla="*/ 2 h 63"/>
                <a:gd name="T64" fmla="*/ 52 w 59"/>
                <a:gd name="T65" fmla="*/ 8 h 63"/>
                <a:gd name="T66" fmla="*/ 57 w 59"/>
                <a:gd name="T67" fmla="*/ 18 h 63"/>
                <a:gd name="T68" fmla="*/ 59 w 59"/>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3">
                  <a:moveTo>
                    <a:pt x="47" y="26"/>
                  </a:moveTo>
                  <a:cubicBezTo>
                    <a:pt x="47" y="24"/>
                    <a:pt x="47" y="22"/>
                    <a:pt x="46" y="19"/>
                  </a:cubicBezTo>
                  <a:cubicBezTo>
                    <a:pt x="45" y="17"/>
                    <a:pt x="44" y="16"/>
                    <a:pt x="43" y="14"/>
                  </a:cubicBezTo>
                  <a:cubicBezTo>
                    <a:pt x="42" y="13"/>
                    <a:pt x="40" y="11"/>
                    <a:pt x="38" y="11"/>
                  </a:cubicBezTo>
                  <a:cubicBezTo>
                    <a:pt x="36" y="10"/>
                    <a:pt x="33" y="9"/>
                    <a:pt x="31" y="9"/>
                  </a:cubicBezTo>
                  <a:cubicBezTo>
                    <a:pt x="28" y="9"/>
                    <a:pt x="26" y="10"/>
                    <a:pt x="24" y="11"/>
                  </a:cubicBezTo>
                  <a:cubicBezTo>
                    <a:pt x="21" y="11"/>
                    <a:pt x="19" y="13"/>
                    <a:pt x="18" y="14"/>
                  </a:cubicBezTo>
                  <a:cubicBezTo>
                    <a:pt x="16" y="16"/>
                    <a:pt x="15" y="17"/>
                    <a:pt x="14" y="19"/>
                  </a:cubicBezTo>
                  <a:cubicBezTo>
                    <a:pt x="13" y="22"/>
                    <a:pt x="12" y="24"/>
                    <a:pt x="12" y="26"/>
                  </a:cubicBezTo>
                  <a:cubicBezTo>
                    <a:pt x="47" y="26"/>
                    <a:pt x="47" y="26"/>
                    <a:pt x="47" y="26"/>
                  </a:cubicBezTo>
                  <a:close/>
                  <a:moveTo>
                    <a:pt x="59" y="31"/>
                  </a:moveTo>
                  <a:cubicBezTo>
                    <a:pt x="59" y="32"/>
                    <a:pt x="59" y="32"/>
                    <a:pt x="59" y="33"/>
                  </a:cubicBezTo>
                  <a:cubicBezTo>
                    <a:pt x="59"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1" y="6"/>
                    <a:pt x="15" y="4"/>
                    <a:pt x="18" y="2"/>
                  </a:cubicBezTo>
                  <a:cubicBezTo>
                    <a:pt x="22" y="1"/>
                    <a:pt x="26" y="0"/>
                    <a:pt x="31" y="0"/>
                  </a:cubicBezTo>
                  <a:cubicBezTo>
                    <a:pt x="35" y="0"/>
                    <a:pt x="39" y="1"/>
                    <a:pt x="43" y="2"/>
                  </a:cubicBezTo>
                  <a:cubicBezTo>
                    <a:pt x="46" y="4"/>
                    <a:pt x="49" y="6"/>
                    <a:pt x="52" y="8"/>
                  </a:cubicBezTo>
                  <a:cubicBezTo>
                    <a:pt x="54" y="11"/>
                    <a:pt x="56" y="14"/>
                    <a:pt x="57" y="18"/>
                  </a:cubicBezTo>
                  <a:cubicBezTo>
                    <a:pt x="59" y="22"/>
                    <a:pt x="59" y="26"/>
                    <a:pt x="59"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11141076" y="-627063"/>
              <a:ext cx="180975" cy="236538"/>
            </a:xfrm>
            <a:custGeom>
              <a:avLst/>
              <a:gdLst>
                <a:gd name="T0" fmla="*/ 39 w 48"/>
                <a:gd name="T1" fmla="*/ 17 h 63"/>
                <a:gd name="T2" fmla="*/ 34 w 48"/>
                <a:gd name="T3" fmla="*/ 11 h 63"/>
                <a:gd name="T4" fmla="*/ 25 w 48"/>
                <a:gd name="T5" fmla="*/ 9 h 63"/>
                <a:gd name="T6" fmla="*/ 21 w 48"/>
                <a:gd name="T7" fmla="*/ 10 h 63"/>
                <a:gd name="T8" fmla="*/ 18 w 48"/>
                <a:gd name="T9" fmla="*/ 11 h 63"/>
                <a:gd name="T10" fmla="*/ 15 w 48"/>
                <a:gd name="T11" fmla="*/ 13 h 63"/>
                <a:gd name="T12" fmla="*/ 14 w 48"/>
                <a:gd name="T13" fmla="*/ 17 h 63"/>
                <a:gd name="T14" fmla="*/ 18 w 48"/>
                <a:gd name="T15" fmla="*/ 23 h 63"/>
                <a:gd name="T16" fmla="*/ 28 w 48"/>
                <a:gd name="T17" fmla="*/ 26 h 63"/>
                <a:gd name="T18" fmla="*/ 36 w 48"/>
                <a:gd name="T19" fmla="*/ 28 h 63"/>
                <a:gd name="T20" fmla="*/ 42 w 48"/>
                <a:gd name="T21" fmla="*/ 32 h 63"/>
                <a:gd name="T22" fmla="*/ 46 w 48"/>
                <a:gd name="T23" fmla="*/ 37 h 63"/>
                <a:gd name="T24" fmla="*/ 48 w 48"/>
                <a:gd name="T25" fmla="*/ 44 h 63"/>
                <a:gd name="T26" fmla="*/ 46 w 48"/>
                <a:gd name="T27" fmla="*/ 52 h 63"/>
                <a:gd name="T28" fmla="*/ 41 w 48"/>
                <a:gd name="T29" fmla="*/ 58 h 63"/>
                <a:gd name="T30" fmla="*/ 33 w 48"/>
                <a:gd name="T31" fmla="*/ 62 h 63"/>
                <a:gd name="T32" fmla="*/ 24 w 48"/>
                <a:gd name="T33" fmla="*/ 63 h 63"/>
                <a:gd name="T34" fmla="*/ 11 w 48"/>
                <a:gd name="T35" fmla="*/ 60 h 63"/>
                <a:gd name="T36" fmla="*/ 0 w 48"/>
                <a:gd name="T37" fmla="*/ 52 h 63"/>
                <a:gd name="T38" fmla="*/ 9 w 48"/>
                <a:gd name="T39" fmla="*/ 45 h 63"/>
                <a:gd name="T40" fmla="*/ 15 w 48"/>
                <a:gd name="T41" fmla="*/ 51 h 63"/>
                <a:gd name="T42" fmla="*/ 24 w 48"/>
                <a:gd name="T43" fmla="*/ 53 h 63"/>
                <a:gd name="T44" fmla="*/ 29 w 48"/>
                <a:gd name="T45" fmla="*/ 53 h 63"/>
                <a:gd name="T46" fmla="*/ 33 w 48"/>
                <a:gd name="T47" fmla="*/ 51 h 63"/>
                <a:gd name="T48" fmla="*/ 35 w 48"/>
                <a:gd name="T49" fmla="*/ 49 h 63"/>
                <a:gd name="T50" fmla="*/ 36 w 48"/>
                <a:gd name="T51" fmla="*/ 45 h 63"/>
                <a:gd name="T52" fmla="*/ 32 w 48"/>
                <a:gd name="T53" fmla="*/ 38 h 63"/>
                <a:gd name="T54" fmla="*/ 21 w 48"/>
                <a:gd name="T55" fmla="*/ 35 h 63"/>
                <a:gd name="T56" fmla="*/ 15 w 48"/>
                <a:gd name="T57" fmla="*/ 33 h 63"/>
                <a:gd name="T58" fmla="*/ 9 w 48"/>
                <a:gd name="T59" fmla="*/ 30 h 63"/>
                <a:gd name="T60" fmla="*/ 5 w 48"/>
                <a:gd name="T61" fmla="*/ 25 h 63"/>
                <a:gd name="T62" fmla="*/ 3 w 48"/>
                <a:gd name="T63" fmla="*/ 18 h 63"/>
                <a:gd name="T64" fmla="*/ 5 w 48"/>
                <a:gd name="T65" fmla="*/ 10 h 63"/>
                <a:gd name="T66" fmla="*/ 10 w 48"/>
                <a:gd name="T67" fmla="*/ 4 h 63"/>
                <a:gd name="T68" fmla="*/ 18 w 48"/>
                <a:gd name="T69" fmla="*/ 1 h 63"/>
                <a:gd name="T70" fmla="*/ 26 w 48"/>
                <a:gd name="T71" fmla="*/ 0 h 63"/>
                <a:gd name="T72" fmla="*/ 38 w 48"/>
                <a:gd name="T73" fmla="*/ 2 h 63"/>
                <a:gd name="T74" fmla="*/ 47 w 48"/>
                <a:gd name="T75" fmla="*/ 10 h 63"/>
                <a:gd name="T76" fmla="*/ 39 w 48"/>
                <a:gd name="T7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63">
                  <a:moveTo>
                    <a:pt x="39" y="17"/>
                  </a:moveTo>
                  <a:cubicBezTo>
                    <a:pt x="38" y="14"/>
                    <a:pt x="36" y="13"/>
                    <a:pt x="34" y="11"/>
                  </a:cubicBezTo>
                  <a:cubicBezTo>
                    <a:pt x="31" y="10"/>
                    <a:pt x="28" y="9"/>
                    <a:pt x="25" y="9"/>
                  </a:cubicBezTo>
                  <a:cubicBezTo>
                    <a:pt x="24" y="9"/>
                    <a:pt x="23" y="9"/>
                    <a:pt x="21" y="10"/>
                  </a:cubicBezTo>
                  <a:cubicBezTo>
                    <a:pt x="20" y="10"/>
                    <a:pt x="19" y="10"/>
                    <a:pt x="18" y="11"/>
                  </a:cubicBezTo>
                  <a:cubicBezTo>
                    <a:pt x="17" y="12"/>
                    <a:pt x="16" y="13"/>
                    <a:pt x="15" y="13"/>
                  </a:cubicBezTo>
                  <a:cubicBezTo>
                    <a:pt x="15" y="14"/>
                    <a:pt x="14" y="16"/>
                    <a:pt x="14" y="17"/>
                  </a:cubicBezTo>
                  <a:cubicBezTo>
                    <a:pt x="14" y="20"/>
                    <a:pt x="16" y="21"/>
                    <a:pt x="18" y="23"/>
                  </a:cubicBezTo>
                  <a:cubicBezTo>
                    <a:pt x="20" y="24"/>
                    <a:pt x="23" y="25"/>
                    <a:pt x="28" y="26"/>
                  </a:cubicBezTo>
                  <a:cubicBezTo>
                    <a:pt x="31" y="27"/>
                    <a:pt x="33" y="27"/>
                    <a:pt x="36" y="28"/>
                  </a:cubicBezTo>
                  <a:cubicBezTo>
                    <a:pt x="38" y="29"/>
                    <a:pt x="40" y="30"/>
                    <a:pt x="42" y="32"/>
                  </a:cubicBezTo>
                  <a:cubicBezTo>
                    <a:pt x="44" y="33"/>
                    <a:pt x="45" y="35"/>
                    <a:pt x="46" y="37"/>
                  </a:cubicBezTo>
                  <a:cubicBezTo>
                    <a:pt x="47" y="39"/>
                    <a:pt x="48" y="41"/>
                    <a:pt x="48" y="44"/>
                  </a:cubicBezTo>
                  <a:cubicBezTo>
                    <a:pt x="48" y="47"/>
                    <a:pt x="47" y="50"/>
                    <a:pt x="46" y="52"/>
                  </a:cubicBezTo>
                  <a:cubicBezTo>
                    <a:pt x="45" y="55"/>
                    <a:pt x="43" y="57"/>
                    <a:pt x="41" y="58"/>
                  </a:cubicBezTo>
                  <a:cubicBezTo>
                    <a:pt x="38" y="60"/>
                    <a:pt x="36" y="61"/>
                    <a:pt x="33" y="62"/>
                  </a:cubicBezTo>
                  <a:cubicBezTo>
                    <a:pt x="30" y="62"/>
                    <a:pt x="27" y="63"/>
                    <a:pt x="24" y="63"/>
                  </a:cubicBezTo>
                  <a:cubicBezTo>
                    <a:pt x="20" y="63"/>
                    <a:pt x="15" y="62"/>
                    <a:pt x="11" y="60"/>
                  </a:cubicBezTo>
                  <a:cubicBezTo>
                    <a:pt x="7" y="58"/>
                    <a:pt x="3" y="56"/>
                    <a:pt x="0" y="52"/>
                  </a:cubicBezTo>
                  <a:cubicBezTo>
                    <a:pt x="9" y="45"/>
                    <a:pt x="9" y="45"/>
                    <a:pt x="9" y="45"/>
                  </a:cubicBezTo>
                  <a:cubicBezTo>
                    <a:pt x="10" y="47"/>
                    <a:pt x="12" y="49"/>
                    <a:pt x="15" y="51"/>
                  </a:cubicBezTo>
                  <a:cubicBezTo>
                    <a:pt x="18" y="52"/>
                    <a:pt x="21" y="53"/>
                    <a:pt x="24" y="53"/>
                  </a:cubicBezTo>
                  <a:cubicBezTo>
                    <a:pt x="26" y="53"/>
                    <a:pt x="27" y="53"/>
                    <a:pt x="29" y="53"/>
                  </a:cubicBezTo>
                  <a:cubicBezTo>
                    <a:pt x="30" y="52"/>
                    <a:pt x="31" y="52"/>
                    <a:pt x="33" y="51"/>
                  </a:cubicBezTo>
                  <a:cubicBezTo>
                    <a:pt x="34" y="51"/>
                    <a:pt x="35" y="50"/>
                    <a:pt x="35" y="49"/>
                  </a:cubicBezTo>
                  <a:cubicBezTo>
                    <a:pt x="36" y="48"/>
                    <a:pt x="36" y="46"/>
                    <a:pt x="36" y="45"/>
                  </a:cubicBezTo>
                  <a:cubicBezTo>
                    <a:pt x="36" y="42"/>
                    <a:pt x="35" y="40"/>
                    <a:pt x="32" y="38"/>
                  </a:cubicBezTo>
                  <a:cubicBezTo>
                    <a:pt x="30" y="37"/>
                    <a:pt x="26" y="36"/>
                    <a:pt x="21" y="35"/>
                  </a:cubicBezTo>
                  <a:cubicBezTo>
                    <a:pt x="19" y="34"/>
                    <a:pt x="17" y="34"/>
                    <a:pt x="15" y="33"/>
                  </a:cubicBezTo>
                  <a:cubicBezTo>
                    <a:pt x="13" y="32"/>
                    <a:pt x="11" y="31"/>
                    <a:pt x="9" y="30"/>
                  </a:cubicBezTo>
                  <a:cubicBezTo>
                    <a:pt x="7" y="29"/>
                    <a:pt x="6" y="27"/>
                    <a:pt x="5" y="25"/>
                  </a:cubicBezTo>
                  <a:cubicBezTo>
                    <a:pt x="4" y="23"/>
                    <a:pt x="3" y="21"/>
                    <a:pt x="3" y="18"/>
                  </a:cubicBezTo>
                  <a:cubicBezTo>
                    <a:pt x="3" y="15"/>
                    <a:pt x="4" y="12"/>
                    <a:pt x="5" y="10"/>
                  </a:cubicBezTo>
                  <a:cubicBezTo>
                    <a:pt x="7" y="8"/>
                    <a:pt x="8" y="6"/>
                    <a:pt x="10" y="4"/>
                  </a:cubicBezTo>
                  <a:cubicBezTo>
                    <a:pt x="13" y="3"/>
                    <a:pt x="15" y="2"/>
                    <a:pt x="18" y="1"/>
                  </a:cubicBezTo>
                  <a:cubicBezTo>
                    <a:pt x="20" y="0"/>
                    <a:pt x="23" y="0"/>
                    <a:pt x="26" y="0"/>
                  </a:cubicBezTo>
                  <a:cubicBezTo>
                    <a:pt x="30" y="0"/>
                    <a:pt x="34" y="1"/>
                    <a:pt x="38" y="2"/>
                  </a:cubicBezTo>
                  <a:cubicBezTo>
                    <a:pt x="42" y="4"/>
                    <a:pt x="45" y="7"/>
                    <a:pt x="47" y="10"/>
                  </a:cubicBezTo>
                  <a:cubicBezTo>
                    <a:pt x="39" y="17"/>
                    <a:pt x="39" y="17"/>
                    <a:pt x="39" y="17"/>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1476038" y="-627063"/>
              <a:ext cx="198438" cy="236538"/>
            </a:xfrm>
            <a:custGeom>
              <a:avLst/>
              <a:gdLst>
                <a:gd name="T0" fmla="*/ 38 w 53"/>
                <a:gd name="T1" fmla="*/ 33 h 63"/>
                <a:gd name="T2" fmla="*/ 29 w 53"/>
                <a:gd name="T3" fmla="*/ 33 h 63"/>
                <a:gd name="T4" fmla="*/ 21 w 53"/>
                <a:gd name="T5" fmla="*/ 35 h 63"/>
                <a:gd name="T6" fmla="*/ 14 w 53"/>
                <a:gd name="T7" fmla="*/ 38 h 63"/>
                <a:gd name="T8" fmla="*/ 12 w 53"/>
                <a:gd name="T9" fmla="*/ 44 h 63"/>
                <a:gd name="T10" fmla="*/ 13 w 53"/>
                <a:gd name="T11" fmla="*/ 48 h 63"/>
                <a:gd name="T12" fmla="*/ 16 w 53"/>
                <a:gd name="T13" fmla="*/ 51 h 63"/>
                <a:gd name="T14" fmla="*/ 20 w 53"/>
                <a:gd name="T15" fmla="*/ 53 h 63"/>
                <a:gd name="T16" fmla="*/ 24 w 53"/>
                <a:gd name="T17" fmla="*/ 53 h 63"/>
                <a:gd name="T18" fmla="*/ 37 w 53"/>
                <a:gd name="T19" fmla="*/ 48 h 63"/>
                <a:gd name="T20" fmla="*/ 41 w 53"/>
                <a:gd name="T21" fmla="*/ 36 h 63"/>
                <a:gd name="T22" fmla="*/ 41 w 53"/>
                <a:gd name="T23" fmla="*/ 33 h 63"/>
                <a:gd name="T24" fmla="*/ 38 w 53"/>
                <a:gd name="T25" fmla="*/ 33 h 63"/>
                <a:gd name="T26" fmla="*/ 41 w 53"/>
                <a:gd name="T27" fmla="*/ 23 h 63"/>
                <a:gd name="T28" fmla="*/ 37 w 53"/>
                <a:gd name="T29" fmla="*/ 13 h 63"/>
                <a:gd name="T30" fmla="*/ 27 w 53"/>
                <a:gd name="T31" fmla="*/ 10 h 63"/>
                <a:gd name="T32" fmla="*/ 17 w 53"/>
                <a:gd name="T33" fmla="*/ 11 h 63"/>
                <a:gd name="T34" fmla="*/ 10 w 53"/>
                <a:gd name="T35" fmla="*/ 16 h 63"/>
                <a:gd name="T36" fmla="*/ 3 w 53"/>
                <a:gd name="T37" fmla="*/ 9 h 63"/>
                <a:gd name="T38" fmla="*/ 14 w 53"/>
                <a:gd name="T39" fmla="*/ 2 h 63"/>
                <a:gd name="T40" fmla="*/ 28 w 53"/>
                <a:gd name="T41" fmla="*/ 0 h 63"/>
                <a:gd name="T42" fmla="*/ 39 w 53"/>
                <a:gd name="T43" fmla="*/ 2 h 63"/>
                <a:gd name="T44" fmla="*/ 47 w 53"/>
                <a:gd name="T45" fmla="*/ 7 h 63"/>
                <a:gd name="T46" fmla="*/ 51 w 53"/>
                <a:gd name="T47" fmla="*/ 14 h 63"/>
                <a:gd name="T48" fmla="*/ 53 w 53"/>
                <a:gd name="T49" fmla="*/ 23 h 63"/>
                <a:gd name="T50" fmla="*/ 53 w 53"/>
                <a:gd name="T51" fmla="*/ 49 h 63"/>
                <a:gd name="T52" fmla="*/ 53 w 53"/>
                <a:gd name="T53" fmla="*/ 56 h 63"/>
                <a:gd name="T54" fmla="*/ 53 w 53"/>
                <a:gd name="T55" fmla="*/ 61 h 63"/>
                <a:gd name="T56" fmla="*/ 43 w 53"/>
                <a:gd name="T57" fmla="*/ 61 h 63"/>
                <a:gd name="T58" fmla="*/ 42 w 53"/>
                <a:gd name="T59" fmla="*/ 53 h 63"/>
                <a:gd name="T60" fmla="*/ 41 w 53"/>
                <a:gd name="T61" fmla="*/ 53 h 63"/>
                <a:gd name="T62" fmla="*/ 33 w 53"/>
                <a:gd name="T63" fmla="*/ 60 h 63"/>
                <a:gd name="T64" fmla="*/ 21 w 53"/>
                <a:gd name="T65" fmla="*/ 63 h 63"/>
                <a:gd name="T66" fmla="*/ 14 w 53"/>
                <a:gd name="T67" fmla="*/ 62 h 63"/>
                <a:gd name="T68" fmla="*/ 7 w 53"/>
                <a:gd name="T69" fmla="*/ 59 h 63"/>
                <a:gd name="T70" fmla="*/ 2 w 53"/>
                <a:gd name="T71" fmla="*/ 53 h 63"/>
                <a:gd name="T72" fmla="*/ 0 w 53"/>
                <a:gd name="T73" fmla="*/ 44 h 63"/>
                <a:gd name="T74" fmla="*/ 3 w 53"/>
                <a:gd name="T75" fmla="*/ 34 h 63"/>
                <a:gd name="T76" fmla="*/ 13 w 53"/>
                <a:gd name="T77" fmla="*/ 28 h 63"/>
                <a:gd name="T78" fmla="*/ 26 w 53"/>
                <a:gd name="T79" fmla="*/ 25 h 63"/>
                <a:gd name="T80" fmla="*/ 41 w 53"/>
                <a:gd name="T81" fmla="*/ 24 h 63"/>
                <a:gd name="T82" fmla="*/ 41 w 53"/>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63">
                  <a:moveTo>
                    <a:pt x="38" y="33"/>
                  </a:moveTo>
                  <a:cubicBezTo>
                    <a:pt x="35" y="33"/>
                    <a:pt x="32" y="33"/>
                    <a:pt x="29" y="33"/>
                  </a:cubicBezTo>
                  <a:cubicBezTo>
                    <a:pt x="26" y="33"/>
                    <a:pt x="23" y="34"/>
                    <a:pt x="21" y="35"/>
                  </a:cubicBezTo>
                  <a:cubicBezTo>
                    <a:pt x="18" y="35"/>
                    <a:pt x="16" y="37"/>
                    <a:pt x="14" y="38"/>
                  </a:cubicBezTo>
                  <a:cubicBezTo>
                    <a:pt x="13" y="40"/>
                    <a:pt x="12" y="42"/>
                    <a:pt x="12" y="44"/>
                  </a:cubicBezTo>
                  <a:cubicBezTo>
                    <a:pt x="12" y="46"/>
                    <a:pt x="12" y="47"/>
                    <a:pt x="13" y="48"/>
                  </a:cubicBezTo>
                  <a:cubicBezTo>
                    <a:pt x="14" y="50"/>
                    <a:pt x="15" y="51"/>
                    <a:pt x="16" y="51"/>
                  </a:cubicBezTo>
                  <a:cubicBezTo>
                    <a:pt x="17" y="52"/>
                    <a:pt x="18" y="53"/>
                    <a:pt x="20" y="53"/>
                  </a:cubicBezTo>
                  <a:cubicBezTo>
                    <a:pt x="21" y="53"/>
                    <a:pt x="23" y="53"/>
                    <a:pt x="24" y="53"/>
                  </a:cubicBezTo>
                  <a:cubicBezTo>
                    <a:pt x="30" y="53"/>
                    <a:pt x="34" y="52"/>
                    <a:pt x="37" y="48"/>
                  </a:cubicBezTo>
                  <a:cubicBezTo>
                    <a:pt x="40" y="45"/>
                    <a:pt x="41" y="41"/>
                    <a:pt x="41" y="36"/>
                  </a:cubicBezTo>
                  <a:cubicBezTo>
                    <a:pt x="41" y="33"/>
                    <a:pt x="41" y="33"/>
                    <a:pt x="41" y="33"/>
                  </a:cubicBezTo>
                  <a:cubicBezTo>
                    <a:pt x="38" y="33"/>
                    <a:pt x="38" y="33"/>
                    <a:pt x="38" y="33"/>
                  </a:cubicBezTo>
                  <a:close/>
                  <a:moveTo>
                    <a:pt x="41" y="23"/>
                  </a:moveTo>
                  <a:cubicBezTo>
                    <a:pt x="41" y="18"/>
                    <a:pt x="40" y="15"/>
                    <a:pt x="37" y="13"/>
                  </a:cubicBezTo>
                  <a:cubicBezTo>
                    <a:pt x="35" y="11"/>
                    <a:pt x="31" y="10"/>
                    <a:pt x="27" y="10"/>
                  </a:cubicBezTo>
                  <a:cubicBezTo>
                    <a:pt x="23" y="10"/>
                    <a:pt x="20" y="10"/>
                    <a:pt x="17" y="11"/>
                  </a:cubicBezTo>
                  <a:cubicBezTo>
                    <a:pt x="14" y="13"/>
                    <a:pt x="12" y="14"/>
                    <a:pt x="10" y="16"/>
                  </a:cubicBezTo>
                  <a:cubicBezTo>
                    <a:pt x="3" y="9"/>
                    <a:pt x="3" y="9"/>
                    <a:pt x="3" y="9"/>
                  </a:cubicBezTo>
                  <a:cubicBezTo>
                    <a:pt x="6" y="6"/>
                    <a:pt x="10" y="4"/>
                    <a:pt x="14" y="2"/>
                  </a:cubicBezTo>
                  <a:cubicBezTo>
                    <a:pt x="18" y="1"/>
                    <a:pt x="23" y="0"/>
                    <a:pt x="28" y="0"/>
                  </a:cubicBezTo>
                  <a:cubicBezTo>
                    <a:pt x="32" y="0"/>
                    <a:pt x="36" y="1"/>
                    <a:pt x="39" y="2"/>
                  </a:cubicBezTo>
                  <a:cubicBezTo>
                    <a:pt x="42" y="3"/>
                    <a:pt x="45" y="5"/>
                    <a:pt x="47" y="7"/>
                  </a:cubicBezTo>
                  <a:cubicBezTo>
                    <a:pt x="49" y="9"/>
                    <a:pt x="50" y="11"/>
                    <a:pt x="51" y="14"/>
                  </a:cubicBezTo>
                  <a:cubicBezTo>
                    <a:pt x="52" y="17"/>
                    <a:pt x="53" y="20"/>
                    <a:pt x="53" y="23"/>
                  </a:cubicBezTo>
                  <a:cubicBezTo>
                    <a:pt x="53" y="49"/>
                    <a:pt x="53" y="49"/>
                    <a:pt x="53" y="49"/>
                  </a:cubicBezTo>
                  <a:cubicBezTo>
                    <a:pt x="53" y="51"/>
                    <a:pt x="53" y="53"/>
                    <a:pt x="53" y="56"/>
                  </a:cubicBezTo>
                  <a:cubicBezTo>
                    <a:pt x="53" y="58"/>
                    <a:pt x="53" y="60"/>
                    <a:pt x="53" y="61"/>
                  </a:cubicBezTo>
                  <a:cubicBezTo>
                    <a:pt x="43" y="61"/>
                    <a:pt x="43" y="61"/>
                    <a:pt x="43" y="61"/>
                  </a:cubicBezTo>
                  <a:cubicBezTo>
                    <a:pt x="42" y="58"/>
                    <a:pt x="42" y="55"/>
                    <a:pt x="42" y="53"/>
                  </a:cubicBezTo>
                  <a:cubicBezTo>
                    <a:pt x="41" y="53"/>
                    <a:pt x="41" y="53"/>
                    <a:pt x="41" y="53"/>
                  </a:cubicBezTo>
                  <a:cubicBezTo>
                    <a:pt x="39" y="56"/>
                    <a:pt x="36" y="58"/>
                    <a:pt x="33" y="60"/>
                  </a:cubicBezTo>
                  <a:cubicBezTo>
                    <a:pt x="30" y="62"/>
                    <a:pt x="26" y="63"/>
                    <a:pt x="21" y="63"/>
                  </a:cubicBezTo>
                  <a:cubicBezTo>
                    <a:pt x="19" y="63"/>
                    <a:pt x="17" y="62"/>
                    <a:pt x="14" y="62"/>
                  </a:cubicBezTo>
                  <a:cubicBezTo>
                    <a:pt x="12" y="61"/>
                    <a:pt x="9" y="60"/>
                    <a:pt x="7" y="59"/>
                  </a:cubicBezTo>
                  <a:cubicBezTo>
                    <a:pt x="5" y="57"/>
                    <a:pt x="3" y="55"/>
                    <a:pt x="2" y="53"/>
                  </a:cubicBezTo>
                  <a:cubicBezTo>
                    <a:pt x="1" y="51"/>
                    <a:pt x="0" y="48"/>
                    <a:pt x="0" y="44"/>
                  </a:cubicBezTo>
                  <a:cubicBezTo>
                    <a:pt x="0" y="40"/>
                    <a:pt x="1" y="36"/>
                    <a:pt x="3" y="34"/>
                  </a:cubicBezTo>
                  <a:cubicBezTo>
                    <a:pt x="6" y="31"/>
                    <a:pt x="9" y="29"/>
                    <a:pt x="13" y="28"/>
                  </a:cubicBezTo>
                  <a:cubicBezTo>
                    <a:pt x="17" y="26"/>
                    <a:pt x="21" y="25"/>
                    <a:pt x="26" y="25"/>
                  </a:cubicBezTo>
                  <a:cubicBezTo>
                    <a:pt x="31" y="24"/>
                    <a:pt x="36" y="24"/>
                    <a:pt x="41" y="24"/>
                  </a:cubicBezTo>
                  <a:cubicBezTo>
                    <a:pt x="41" y="23"/>
                    <a:pt x="41" y="23"/>
                    <a:pt x="41"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11734801" y="-627063"/>
              <a:ext cx="131763" cy="228600"/>
            </a:xfrm>
            <a:custGeom>
              <a:avLst/>
              <a:gdLst>
                <a:gd name="T0" fmla="*/ 0 w 35"/>
                <a:gd name="T1" fmla="*/ 8 h 61"/>
                <a:gd name="T2" fmla="*/ 0 w 35"/>
                <a:gd name="T3" fmla="*/ 2 h 61"/>
                <a:gd name="T4" fmla="*/ 11 w 35"/>
                <a:gd name="T5" fmla="*/ 2 h 61"/>
                <a:gd name="T6" fmla="*/ 11 w 35"/>
                <a:gd name="T7" fmla="*/ 7 h 61"/>
                <a:gd name="T8" fmla="*/ 11 w 35"/>
                <a:gd name="T9" fmla="*/ 12 h 61"/>
                <a:gd name="T10" fmla="*/ 12 w 35"/>
                <a:gd name="T11" fmla="*/ 12 h 61"/>
                <a:gd name="T12" fmla="*/ 19 w 35"/>
                <a:gd name="T13" fmla="*/ 3 h 61"/>
                <a:gd name="T14" fmla="*/ 30 w 35"/>
                <a:gd name="T15" fmla="*/ 0 h 61"/>
                <a:gd name="T16" fmla="*/ 35 w 35"/>
                <a:gd name="T17" fmla="*/ 0 h 61"/>
                <a:gd name="T18" fmla="*/ 34 w 35"/>
                <a:gd name="T19" fmla="*/ 11 h 61"/>
                <a:gd name="T20" fmla="*/ 29 w 35"/>
                <a:gd name="T21" fmla="*/ 11 h 61"/>
                <a:gd name="T22" fmla="*/ 21 w 35"/>
                <a:gd name="T23" fmla="*/ 12 h 61"/>
                <a:gd name="T24" fmla="*/ 16 w 35"/>
                <a:gd name="T25" fmla="*/ 17 h 61"/>
                <a:gd name="T26" fmla="*/ 13 w 35"/>
                <a:gd name="T27" fmla="*/ 23 h 61"/>
                <a:gd name="T28" fmla="*/ 12 w 35"/>
                <a:gd name="T29" fmla="*/ 30 h 61"/>
                <a:gd name="T30" fmla="*/ 12 w 35"/>
                <a:gd name="T31" fmla="*/ 61 h 61"/>
                <a:gd name="T32" fmla="*/ 0 w 35"/>
                <a:gd name="T33" fmla="*/ 61 h 61"/>
                <a:gd name="T34" fmla="*/ 0 w 35"/>
                <a:gd name="T35" fmla="*/ 14 h 61"/>
                <a:gd name="T36" fmla="*/ 0 w 35"/>
                <a:gd name="T3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61">
                  <a:moveTo>
                    <a:pt x="0" y="8"/>
                  </a:moveTo>
                  <a:cubicBezTo>
                    <a:pt x="0" y="6"/>
                    <a:pt x="0" y="4"/>
                    <a:pt x="0" y="2"/>
                  </a:cubicBezTo>
                  <a:cubicBezTo>
                    <a:pt x="11" y="2"/>
                    <a:pt x="11" y="2"/>
                    <a:pt x="11" y="2"/>
                  </a:cubicBezTo>
                  <a:cubicBezTo>
                    <a:pt x="11" y="3"/>
                    <a:pt x="11" y="5"/>
                    <a:pt x="11" y="7"/>
                  </a:cubicBezTo>
                  <a:cubicBezTo>
                    <a:pt x="11" y="9"/>
                    <a:pt x="11" y="10"/>
                    <a:pt x="11" y="12"/>
                  </a:cubicBezTo>
                  <a:cubicBezTo>
                    <a:pt x="12" y="12"/>
                    <a:pt x="12" y="12"/>
                    <a:pt x="12" y="12"/>
                  </a:cubicBezTo>
                  <a:cubicBezTo>
                    <a:pt x="13" y="8"/>
                    <a:pt x="16" y="5"/>
                    <a:pt x="19" y="3"/>
                  </a:cubicBezTo>
                  <a:cubicBezTo>
                    <a:pt x="22" y="1"/>
                    <a:pt x="26" y="0"/>
                    <a:pt x="30" y="0"/>
                  </a:cubicBezTo>
                  <a:cubicBezTo>
                    <a:pt x="32" y="0"/>
                    <a:pt x="33" y="0"/>
                    <a:pt x="35" y="0"/>
                  </a:cubicBezTo>
                  <a:cubicBezTo>
                    <a:pt x="34" y="11"/>
                    <a:pt x="34" y="11"/>
                    <a:pt x="34" y="11"/>
                  </a:cubicBezTo>
                  <a:cubicBezTo>
                    <a:pt x="32" y="11"/>
                    <a:pt x="31" y="11"/>
                    <a:pt x="29" y="11"/>
                  </a:cubicBezTo>
                  <a:cubicBezTo>
                    <a:pt x="26" y="11"/>
                    <a:pt x="23" y="11"/>
                    <a:pt x="21" y="12"/>
                  </a:cubicBezTo>
                  <a:cubicBezTo>
                    <a:pt x="19" y="13"/>
                    <a:pt x="17" y="15"/>
                    <a:pt x="16" y="17"/>
                  </a:cubicBezTo>
                  <a:cubicBezTo>
                    <a:pt x="15" y="18"/>
                    <a:pt x="14" y="20"/>
                    <a:pt x="13" y="23"/>
                  </a:cubicBezTo>
                  <a:cubicBezTo>
                    <a:pt x="12" y="25"/>
                    <a:pt x="12" y="27"/>
                    <a:pt x="12" y="30"/>
                  </a:cubicBezTo>
                  <a:cubicBezTo>
                    <a:pt x="12" y="61"/>
                    <a:pt x="12" y="61"/>
                    <a:pt x="12" y="61"/>
                  </a:cubicBezTo>
                  <a:cubicBezTo>
                    <a:pt x="0" y="61"/>
                    <a:pt x="0" y="61"/>
                    <a:pt x="0" y="61"/>
                  </a:cubicBezTo>
                  <a:cubicBezTo>
                    <a:pt x="0" y="14"/>
                    <a:pt x="0" y="14"/>
                    <a:pt x="0" y="14"/>
                  </a:cubicBezTo>
                  <a:cubicBezTo>
                    <a:pt x="0" y="13"/>
                    <a:pt x="0" y="11"/>
                    <a:pt x="0"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11880851" y="-627063"/>
              <a:ext cx="225425" cy="236538"/>
            </a:xfrm>
            <a:custGeom>
              <a:avLst/>
              <a:gdLst>
                <a:gd name="T0" fmla="*/ 47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7 w 60"/>
                <a:gd name="T19" fmla="*/ 26 h 63"/>
                <a:gd name="T20" fmla="*/ 60 w 60"/>
                <a:gd name="T21" fmla="*/ 31 h 63"/>
                <a:gd name="T22" fmla="*/ 60 w 60"/>
                <a:gd name="T23" fmla="*/ 33 h 63"/>
                <a:gd name="T24" fmla="*/ 59 w 60"/>
                <a:gd name="T25" fmla="*/ 35 h 63"/>
                <a:gd name="T26" fmla="*/ 12 w 60"/>
                <a:gd name="T27" fmla="*/ 35 h 63"/>
                <a:gd name="T28" fmla="*/ 14 w 60"/>
                <a:gd name="T29" fmla="*/ 42 h 63"/>
                <a:gd name="T30" fmla="*/ 18 w 60"/>
                <a:gd name="T31" fmla="*/ 48 h 63"/>
                <a:gd name="T32" fmla="*/ 24 w 60"/>
                <a:gd name="T33" fmla="*/ 51 h 63"/>
                <a:gd name="T34" fmla="*/ 31 w 60"/>
                <a:gd name="T35" fmla="*/ 53 h 63"/>
                <a:gd name="T36" fmla="*/ 42 w 60"/>
                <a:gd name="T37" fmla="*/ 50 h 63"/>
                <a:gd name="T38" fmla="*/ 49 w 60"/>
                <a:gd name="T39" fmla="*/ 44 h 63"/>
                <a:gd name="T40" fmla="*/ 57 w 60"/>
                <a:gd name="T41" fmla="*/ 50 h 63"/>
                <a:gd name="T42" fmla="*/ 46 w 60"/>
                <a:gd name="T43" fmla="*/ 60 h 63"/>
                <a:gd name="T44" fmla="*/ 31 w 60"/>
                <a:gd name="T45" fmla="*/ 63 h 63"/>
                <a:gd name="T46" fmla="*/ 19 w 60"/>
                <a:gd name="T47" fmla="*/ 60 h 63"/>
                <a:gd name="T48" fmla="*/ 9 w 60"/>
                <a:gd name="T49" fmla="*/ 54 h 63"/>
                <a:gd name="T50" fmla="*/ 2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7" y="26"/>
                  </a:moveTo>
                  <a:cubicBezTo>
                    <a:pt x="47"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1" y="11"/>
                    <a:pt x="20" y="13"/>
                    <a:pt x="18" y="14"/>
                  </a:cubicBezTo>
                  <a:cubicBezTo>
                    <a:pt x="16" y="16"/>
                    <a:pt x="15" y="17"/>
                    <a:pt x="14" y="19"/>
                  </a:cubicBezTo>
                  <a:cubicBezTo>
                    <a:pt x="13" y="22"/>
                    <a:pt x="12" y="24"/>
                    <a:pt x="12" y="26"/>
                  </a:cubicBezTo>
                  <a:cubicBezTo>
                    <a:pt x="47" y="26"/>
                    <a:pt x="47" y="26"/>
                    <a:pt x="47" y="26"/>
                  </a:cubicBezTo>
                  <a:close/>
                  <a:moveTo>
                    <a:pt x="60" y="31"/>
                  </a:moveTo>
                  <a:cubicBezTo>
                    <a:pt x="60" y="32"/>
                    <a:pt x="60" y="32"/>
                    <a:pt x="60" y="33"/>
                  </a:cubicBezTo>
                  <a:cubicBezTo>
                    <a:pt x="60"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2" y="6"/>
                    <a:pt x="15" y="4"/>
                    <a:pt x="19" y="2"/>
                  </a:cubicBezTo>
                  <a:cubicBezTo>
                    <a:pt x="22" y="1"/>
                    <a:pt x="26"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12260263" y="-627063"/>
              <a:ext cx="198438" cy="228600"/>
            </a:xfrm>
            <a:custGeom>
              <a:avLst/>
              <a:gdLst>
                <a:gd name="T0" fmla="*/ 11 w 53"/>
                <a:gd name="T1" fmla="*/ 2 h 61"/>
                <a:gd name="T2" fmla="*/ 11 w 53"/>
                <a:gd name="T3" fmla="*/ 7 h 61"/>
                <a:gd name="T4" fmla="*/ 11 w 53"/>
                <a:gd name="T5" fmla="*/ 11 h 61"/>
                <a:gd name="T6" fmla="*/ 12 w 53"/>
                <a:gd name="T7" fmla="*/ 11 h 61"/>
                <a:gd name="T8" fmla="*/ 15 w 53"/>
                <a:gd name="T9" fmla="*/ 7 h 61"/>
                <a:gd name="T10" fmla="*/ 19 w 53"/>
                <a:gd name="T11" fmla="*/ 3 h 61"/>
                <a:gd name="T12" fmla="*/ 25 w 53"/>
                <a:gd name="T13" fmla="*/ 1 h 61"/>
                <a:gd name="T14" fmla="*/ 31 w 53"/>
                <a:gd name="T15" fmla="*/ 0 h 61"/>
                <a:gd name="T16" fmla="*/ 41 w 53"/>
                <a:gd name="T17" fmla="*/ 2 h 61"/>
                <a:gd name="T18" fmla="*/ 48 w 53"/>
                <a:gd name="T19" fmla="*/ 7 h 61"/>
                <a:gd name="T20" fmla="*/ 52 w 53"/>
                <a:gd name="T21" fmla="*/ 15 h 61"/>
                <a:gd name="T22" fmla="*/ 53 w 53"/>
                <a:gd name="T23" fmla="*/ 24 h 61"/>
                <a:gd name="T24" fmla="*/ 53 w 53"/>
                <a:gd name="T25" fmla="*/ 61 h 61"/>
                <a:gd name="T26" fmla="*/ 41 w 53"/>
                <a:gd name="T27" fmla="*/ 61 h 61"/>
                <a:gd name="T28" fmla="*/ 41 w 53"/>
                <a:gd name="T29" fmla="*/ 28 h 61"/>
                <a:gd name="T30" fmla="*/ 41 w 53"/>
                <a:gd name="T31" fmla="*/ 21 h 61"/>
                <a:gd name="T32" fmla="*/ 39 w 53"/>
                <a:gd name="T33" fmla="*/ 15 h 61"/>
                <a:gd name="T34" fmla="*/ 35 w 53"/>
                <a:gd name="T35" fmla="*/ 11 h 61"/>
                <a:gd name="T36" fmla="*/ 28 w 53"/>
                <a:gd name="T37" fmla="*/ 10 h 61"/>
                <a:gd name="T38" fmla="*/ 16 w 53"/>
                <a:gd name="T39" fmla="*/ 15 h 61"/>
                <a:gd name="T40" fmla="*/ 12 w 53"/>
                <a:gd name="T41" fmla="*/ 29 h 61"/>
                <a:gd name="T42" fmla="*/ 12 w 53"/>
                <a:gd name="T43" fmla="*/ 61 h 61"/>
                <a:gd name="T44" fmla="*/ 0 w 53"/>
                <a:gd name="T45" fmla="*/ 61 h 61"/>
                <a:gd name="T46" fmla="*/ 0 w 53"/>
                <a:gd name="T47" fmla="*/ 14 h 61"/>
                <a:gd name="T48" fmla="*/ 0 w 53"/>
                <a:gd name="T49" fmla="*/ 8 h 61"/>
                <a:gd name="T50" fmla="*/ 0 w 53"/>
                <a:gd name="T51" fmla="*/ 2 h 61"/>
                <a:gd name="T52" fmla="*/ 11 w 53"/>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61">
                  <a:moveTo>
                    <a:pt x="11" y="2"/>
                  </a:moveTo>
                  <a:cubicBezTo>
                    <a:pt x="11" y="3"/>
                    <a:pt x="11" y="5"/>
                    <a:pt x="11" y="7"/>
                  </a:cubicBezTo>
                  <a:cubicBezTo>
                    <a:pt x="11" y="9"/>
                    <a:pt x="11" y="10"/>
                    <a:pt x="11" y="11"/>
                  </a:cubicBezTo>
                  <a:cubicBezTo>
                    <a:pt x="12" y="11"/>
                    <a:pt x="12" y="11"/>
                    <a:pt x="12" y="11"/>
                  </a:cubicBezTo>
                  <a:cubicBezTo>
                    <a:pt x="12" y="10"/>
                    <a:pt x="14" y="8"/>
                    <a:pt x="15" y="7"/>
                  </a:cubicBezTo>
                  <a:cubicBezTo>
                    <a:pt x="16" y="6"/>
                    <a:pt x="18" y="4"/>
                    <a:pt x="19" y="3"/>
                  </a:cubicBezTo>
                  <a:cubicBezTo>
                    <a:pt x="21" y="2"/>
                    <a:pt x="23" y="1"/>
                    <a:pt x="25" y="1"/>
                  </a:cubicBezTo>
                  <a:cubicBezTo>
                    <a:pt x="27" y="0"/>
                    <a:pt x="29" y="0"/>
                    <a:pt x="31" y="0"/>
                  </a:cubicBezTo>
                  <a:cubicBezTo>
                    <a:pt x="35" y="0"/>
                    <a:pt x="38" y="1"/>
                    <a:pt x="41" y="2"/>
                  </a:cubicBezTo>
                  <a:cubicBezTo>
                    <a:pt x="44" y="3"/>
                    <a:pt x="46" y="5"/>
                    <a:pt x="48" y="7"/>
                  </a:cubicBezTo>
                  <a:cubicBezTo>
                    <a:pt x="50" y="9"/>
                    <a:pt x="51" y="12"/>
                    <a:pt x="52" y="15"/>
                  </a:cubicBezTo>
                  <a:cubicBezTo>
                    <a:pt x="53" y="18"/>
                    <a:pt x="53" y="21"/>
                    <a:pt x="53" y="24"/>
                  </a:cubicBezTo>
                  <a:cubicBezTo>
                    <a:pt x="53" y="61"/>
                    <a:pt x="53" y="61"/>
                    <a:pt x="53" y="61"/>
                  </a:cubicBezTo>
                  <a:cubicBezTo>
                    <a:pt x="41" y="61"/>
                    <a:pt x="41" y="61"/>
                    <a:pt x="41" y="61"/>
                  </a:cubicBezTo>
                  <a:cubicBezTo>
                    <a:pt x="41" y="28"/>
                    <a:pt x="41" y="28"/>
                    <a:pt x="41" y="28"/>
                  </a:cubicBezTo>
                  <a:cubicBezTo>
                    <a:pt x="41" y="26"/>
                    <a:pt x="41" y="23"/>
                    <a:pt x="41" y="21"/>
                  </a:cubicBezTo>
                  <a:cubicBezTo>
                    <a:pt x="41" y="19"/>
                    <a:pt x="40" y="17"/>
                    <a:pt x="39" y="15"/>
                  </a:cubicBezTo>
                  <a:cubicBezTo>
                    <a:pt x="38" y="14"/>
                    <a:pt x="36" y="12"/>
                    <a:pt x="35" y="11"/>
                  </a:cubicBezTo>
                  <a:cubicBezTo>
                    <a:pt x="33" y="10"/>
                    <a:pt x="31" y="10"/>
                    <a:pt x="28" y="10"/>
                  </a:cubicBezTo>
                  <a:cubicBezTo>
                    <a:pt x="23" y="10"/>
                    <a:pt x="19" y="12"/>
                    <a:pt x="16" y="15"/>
                  </a:cubicBezTo>
                  <a:cubicBezTo>
                    <a:pt x="13" y="19"/>
                    <a:pt x="12" y="24"/>
                    <a:pt x="12" y="29"/>
                  </a:cubicBezTo>
                  <a:cubicBezTo>
                    <a:pt x="12" y="61"/>
                    <a:pt x="12" y="61"/>
                    <a:pt x="12" y="61"/>
                  </a:cubicBezTo>
                  <a:cubicBezTo>
                    <a:pt x="0" y="61"/>
                    <a:pt x="0" y="61"/>
                    <a:pt x="0" y="61"/>
                  </a:cubicBezTo>
                  <a:cubicBezTo>
                    <a:pt x="0" y="14"/>
                    <a:pt x="0" y="14"/>
                    <a:pt x="0" y="14"/>
                  </a:cubicBezTo>
                  <a:cubicBezTo>
                    <a:pt x="0" y="13"/>
                    <a:pt x="0" y="11"/>
                    <a:pt x="0" y="8"/>
                  </a:cubicBezTo>
                  <a:cubicBezTo>
                    <a:pt x="0" y="6"/>
                    <a:pt x="0" y="4"/>
                    <a:pt x="0" y="2"/>
                  </a:cubicBezTo>
                  <a:cubicBezTo>
                    <a:pt x="11" y="2"/>
                    <a:pt x="11" y="2"/>
                    <a:pt x="11"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userDrawn="1"/>
          </p:nvSpPr>
          <p:spPr bwMode="auto">
            <a:xfrm>
              <a:off x="12507913" y="-627063"/>
              <a:ext cx="239713" cy="236538"/>
            </a:xfrm>
            <a:custGeom>
              <a:avLst/>
              <a:gdLst>
                <a:gd name="T0" fmla="*/ 52 w 64"/>
                <a:gd name="T1" fmla="*/ 31 h 63"/>
                <a:gd name="T2" fmla="*/ 51 w 64"/>
                <a:gd name="T3" fmla="*/ 23 h 63"/>
                <a:gd name="T4" fmla="*/ 47 w 64"/>
                <a:gd name="T5" fmla="*/ 16 h 63"/>
                <a:gd name="T6" fmla="*/ 41 w 64"/>
                <a:gd name="T7" fmla="*/ 12 h 63"/>
                <a:gd name="T8" fmla="*/ 32 w 64"/>
                <a:gd name="T9" fmla="*/ 10 h 63"/>
                <a:gd name="T10" fmla="*/ 24 w 64"/>
                <a:gd name="T11" fmla="*/ 12 h 63"/>
                <a:gd name="T12" fmla="*/ 18 w 64"/>
                <a:gd name="T13" fmla="*/ 16 h 63"/>
                <a:gd name="T14" fmla="*/ 14 w 64"/>
                <a:gd name="T15" fmla="*/ 23 h 63"/>
                <a:gd name="T16" fmla="*/ 12 w 64"/>
                <a:gd name="T17" fmla="*/ 31 h 63"/>
                <a:gd name="T18" fmla="*/ 14 w 64"/>
                <a:gd name="T19" fmla="*/ 39 h 63"/>
                <a:gd name="T20" fmla="*/ 18 w 64"/>
                <a:gd name="T21" fmla="*/ 46 h 63"/>
                <a:gd name="T22" fmla="*/ 24 w 64"/>
                <a:gd name="T23" fmla="*/ 51 h 63"/>
                <a:gd name="T24" fmla="*/ 32 w 64"/>
                <a:gd name="T25" fmla="*/ 53 h 63"/>
                <a:gd name="T26" fmla="*/ 41 w 64"/>
                <a:gd name="T27" fmla="*/ 51 h 63"/>
                <a:gd name="T28" fmla="*/ 47 w 64"/>
                <a:gd name="T29" fmla="*/ 46 h 63"/>
                <a:gd name="T30" fmla="*/ 51 w 64"/>
                <a:gd name="T31" fmla="*/ 39 h 63"/>
                <a:gd name="T32" fmla="*/ 52 w 64"/>
                <a:gd name="T33" fmla="*/ 31 h 63"/>
                <a:gd name="T34" fmla="*/ 64 w 64"/>
                <a:gd name="T35" fmla="*/ 31 h 63"/>
                <a:gd name="T36" fmla="*/ 62 w 64"/>
                <a:gd name="T37" fmla="*/ 44 h 63"/>
                <a:gd name="T38" fmla="*/ 55 w 64"/>
                <a:gd name="T39" fmla="*/ 54 h 63"/>
                <a:gd name="T40" fmla="*/ 45 w 64"/>
                <a:gd name="T41" fmla="*/ 60 h 63"/>
                <a:gd name="T42" fmla="*/ 32 w 64"/>
                <a:gd name="T43" fmla="*/ 63 h 63"/>
                <a:gd name="T44" fmla="*/ 20 w 64"/>
                <a:gd name="T45" fmla="*/ 60 h 63"/>
                <a:gd name="T46" fmla="*/ 9 w 64"/>
                <a:gd name="T47" fmla="*/ 54 h 63"/>
                <a:gd name="T48" fmla="*/ 3 w 64"/>
                <a:gd name="T49" fmla="*/ 44 h 63"/>
                <a:gd name="T50" fmla="*/ 0 w 64"/>
                <a:gd name="T51" fmla="*/ 31 h 63"/>
                <a:gd name="T52" fmla="*/ 3 w 64"/>
                <a:gd name="T53" fmla="*/ 19 h 63"/>
                <a:gd name="T54" fmla="*/ 9 w 64"/>
                <a:gd name="T55" fmla="*/ 9 h 63"/>
                <a:gd name="T56" fmla="*/ 20 w 64"/>
                <a:gd name="T57" fmla="*/ 2 h 63"/>
                <a:gd name="T58" fmla="*/ 32 w 64"/>
                <a:gd name="T59" fmla="*/ 0 h 63"/>
                <a:gd name="T60" fmla="*/ 45 w 64"/>
                <a:gd name="T61" fmla="*/ 2 h 63"/>
                <a:gd name="T62" fmla="*/ 55 w 64"/>
                <a:gd name="T63" fmla="*/ 9 h 63"/>
                <a:gd name="T64" fmla="*/ 62 w 64"/>
                <a:gd name="T65" fmla="*/ 19 h 63"/>
                <a:gd name="T66" fmla="*/ 64 w 64"/>
                <a:gd name="T6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3">
                  <a:moveTo>
                    <a:pt x="52" y="31"/>
                  </a:moveTo>
                  <a:cubicBezTo>
                    <a:pt x="52" y="28"/>
                    <a:pt x="52" y="26"/>
                    <a:pt x="51" y="23"/>
                  </a:cubicBezTo>
                  <a:cubicBezTo>
                    <a:pt x="50" y="21"/>
                    <a:pt x="49" y="18"/>
                    <a:pt x="47" y="16"/>
                  </a:cubicBezTo>
                  <a:cubicBezTo>
                    <a:pt x="45" y="14"/>
                    <a:pt x="43" y="13"/>
                    <a:pt x="41" y="12"/>
                  </a:cubicBezTo>
                  <a:cubicBezTo>
                    <a:pt x="38" y="10"/>
                    <a:pt x="35" y="10"/>
                    <a:pt x="32" y="10"/>
                  </a:cubicBezTo>
                  <a:cubicBezTo>
                    <a:pt x="29" y="10"/>
                    <a:pt x="26" y="10"/>
                    <a:pt x="24" y="12"/>
                  </a:cubicBezTo>
                  <a:cubicBezTo>
                    <a:pt x="21" y="13"/>
                    <a:pt x="19" y="14"/>
                    <a:pt x="18" y="16"/>
                  </a:cubicBezTo>
                  <a:cubicBezTo>
                    <a:pt x="16" y="18"/>
                    <a:pt x="15" y="21"/>
                    <a:pt x="14" y="23"/>
                  </a:cubicBezTo>
                  <a:cubicBezTo>
                    <a:pt x="13" y="26"/>
                    <a:pt x="12" y="28"/>
                    <a:pt x="12" y="31"/>
                  </a:cubicBezTo>
                  <a:cubicBezTo>
                    <a:pt x="12" y="34"/>
                    <a:pt x="13" y="37"/>
                    <a:pt x="14" y="39"/>
                  </a:cubicBezTo>
                  <a:cubicBezTo>
                    <a:pt x="15" y="42"/>
                    <a:pt x="16" y="44"/>
                    <a:pt x="18" y="46"/>
                  </a:cubicBezTo>
                  <a:cubicBezTo>
                    <a:pt x="19" y="48"/>
                    <a:pt x="21" y="50"/>
                    <a:pt x="24" y="51"/>
                  </a:cubicBezTo>
                  <a:cubicBezTo>
                    <a:pt x="26" y="52"/>
                    <a:pt x="29" y="53"/>
                    <a:pt x="32" y="53"/>
                  </a:cubicBezTo>
                  <a:cubicBezTo>
                    <a:pt x="35" y="53"/>
                    <a:pt x="38" y="52"/>
                    <a:pt x="41" y="51"/>
                  </a:cubicBezTo>
                  <a:cubicBezTo>
                    <a:pt x="43" y="50"/>
                    <a:pt x="45" y="48"/>
                    <a:pt x="47" y="46"/>
                  </a:cubicBezTo>
                  <a:cubicBezTo>
                    <a:pt x="49" y="44"/>
                    <a:pt x="50" y="42"/>
                    <a:pt x="51" y="39"/>
                  </a:cubicBezTo>
                  <a:cubicBezTo>
                    <a:pt x="52" y="37"/>
                    <a:pt x="52" y="34"/>
                    <a:pt x="52" y="31"/>
                  </a:cubicBezTo>
                  <a:close/>
                  <a:moveTo>
                    <a:pt x="64" y="31"/>
                  </a:moveTo>
                  <a:cubicBezTo>
                    <a:pt x="64" y="36"/>
                    <a:pt x="64" y="40"/>
                    <a:pt x="62" y="44"/>
                  </a:cubicBezTo>
                  <a:cubicBezTo>
                    <a:pt x="60" y="48"/>
                    <a:pt x="58" y="51"/>
                    <a:pt x="55" y="54"/>
                  </a:cubicBezTo>
                  <a:cubicBezTo>
                    <a:pt x="52" y="57"/>
                    <a:pt x="49" y="59"/>
                    <a:pt x="45" y="60"/>
                  </a:cubicBezTo>
                  <a:cubicBezTo>
                    <a:pt x="41" y="62"/>
                    <a:pt x="37" y="63"/>
                    <a:pt x="32" y="63"/>
                  </a:cubicBezTo>
                  <a:cubicBezTo>
                    <a:pt x="28" y="63"/>
                    <a:pt x="24" y="62"/>
                    <a:pt x="20" y="60"/>
                  </a:cubicBezTo>
                  <a:cubicBezTo>
                    <a:pt x="16" y="59"/>
                    <a:pt x="12" y="57"/>
                    <a:pt x="9" y="54"/>
                  </a:cubicBezTo>
                  <a:cubicBezTo>
                    <a:pt x="7" y="51"/>
                    <a:pt x="4" y="48"/>
                    <a:pt x="3" y="44"/>
                  </a:cubicBezTo>
                  <a:cubicBezTo>
                    <a:pt x="1" y="40"/>
                    <a:pt x="0" y="36"/>
                    <a:pt x="0" y="31"/>
                  </a:cubicBezTo>
                  <a:cubicBezTo>
                    <a:pt x="0" y="27"/>
                    <a:pt x="1" y="22"/>
                    <a:pt x="3" y="19"/>
                  </a:cubicBezTo>
                  <a:cubicBezTo>
                    <a:pt x="4" y="15"/>
                    <a:pt x="7" y="12"/>
                    <a:pt x="9" y="9"/>
                  </a:cubicBezTo>
                  <a:cubicBezTo>
                    <a:pt x="12" y="6"/>
                    <a:pt x="16" y="4"/>
                    <a:pt x="20" y="2"/>
                  </a:cubicBezTo>
                  <a:cubicBezTo>
                    <a:pt x="24" y="1"/>
                    <a:pt x="28" y="0"/>
                    <a:pt x="32" y="0"/>
                  </a:cubicBezTo>
                  <a:cubicBezTo>
                    <a:pt x="37" y="0"/>
                    <a:pt x="41" y="1"/>
                    <a:pt x="45" y="2"/>
                  </a:cubicBezTo>
                  <a:cubicBezTo>
                    <a:pt x="49" y="4"/>
                    <a:pt x="52" y="6"/>
                    <a:pt x="55" y="9"/>
                  </a:cubicBezTo>
                  <a:cubicBezTo>
                    <a:pt x="58" y="12"/>
                    <a:pt x="60" y="15"/>
                    <a:pt x="62" y="19"/>
                  </a:cubicBezTo>
                  <a:cubicBezTo>
                    <a:pt x="64" y="22"/>
                    <a:pt x="64" y="27"/>
                    <a:pt x="64"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12777788" y="-620713"/>
              <a:ext cx="349250" cy="222250"/>
            </a:xfrm>
            <a:custGeom>
              <a:avLst/>
              <a:gdLst>
                <a:gd name="T0" fmla="*/ 31 w 220"/>
                <a:gd name="T1" fmla="*/ 0 h 140"/>
                <a:gd name="T2" fmla="*/ 62 w 220"/>
                <a:gd name="T3" fmla="*/ 107 h 140"/>
                <a:gd name="T4" fmla="*/ 62 w 220"/>
                <a:gd name="T5" fmla="*/ 107 h 140"/>
                <a:gd name="T6" fmla="*/ 95 w 220"/>
                <a:gd name="T7" fmla="*/ 0 h 140"/>
                <a:gd name="T8" fmla="*/ 126 w 220"/>
                <a:gd name="T9" fmla="*/ 0 h 140"/>
                <a:gd name="T10" fmla="*/ 159 w 220"/>
                <a:gd name="T11" fmla="*/ 107 h 140"/>
                <a:gd name="T12" fmla="*/ 161 w 220"/>
                <a:gd name="T13" fmla="*/ 107 h 140"/>
                <a:gd name="T14" fmla="*/ 192 w 220"/>
                <a:gd name="T15" fmla="*/ 0 h 140"/>
                <a:gd name="T16" fmla="*/ 220 w 220"/>
                <a:gd name="T17" fmla="*/ 0 h 140"/>
                <a:gd name="T18" fmla="*/ 175 w 220"/>
                <a:gd name="T19" fmla="*/ 140 h 140"/>
                <a:gd name="T20" fmla="*/ 145 w 220"/>
                <a:gd name="T21" fmla="*/ 140 h 140"/>
                <a:gd name="T22" fmla="*/ 111 w 220"/>
                <a:gd name="T23" fmla="*/ 34 h 140"/>
                <a:gd name="T24" fmla="*/ 109 w 220"/>
                <a:gd name="T25" fmla="*/ 34 h 140"/>
                <a:gd name="T26" fmla="*/ 76 w 220"/>
                <a:gd name="T27" fmla="*/ 140 h 140"/>
                <a:gd name="T28" fmla="*/ 48 w 220"/>
                <a:gd name="T29" fmla="*/ 140 h 140"/>
                <a:gd name="T30" fmla="*/ 0 w 220"/>
                <a:gd name="T31" fmla="*/ 0 h 140"/>
                <a:gd name="T32" fmla="*/ 31 w 220"/>
                <a:gd name="T33" fmla="*/ 0 h 140"/>
                <a:gd name="T34" fmla="*/ 31 w 220"/>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40">
                  <a:moveTo>
                    <a:pt x="31" y="0"/>
                  </a:moveTo>
                  <a:lnTo>
                    <a:pt x="62" y="107"/>
                  </a:lnTo>
                  <a:lnTo>
                    <a:pt x="62" y="107"/>
                  </a:lnTo>
                  <a:lnTo>
                    <a:pt x="95" y="0"/>
                  </a:lnTo>
                  <a:lnTo>
                    <a:pt x="126" y="0"/>
                  </a:lnTo>
                  <a:lnTo>
                    <a:pt x="159" y="107"/>
                  </a:lnTo>
                  <a:lnTo>
                    <a:pt x="161" y="107"/>
                  </a:lnTo>
                  <a:lnTo>
                    <a:pt x="192" y="0"/>
                  </a:lnTo>
                  <a:lnTo>
                    <a:pt x="220" y="0"/>
                  </a:lnTo>
                  <a:lnTo>
                    <a:pt x="175" y="140"/>
                  </a:lnTo>
                  <a:lnTo>
                    <a:pt x="145" y="140"/>
                  </a:lnTo>
                  <a:lnTo>
                    <a:pt x="111" y="34"/>
                  </a:lnTo>
                  <a:lnTo>
                    <a:pt x="109" y="34"/>
                  </a:lnTo>
                  <a:lnTo>
                    <a:pt x="76" y="140"/>
                  </a:lnTo>
                  <a:lnTo>
                    <a:pt x="48" y="140"/>
                  </a:lnTo>
                  <a:lnTo>
                    <a:pt x="0" y="0"/>
                  </a:lnTo>
                  <a:lnTo>
                    <a:pt x="31" y="0"/>
                  </a:lnTo>
                  <a:lnTo>
                    <a:pt x="31"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91150287"/>
      </p:ext>
    </p:extLst>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399926" y="329698"/>
            <a:ext cx="3783110" cy="418910"/>
          </a:xfrm>
          <a:prstGeom prst="rect">
            <a:avLst/>
          </a:prstGeom>
        </p:spPr>
        <p:txBody>
          <a:bodyPr vert="horz" lIns="93324" tIns="46662" rIns="93324" bIns="46662" rtlCol="0"/>
          <a:lstStyle>
            <a:lvl1pPr algn="l">
              <a:defRPr sz="1200">
                <a:solidFill>
                  <a:schemeClr val="tx1"/>
                </a:solidFill>
              </a:defRPr>
            </a:lvl1pPr>
          </a:lstStyle>
          <a:p>
            <a:endParaRPr lang="en-US" dirty="0"/>
          </a:p>
        </p:txBody>
      </p:sp>
      <p:sp>
        <p:nvSpPr>
          <p:cNvPr id="3" name="Date Placeholder 2"/>
          <p:cNvSpPr>
            <a:spLocks noGrp="1"/>
          </p:cNvSpPr>
          <p:nvPr>
            <p:ph type="dt" idx="1"/>
          </p:nvPr>
        </p:nvSpPr>
        <p:spPr>
          <a:xfrm>
            <a:off x="399928" y="820413"/>
            <a:ext cx="3043343" cy="251346"/>
          </a:xfrm>
          <a:prstGeom prst="rect">
            <a:avLst/>
          </a:prstGeom>
        </p:spPr>
        <p:txBody>
          <a:bodyPr vert="horz" lIns="93324" tIns="46662" rIns="93324" bIns="46662" rtlCol="0"/>
          <a:lstStyle>
            <a:lvl1pPr algn="l">
              <a:defRPr sz="1000">
                <a:solidFill>
                  <a:schemeClr val="tx1"/>
                </a:solidFill>
              </a:defRPr>
            </a:lvl1pPr>
          </a:lstStyle>
          <a:p>
            <a:fld id="{29C70E8E-131E-4657-A195-2844EFBAE789}" type="datetimeFigureOut">
              <a:rPr lang="en-US" smtClean="0"/>
              <a:pPr/>
              <a:t>8/2/2019</a:t>
            </a:fld>
            <a:endParaRPr lang="en-US" dirty="0"/>
          </a:p>
        </p:txBody>
      </p:sp>
      <p:sp>
        <p:nvSpPr>
          <p:cNvPr id="4" name="Slide Image Placeholder 3"/>
          <p:cNvSpPr>
            <a:spLocks noGrp="1" noRot="1" noChangeAspect="1"/>
          </p:cNvSpPr>
          <p:nvPr>
            <p:ph type="sldImg" idx="2"/>
          </p:nvPr>
        </p:nvSpPr>
        <p:spPr>
          <a:xfrm>
            <a:off x="3911600" y="7061200"/>
            <a:ext cx="2687638" cy="1512888"/>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396415" y="1314911"/>
            <a:ext cx="6230270" cy="5259642"/>
          </a:xfrm>
          <a:prstGeom prst="rect">
            <a:avLst/>
          </a:prstGeom>
        </p:spPr>
        <p:txBody>
          <a:bodyPr vert="horz" lIns="93324" tIns="46662" rIns="93324" bIns="46662"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5806331" y="8780243"/>
            <a:ext cx="927049" cy="251346"/>
          </a:xfrm>
          <a:prstGeom prst="rect">
            <a:avLst/>
          </a:prstGeom>
        </p:spPr>
        <p:txBody>
          <a:bodyPr vert="horz" lIns="93324" tIns="46662" rIns="93324" bIns="46662" rtlCol="0" anchor="b"/>
          <a:lstStyle>
            <a:lvl1pPr algn="r">
              <a:defRPr sz="1000">
                <a:solidFill>
                  <a:schemeClr val="tx1"/>
                </a:solidFill>
              </a:defRPr>
            </a:lvl1pPr>
          </a:lstStyle>
          <a:p>
            <a:fld id="{CA61E296-9532-40C3-9174-581AD2B7748B}" type="slidenum">
              <a:rPr lang="en-US" smtClean="0"/>
              <a:pPr/>
              <a:t>‹#›</a:t>
            </a:fld>
            <a:endParaRPr lang="en-US" dirty="0"/>
          </a:p>
        </p:txBody>
      </p:sp>
      <p:grpSp>
        <p:nvGrpSpPr>
          <p:cNvPr id="15" name="Group 14"/>
          <p:cNvGrpSpPr/>
          <p:nvPr/>
        </p:nvGrpSpPr>
        <p:grpSpPr>
          <a:xfrm>
            <a:off x="5325790" y="285481"/>
            <a:ext cx="1328988" cy="362143"/>
            <a:chOff x="6113463" y="-755650"/>
            <a:chExt cx="7013575" cy="1922462"/>
          </a:xfrm>
        </p:grpSpPr>
        <p:sp>
          <p:nvSpPr>
            <p:cNvPr id="16" name="Freeform 15"/>
            <p:cNvSpPr>
              <a:spLocks noEditPoints="1"/>
            </p:cNvSpPr>
            <p:nvPr userDrawn="1"/>
          </p:nvSpPr>
          <p:spPr bwMode="auto">
            <a:xfrm>
              <a:off x="8504238" y="-80963"/>
              <a:ext cx="1154113" cy="1247775"/>
            </a:xfrm>
            <a:custGeom>
              <a:avLst/>
              <a:gdLst>
                <a:gd name="T0" fmla="*/ 213 w 307"/>
                <a:gd name="T1" fmla="*/ 252 h 331"/>
                <a:gd name="T2" fmla="*/ 200 w 307"/>
                <a:gd name="T3" fmla="*/ 228 h 331"/>
                <a:gd name="T4" fmla="*/ 176 w 307"/>
                <a:gd name="T5" fmla="*/ 220 h 331"/>
                <a:gd name="T6" fmla="*/ 169 w 307"/>
                <a:gd name="T7" fmla="*/ 244 h 331"/>
                <a:gd name="T8" fmla="*/ 180 w 307"/>
                <a:gd name="T9" fmla="*/ 266 h 331"/>
                <a:gd name="T10" fmla="*/ 180 w 307"/>
                <a:gd name="T11" fmla="*/ 266 h 331"/>
                <a:gd name="T12" fmla="*/ 160 w 307"/>
                <a:gd name="T13" fmla="*/ 268 h 331"/>
                <a:gd name="T14" fmla="*/ 40 w 307"/>
                <a:gd name="T15" fmla="*/ 160 h 331"/>
                <a:gd name="T16" fmla="*/ 148 w 307"/>
                <a:gd name="T17" fmla="*/ 39 h 331"/>
                <a:gd name="T18" fmla="*/ 269 w 307"/>
                <a:gd name="T19" fmla="*/ 148 h 331"/>
                <a:gd name="T20" fmla="*/ 213 w 307"/>
                <a:gd name="T21" fmla="*/ 252 h 331"/>
                <a:gd name="T22" fmla="*/ 146 w 307"/>
                <a:gd name="T23" fmla="*/ 4 h 331"/>
                <a:gd name="T24" fmla="*/ 4 w 307"/>
                <a:gd name="T25" fmla="*/ 162 h 331"/>
                <a:gd name="T26" fmla="*/ 162 w 307"/>
                <a:gd name="T27" fmla="*/ 304 h 331"/>
                <a:gd name="T28" fmla="*/ 197 w 307"/>
                <a:gd name="T29" fmla="*/ 298 h 331"/>
                <a:gd name="T30" fmla="*/ 197 w 307"/>
                <a:gd name="T31" fmla="*/ 298 h 331"/>
                <a:gd name="T32" fmla="*/ 208 w 307"/>
                <a:gd name="T33" fmla="*/ 319 h 331"/>
                <a:gd name="T34" fmla="*/ 232 w 307"/>
                <a:gd name="T35" fmla="*/ 327 h 331"/>
                <a:gd name="T36" fmla="*/ 240 w 307"/>
                <a:gd name="T37" fmla="*/ 303 h 331"/>
                <a:gd name="T38" fmla="*/ 230 w 307"/>
                <a:gd name="T39" fmla="*/ 284 h 331"/>
                <a:gd name="T40" fmla="*/ 304 w 307"/>
                <a:gd name="T41" fmla="*/ 146 h 331"/>
                <a:gd name="T42" fmla="*/ 146 w 307"/>
                <a:gd name="T43" fmla="*/ 4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07" h="331">
                  <a:moveTo>
                    <a:pt x="213" y="252"/>
                  </a:moveTo>
                  <a:cubicBezTo>
                    <a:pt x="200" y="228"/>
                    <a:pt x="200" y="228"/>
                    <a:pt x="200" y="228"/>
                  </a:cubicBezTo>
                  <a:cubicBezTo>
                    <a:pt x="196" y="219"/>
                    <a:pt x="185" y="216"/>
                    <a:pt x="176" y="220"/>
                  </a:cubicBezTo>
                  <a:cubicBezTo>
                    <a:pt x="168" y="225"/>
                    <a:pt x="164" y="236"/>
                    <a:pt x="169" y="244"/>
                  </a:cubicBezTo>
                  <a:cubicBezTo>
                    <a:pt x="180" y="266"/>
                    <a:pt x="180" y="266"/>
                    <a:pt x="180" y="266"/>
                  </a:cubicBezTo>
                  <a:cubicBezTo>
                    <a:pt x="180" y="266"/>
                    <a:pt x="180" y="266"/>
                    <a:pt x="180" y="266"/>
                  </a:cubicBezTo>
                  <a:cubicBezTo>
                    <a:pt x="174" y="267"/>
                    <a:pt x="167" y="268"/>
                    <a:pt x="160" y="268"/>
                  </a:cubicBezTo>
                  <a:cubicBezTo>
                    <a:pt x="97" y="272"/>
                    <a:pt x="43" y="223"/>
                    <a:pt x="40" y="160"/>
                  </a:cubicBezTo>
                  <a:cubicBezTo>
                    <a:pt x="36" y="97"/>
                    <a:pt x="85" y="43"/>
                    <a:pt x="148" y="39"/>
                  </a:cubicBezTo>
                  <a:cubicBezTo>
                    <a:pt x="211" y="36"/>
                    <a:pt x="265" y="85"/>
                    <a:pt x="269" y="148"/>
                  </a:cubicBezTo>
                  <a:cubicBezTo>
                    <a:pt x="271" y="192"/>
                    <a:pt x="248" y="231"/>
                    <a:pt x="213" y="252"/>
                  </a:cubicBezTo>
                  <a:close/>
                  <a:moveTo>
                    <a:pt x="146" y="4"/>
                  </a:moveTo>
                  <a:cubicBezTo>
                    <a:pt x="64" y="8"/>
                    <a:pt x="0" y="79"/>
                    <a:pt x="4" y="162"/>
                  </a:cubicBezTo>
                  <a:cubicBezTo>
                    <a:pt x="9" y="244"/>
                    <a:pt x="79" y="308"/>
                    <a:pt x="162" y="304"/>
                  </a:cubicBezTo>
                  <a:cubicBezTo>
                    <a:pt x="174" y="303"/>
                    <a:pt x="186" y="301"/>
                    <a:pt x="197" y="298"/>
                  </a:cubicBezTo>
                  <a:cubicBezTo>
                    <a:pt x="197" y="298"/>
                    <a:pt x="197" y="298"/>
                    <a:pt x="197" y="298"/>
                  </a:cubicBezTo>
                  <a:cubicBezTo>
                    <a:pt x="208" y="319"/>
                    <a:pt x="208" y="319"/>
                    <a:pt x="208" y="319"/>
                  </a:cubicBezTo>
                  <a:cubicBezTo>
                    <a:pt x="213" y="328"/>
                    <a:pt x="223" y="331"/>
                    <a:pt x="232" y="327"/>
                  </a:cubicBezTo>
                  <a:cubicBezTo>
                    <a:pt x="241" y="322"/>
                    <a:pt x="244" y="311"/>
                    <a:pt x="240" y="303"/>
                  </a:cubicBezTo>
                  <a:cubicBezTo>
                    <a:pt x="230" y="284"/>
                    <a:pt x="230" y="284"/>
                    <a:pt x="230" y="284"/>
                  </a:cubicBezTo>
                  <a:cubicBezTo>
                    <a:pt x="277" y="256"/>
                    <a:pt x="307" y="204"/>
                    <a:pt x="304" y="146"/>
                  </a:cubicBezTo>
                  <a:cubicBezTo>
                    <a:pt x="300" y="63"/>
                    <a:pt x="229" y="0"/>
                    <a:pt x="146" y="4"/>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6"/>
            <p:cNvSpPr>
              <a:spLocks/>
            </p:cNvSpPr>
            <p:nvPr userDrawn="1"/>
          </p:nvSpPr>
          <p:spPr bwMode="auto">
            <a:xfrm>
              <a:off x="8121651" y="-61913"/>
              <a:ext cx="134938" cy="1123950"/>
            </a:xfrm>
            <a:custGeom>
              <a:avLst/>
              <a:gdLst>
                <a:gd name="T0" fmla="*/ 18 w 36"/>
                <a:gd name="T1" fmla="*/ 298 h 298"/>
                <a:gd name="T2" fmla="*/ 0 w 36"/>
                <a:gd name="T3" fmla="*/ 280 h 298"/>
                <a:gd name="T4" fmla="*/ 0 w 36"/>
                <a:gd name="T5" fmla="*/ 17 h 298"/>
                <a:gd name="T6" fmla="*/ 18 w 36"/>
                <a:gd name="T7" fmla="*/ 0 h 298"/>
                <a:gd name="T8" fmla="*/ 36 w 36"/>
                <a:gd name="T9" fmla="*/ 17 h 298"/>
                <a:gd name="T10" fmla="*/ 36 w 36"/>
                <a:gd name="T11" fmla="*/ 280 h 298"/>
                <a:gd name="T12" fmla="*/ 18 w 36"/>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6" h="298">
                  <a:moveTo>
                    <a:pt x="18" y="298"/>
                  </a:moveTo>
                  <a:cubicBezTo>
                    <a:pt x="8" y="298"/>
                    <a:pt x="0" y="290"/>
                    <a:pt x="0" y="280"/>
                  </a:cubicBezTo>
                  <a:cubicBezTo>
                    <a:pt x="0" y="17"/>
                    <a:pt x="0" y="17"/>
                    <a:pt x="0" y="17"/>
                  </a:cubicBezTo>
                  <a:cubicBezTo>
                    <a:pt x="0" y="8"/>
                    <a:pt x="8" y="0"/>
                    <a:pt x="18" y="0"/>
                  </a:cubicBezTo>
                  <a:cubicBezTo>
                    <a:pt x="28" y="0"/>
                    <a:pt x="36" y="8"/>
                    <a:pt x="36" y="17"/>
                  </a:cubicBezTo>
                  <a:cubicBezTo>
                    <a:pt x="36" y="280"/>
                    <a:pt x="36" y="280"/>
                    <a:pt x="36" y="280"/>
                  </a:cubicBezTo>
                  <a:cubicBezTo>
                    <a:pt x="36" y="290"/>
                    <a:pt x="28" y="298"/>
                    <a:pt x="18" y="29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7"/>
            <p:cNvSpPr>
              <a:spLocks/>
            </p:cNvSpPr>
            <p:nvPr userDrawn="1"/>
          </p:nvSpPr>
          <p:spPr bwMode="auto">
            <a:xfrm>
              <a:off x="11283951" y="-61913"/>
              <a:ext cx="131763" cy="1123950"/>
            </a:xfrm>
            <a:custGeom>
              <a:avLst/>
              <a:gdLst>
                <a:gd name="T0" fmla="*/ 17 w 35"/>
                <a:gd name="T1" fmla="*/ 298 h 298"/>
                <a:gd name="T2" fmla="*/ 0 w 35"/>
                <a:gd name="T3" fmla="*/ 280 h 298"/>
                <a:gd name="T4" fmla="*/ 0 w 35"/>
                <a:gd name="T5" fmla="*/ 17 h 298"/>
                <a:gd name="T6" fmla="*/ 17 w 35"/>
                <a:gd name="T7" fmla="*/ 0 h 298"/>
                <a:gd name="T8" fmla="*/ 35 w 35"/>
                <a:gd name="T9" fmla="*/ 17 h 298"/>
                <a:gd name="T10" fmla="*/ 35 w 35"/>
                <a:gd name="T11" fmla="*/ 280 h 298"/>
                <a:gd name="T12" fmla="*/ 17 w 35"/>
                <a:gd name="T13" fmla="*/ 298 h 298"/>
              </a:gdLst>
              <a:ahLst/>
              <a:cxnLst>
                <a:cxn ang="0">
                  <a:pos x="T0" y="T1"/>
                </a:cxn>
                <a:cxn ang="0">
                  <a:pos x="T2" y="T3"/>
                </a:cxn>
                <a:cxn ang="0">
                  <a:pos x="T4" y="T5"/>
                </a:cxn>
                <a:cxn ang="0">
                  <a:pos x="T6" y="T7"/>
                </a:cxn>
                <a:cxn ang="0">
                  <a:pos x="T8" y="T9"/>
                </a:cxn>
                <a:cxn ang="0">
                  <a:pos x="T10" y="T11"/>
                </a:cxn>
                <a:cxn ang="0">
                  <a:pos x="T12" y="T13"/>
                </a:cxn>
              </a:cxnLst>
              <a:rect l="0" t="0" r="r" b="b"/>
              <a:pathLst>
                <a:path w="35" h="298">
                  <a:moveTo>
                    <a:pt x="17" y="298"/>
                  </a:moveTo>
                  <a:cubicBezTo>
                    <a:pt x="8" y="298"/>
                    <a:pt x="0" y="290"/>
                    <a:pt x="0" y="280"/>
                  </a:cubicBezTo>
                  <a:cubicBezTo>
                    <a:pt x="0" y="17"/>
                    <a:pt x="0" y="17"/>
                    <a:pt x="0" y="17"/>
                  </a:cubicBezTo>
                  <a:cubicBezTo>
                    <a:pt x="0" y="8"/>
                    <a:pt x="8" y="0"/>
                    <a:pt x="17" y="0"/>
                  </a:cubicBezTo>
                  <a:cubicBezTo>
                    <a:pt x="27" y="0"/>
                    <a:pt x="35" y="8"/>
                    <a:pt x="35" y="17"/>
                  </a:cubicBezTo>
                  <a:cubicBezTo>
                    <a:pt x="35" y="280"/>
                    <a:pt x="35" y="280"/>
                    <a:pt x="35" y="280"/>
                  </a:cubicBezTo>
                  <a:cubicBezTo>
                    <a:pt x="35" y="290"/>
                    <a:pt x="27" y="298"/>
                    <a:pt x="17" y="29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8"/>
            <p:cNvSpPr>
              <a:spLocks/>
            </p:cNvSpPr>
            <p:nvPr userDrawn="1"/>
          </p:nvSpPr>
          <p:spPr bwMode="auto">
            <a:xfrm>
              <a:off x="9807576" y="-73025"/>
              <a:ext cx="1198563" cy="1135063"/>
            </a:xfrm>
            <a:custGeom>
              <a:avLst/>
              <a:gdLst>
                <a:gd name="T0" fmla="*/ 158 w 319"/>
                <a:gd name="T1" fmla="*/ 301 h 301"/>
                <a:gd name="T2" fmla="*/ 158 w 319"/>
                <a:gd name="T3" fmla="*/ 301 h 301"/>
                <a:gd name="T4" fmla="*/ 142 w 319"/>
                <a:gd name="T5" fmla="*/ 292 h 301"/>
                <a:gd name="T6" fmla="*/ 5 w 319"/>
                <a:gd name="T7" fmla="*/ 29 h 301"/>
                <a:gd name="T8" fmla="*/ 12 w 319"/>
                <a:gd name="T9" fmla="*/ 5 h 301"/>
                <a:gd name="T10" fmla="*/ 36 w 319"/>
                <a:gd name="T11" fmla="*/ 12 h 301"/>
                <a:gd name="T12" fmla="*/ 158 w 319"/>
                <a:gd name="T13" fmla="*/ 245 h 301"/>
                <a:gd name="T14" fmla="*/ 283 w 319"/>
                <a:gd name="T15" fmla="*/ 12 h 301"/>
                <a:gd name="T16" fmla="*/ 307 w 319"/>
                <a:gd name="T17" fmla="*/ 5 h 301"/>
                <a:gd name="T18" fmla="*/ 314 w 319"/>
                <a:gd name="T19" fmla="*/ 29 h 301"/>
                <a:gd name="T20" fmla="*/ 174 w 319"/>
                <a:gd name="T21" fmla="*/ 292 h 301"/>
                <a:gd name="T22" fmla="*/ 158 w 319"/>
                <a:gd name="T23" fmla="*/ 301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9" h="301">
                  <a:moveTo>
                    <a:pt x="158" y="301"/>
                  </a:moveTo>
                  <a:cubicBezTo>
                    <a:pt x="158" y="301"/>
                    <a:pt x="158" y="301"/>
                    <a:pt x="158" y="301"/>
                  </a:cubicBezTo>
                  <a:cubicBezTo>
                    <a:pt x="151" y="301"/>
                    <a:pt x="145" y="297"/>
                    <a:pt x="142" y="292"/>
                  </a:cubicBezTo>
                  <a:cubicBezTo>
                    <a:pt x="5" y="29"/>
                    <a:pt x="5" y="29"/>
                    <a:pt x="5" y="29"/>
                  </a:cubicBezTo>
                  <a:cubicBezTo>
                    <a:pt x="0" y="20"/>
                    <a:pt x="3" y="9"/>
                    <a:pt x="12" y="5"/>
                  </a:cubicBezTo>
                  <a:cubicBezTo>
                    <a:pt x="21" y="0"/>
                    <a:pt x="31" y="4"/>
                    <a:pt x="36" y="12"/>
                  </a:cubicBezTo>
                  <a:cubicBezTo>
                    <a:pt x="158" y="245"/>
                    <a:pt x="158" y="245"/>
                    <a:pt x="158" y="245"/>
                  </a:cubicBezTo>
                  <a:cubicBezTo>
                    <a:pt x="283" y="12"/>
                    <a:pt x="283" y="12"/>
                    <a:pt x="283" y="12"/>
                  </a:cubicBezTo>
                  <a:cubicBezTo>
                    <a:pt x="287" y="3"/>
                    <a:pt x="298" y="0"/>
                    <a:pt x="307" y="5"/>
                  </a:cubicBezTo>
                  <a:cubicBezTo>
                    <a:pt x="315" y="9"/>
                    <a:pt x="319" y="20"/>
                    <a:pt x="314" y="29"/>
                  </a:cubicBezTo>
                  <a:cubicBezTo>
                    <a:pt x="174" y="292"/>
                    <a:pt x="174" y="292"/>
                    <a:pt x="174" y="292"/>
                  </a:cubicBezTo>
                  <a:cubicBezTo>
                    <a:pt x="171" y="298"/>
                    <a:pt x="165" y="301"/>
                    <a:pt x="158" y="30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19"/>
            <p:cNvSpPr>
              <a:spLocks/>
            </p:cNvSpPr>
            <p:nvPr userDrawn="1"/>
          </p:nvSpPr>
          <p:spPr bwMode="auto">
            <a:xfrm>
              <a:off x="12125326" y="703263"/>
              <a:ext cx="454025" cy="131763"/>
            </a:xfrm>
            <a:custGeom>
              <a:avLst/>
              <a:gdLst>
                <a:gd name="T0" fmla="*/ 103 w 121"/>
                <a:gd name="T1" fmla="*/ 35 h 35"/>
                <a:gd name="T2" fmla="*/ 18 w 121"/>
                <a:gd name="T3" fmla="*/ 35 h 35"/>
                <a:gd name="T4" fmla="*/ 0 w 121"/>
                <a:gd name="T5" fmla="*/ 18 h 35"/>
                <a:gd name="T6" fmla="*/ 18 w 121"/>
                <a:gd name="T7" fmla="*/ 0 h 35"/>
                <a:gd name="T8" fmla="*/ 103 w 121"/>
                <a:gd name="T9" fmla="*/ 0 h 35"/>
                <a:gd name="T10" fmla="*/ 121 w 121"/>
                <a:gd name="T11" fmla="*/ 18 h 35"/>
                <a:gd name="T12" fmla="*/ 103 w 121"/>
                <a:gd name="T13" fmla="*/ 35 h 35"/>
              </a:gdLst>
              <a:ahLst/>
              <a:cxnLst>
                <a:cxn ang="0">
                  <a:pos x="T0" y="T1"/>
                </a:cxn>
                <a:cxn ang="0">
                  <a:pos x="T2" y="T3"/>
                </a:cxn>
                <a:cxn ang="0">
                  <a:pos x="T4" y="T5"/>
                </a:cxn>
                <a:cxn ang="0">
                  <a:pos x="T6" y="T7"/>
                </a:cxn>
                <a:cxn ang="0">
                  <a:pos x="T8" y="T9"/>
                </a:cxn>
                <a:cxn ang="0">
                  <a:pos x="T10" y="T11"/>
                </a:cxn>
                <a:cxn ang="0">
                  <a:pos x="T12" y="T13"/>
                </a:cxn>
              </a:cxnLst>
              <a:rect l="0" t="0" r="r" b="b"/>
              <a:pathLst>
                <a:path w="121" h="35">
                  <a:moveTo>
                    <a:pt x="103" y="35"/>
                  </a:moveTo>
                  <a:cubicBezTo>
                    <a:pt x="18" y="35"/>
                    <a:pt x="18" y="35"/>
                    <a:pt x="18" y="35"/>
                  </a:cubicBezTo>
                  <a:cubicBezTo>
                    <a:pt x="8" y="35"/>
                    <a:pt x="0" y="28"/>
                    <a:pt x="0" y="18"/>
                  </a:cubicBezTo>
                  <a:cubicBezTo>
                    <a:pt x="0" y="8"/>
                    <a:pt x="8" y="0"/>
                    <a:pt x="18" y="0"/>
                  </a:cubicBezTo>
                  <a:cubicBezTo>
                    <a:pt x="103" y="0"/>
                    <a:pt x="103" y="0"/>
                    <a:pt x="103" y="0"/>
                  </a:cubicBezTo>
                  <a:cubicBezTo>
                    <a:pt x="113" y="0"/>
                    <a:pt x="121" y="8"/>
                    <a:pt x="121" y="18"/>
                  </a:cubicBezTo>
                  <a:cubicBezTo>
                    <a:pt x="121" y="28"/>
                    <a:pt x="113" y="35"/>
                    <a:pt x="103" y="3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0"/>
            <p:cNvSpPr>
              <a:spLocks/>
            </p:cNvSpPr>
            <p:nvPr userDrawn="1"/>
          </p:nvSpPr>
          <p:spPr bwMode="auto">
            <a:xfrm>
              <a:off x="11753851" y="-66675"/>
              <a:ext cx="1193800" cy="1139825"/>
            </a:xfrm>
            <a:custGeom>
              <a:avLst/>
              <a:gdLst>
                <a:gd name="T0" fmla="*/ 298 w 318"/>
                <a:gd name="T1" fmla="*/ 299 h 302"/>
                <a:gd name="T2" fmla="*/ 282 w 318"/>
                <a:gd name="T3" fmla="*/ 290 h 302"/>
                <a:gd name="T4" fmla="*/ 160 w 318"/>
                <a:gd name="T5" fmla="*/ 56 h 302"/>
                <a:gd name="T6" fmla="*/ 36 w 318"/>
                <a:gd name="T7" fmla="*/ 290 h 302"/>
                <a:gd name="T8" fmla="*/ 12 w 318"/>
                <a:gd name="T9" fmla="*/ 297 h 302"/>
                <a:gd name="T10" fmla="*/ 4 w 318"/>
                <a:gd name="T11" fmla="*/ 273 h 302"/>
                <a:gd name="T12" fmla="*/ 145 w 318"/>
                <a:gd name="T13" fmla="*/ 10 h 302"/>
                <a:gd name="T14" fmla="*/ 160 w 318"/>
                <a:gd name="T15" fmla="*/ 1 h 302"/>
                <a:gd name="T16" fmla="*/ 176 w 318"/>
                <a:gd name="T17" fmla="*/ 10 h 302"/>
                <a:gd name="T18" fmla="*/ 314 w 318"/>
                <a:gd name="T19" fmla="*/ 273 h 302"/>
                <a:gd name="T20" fmla="*/ 306 w 318"/>
                <a:gd name="T21" fmla="*/ 297 h 302"/>
                <a:gd name="T22" fmla="*/ 298 w 318"/>
                <a:gd name="T23" fmla="*/ 299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302">
                  <a:moveTo>
                    <a:pt x="298" y="299"/>
                  </a:moveTo>
                  <a:cubicBezTo>
                    <a:pt x="292" y="299"/>
                    <a:pt x="286" y="296"/>
                    <a:pt x="282" y="290"/>
                  </a:cubicBezTo>
                  <a:cubicBezTo>
                    <a:pt x="160" y="56"/>
                    <a:pt x="160" y="56"/>
                    <a:pt x="160" y="56"/>
                  </a:cubicBezTo>
                  <a:cubicBezTo>
                    <a:pt x="36" y="290"/>
                    <a:pt x="36" y="290"/>
                    <a:pt x="36" y="290"/>
                  </a:cubicBezTo>
                  <a:cubicBezTo>
                    <a:pt x="31" y="298"/>
                    <a:pt x="20" y="302"/>
                    <a:pt x="12" y="297"/>
                  </a:cubicBezTo>
                  <a:cubicBezTo>
                    <a:pt x="3" y="292"/>
                    <a:pt x="0" y="282"/>
                    <a:pt x="4" y="273"/>
                  </a:cubicBezTo>
                  <a:cubicBezTo>
                    <a:pt x="145" y="10"/>
                    <a:pt x="145" y="10"/>
                    <a:pt x="145" y="10"/>
                  </a:cubicBezTo>
                  <a:cubicBezTo>
                    <a:pt x="148" y="4"/>
                    <a:pt x="154" y="0"/>
                    <a:pt x="160" y="1"/>
                  </a:cubicBezTo>
                  <a:cubicBezTo>
                    <a:pt x="167" y="1"/>
                    <a:pt x="173" y="4"/>
                    <a:pt x="176" y="10"/>
                  </a:cubicBezTo>
                  <a:cubicBezTo>
                    <a:pt x="314" y="273"/>
                    <a:pt x="314" y="273"/>
                    <a:pt x="314" y="273"/>
                  </a:cubicBezTo>
                  <a:cubicBezTo>
                    <a:pt x="318" y="282"/>
                    <a:pt x="315" y="293"/>
                    <a:pt x="306" y="297"/>
                  </a:cubicBezTo>
                  <a:cubicBezTo>
                    <a:pt x="304" y="298"/>
                    <a:pt x="301" y="299"/>
                    <a:pt x="298" y="29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1"/>
            <p:cNvSpPr>
              <a:spLocks/>
            </p:cNvSpPr>
            <p:nvPr userDrawn="1"/>
          </p:nvSpPr>
          <p:spPr bwMode="auto">
            <a:xfrm>
              <a:off x="12807951" y="-61913"/>
              <a:ext cx="128588" cy="161925"/>
            </a:xfrm>
            <a:custGeom>
              <a:avLst/>
              <a:gdLst>
                <a:gd name="T0" fmla="*/ 48 w 81"/>
                <a:gd name="T1" fmla="*/ 102 h 102"/>
                <a:gd name="T2" fmla="*/ 33 w 81"/>
                <a:gd name="T3" fmla="*/ 102 h 102"/>
                <a:gd name="T4" fmla="*/ 33 w 81"/>
                <a:gd name="T5" fmla="*/ 12 h 102"/>
                <a:gd name="T6" fmla="*/ 0 w 81"/>
                <a:gd name="T7" fmla="*/ 12 h 102"/>
                <a:gd name="T8" fmla="*/ 0 w 81"/>
                <a:gd name="T9" fmla="*/ 0 h 102"/>
                <a:gd name="T10" fmla="*/ 81 w 81"/>
                <a:gd name="T11" fmla="*/ 0 h 102"/>
                <a:gd name="T12" fmla="*/ 81 w 81"/>
                <a:gd name="T13" fmla="*/ 12 h 102"/>
                <a:gd name="T14" fmla="*/ 48 w 81"/>
                <a:gd name="T15" fmla="*/ 12 h 102"/>
                <a:gd name="T16" fmla="*/ 48 w 81"/>
                <a:gd name="T17" fmla="*/ 102 h 102"/>
                <a:gd name="T18" fmla="*/ 48 w 81"/>
                <a:gd name="T19" fmla="*/ 10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1" h="102">
                  <a:moveTo>
                    <a:pt x="48" y="102"/>
                  </a:moveTo>
                  <a:lnTo>
                    <a:pt x="33" y="102"/>
                  </a:lnTo>
                  <a:lnTo>
                    <a:pt x="33" y="12"/>
                  </a:lnTo>
                  <a:lnTo>
                    <a:pt x="0" y="12"/>
                  </a:lnTo>
                  <a:lnTo>
                    <a:pt x="0" y="0"/>
                  </a:lnTo>
                  <a:lnTo>
                    <a:pt x="81" y="0"/>
                  </a:lnTo>
                  <a:lnTo>
                    <a:pt x="81" y="12"/>
                  </a:lnTo>
                  <a:lnTo>
                    <a:pt x="48" y="12"/>
                  </a:lnTo>
                  <a:lnTo>
                    <a:pt x="48" y="102"/>
                  </a:lnTo>
                  <a:lnTo>
                    <a:pt x="48" y="102"/>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2"/>
            <p:cNvSpPr>
              <a:spLocks/>
            </p:cNvSpPr>
            <p:nvPr userDrawn="1"/>
          </p:nvSpPr>
          <p:spPr bwMode="auto">
            <a:xfrm>
              <a:off x="12958763" y="-61913"/>
              <a:ext cx="168275" cy="161925"/>
            </a:xfrm>
            <a:custGeom>
              <a:avLst/>
              <a:gdLst>
                <a:gd name="T0" fmla="*/ 54 w 106"/>
                <a:gd name="T1" fmla="*/ 78 h 102"/>
                <a:gd name="T2" fmla="*/ 54 w 106"/>
                <a:gd name="T3" fmla="*/ 78 h 102"/>
                <a:gd name="T4" fmla="*/ 85 w 106"/>
                <a:gd name="T5" fmla="*/ 0 h 102"/>
                <a:gd name="T6" fmla="*/ 106 w 106"/>
                <a:gd name="T7" fmla="*/ 0 h 102"/>
                <a:gd name="T8" fmla="*/ 106 w 106"/>
                <a:gd name="T9" fmla="*/ 102 h 102"/>
                <a:gd name="T10" fmla="*/ 92 w 106"/>
                <a:gd name="T11" fmla="*/ 102 h 102"/>
                <a:gd name="T12" fmla="*/ 92 w 106"/>
                <a:gd name="T13" fmla="*/ 16 h 102"/>
                <a:gd name="T14" fmla="*/ 92 w 106"/>
                <a:gd name="T15" fmla="*/ 16 h 102"/>
                <a:gd name="T16" fmla="*/ 59 w 106"/>
                <a:gd name="T17" fmla="*/ 102 h 102"/>
                <a:gd name="T18" fmla="*/ 50 w 106"/>
                <a:gd name="T19" fmla="*/ 102 h 102"/>
                <a:gd name="T20" fmla="*/ 14 w 106"/>
                <a:gd name="T21" fmla="*/ 16 h 102"/>
                <a:gd name="T22" fmla="*/ 14 w 106"/>
                <a:gd name="T23" fmla="*/ 16 h 102"/>
                <a:gd name="T24" fmla="*/ 14 w 106"/>
                <a:gd name="T25" fmla="*/ 102 h 102"/>
                <a:gd name="T26" fmla="*/ 0 w 106"/>
                <a:gd name="T27" fmla="*/ 102 h 102"/>
                <a:gd name="T28" fmla="*/ 0 w 106"/>
                <a:gd name="T29" fmla="*/ 0 h 102"/>
                <a:gd name="T30" fmla="*/ 24 w 106"/>
                <a:gd name="T31" fmla="*/ 0 h 102"/>
                <a:gd name="T32" fmla="*/ 54 w 106"/>
                <a:gd name="T33" fmla="*/ 78 h 102"/>
                <a:gd name="T34" fmla="*/ 54 w 106"/>
                <a:gd name="T35" fmla="*/ 7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6" h="102">
                  <a:moveTo>
                    <a:pt x="54" y="78"/>
                  </a:moveTo>
                  <a:lnTo>
                    <a:pt x="54" y="78"/>
                  </a:lnTo>
                  <a:lnTo>
                    <a:pt x="85" y="0"/>
                  </a:lnTo>
                  <a:lnTo>
                    <a:pt x="106" y="0"/>
                  </a:lnTo>
                  <a:lnTo>
                    <a:pt x="106" y="102"/>
                  </a:lnTo>
                  <a:lnTo>
                    <a:pt x="92" y="102"/>
                  </a:lnTo>
                  <a:lnTo>
                    <a:pt x="92" y="16"/>
                  </a:lnTo>
                  <a:lnTo>
                    <a:pt x="92" y="16"/>
                  </a:lnTo>
                  <a:lnTo>
                    <a:pt x="59" y="102"/>
                  </a:lnTo>
                  <a:lnTo>
                    <a:pt x="50" y="102"/>
                  </a:lnTo>
                  <a:lnTo>
                    <a:pt x="14" y="16"/>
                  </a:lnTo>
                  <a:lnTo>
                    <a:pt x="14" y="16"/>
                  </a:lnTo>
                  <a:lnTo>
                    <a:pt x="14" y="102"/>
                  </a:lnTo>
                  <a:lnTo>
                    <a:pt x="0" y="102"/>
                  </a:lnTo>
                  <a:lnTo>
                    <a:pt x="0" y="0"/>
                  </a:lnTo>
                  <a:lnTo>
                    <a:pt x="24" y="0"/>
                  </a:lnTo>
                  <a:lnTo>
                    <a:pt x="54" y="78"/>
                  </a:lnTo>
                  <a:lnTo>
                    <a:pt x="54" y="78"/>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3"/>
            <p:cNvSpPr>
              <a:spLocks/>
            </p:cNvSpPr>
            <p:nvPr userDrawn="1"/>
          </p:nvSpPr>
          <p:spPr bwMode="auto">
            <a:xfrm>
              <a:off x="7329488" y="876300"/>
              <a:ext cx="461963" cy="112713"/>
            </a:xfrm>
            <a:custGeom>
              <a:avLst/>
              <a:gdLst>
                <a:gd name="T0" fmla="*/ 108 w 123"/>
                <a:gd name="T1" fmla="*/ 0 h 30"/>
                <a:gd name="T2" fmla="*/ 21 w 123"/>
                <a:gd name="T3" fmla="*/ 0 h 30"/>
                <a:gd name="T4" fmla="*/ 0 w 123"/>
                <a:gd name="T5" fmla="*/ 30 h 30"/>
                <a:gd name="T6" fmla="*/ 108 w 123"/>
                <a:gd name="T7" fmla="*/ 30 h 30"/>
                <a:gd name="T8" fmla="*/ 123 w 123"/>
                <a:gd name="T9" fmla="*/ 15 h 30"/>
                <a:gd name="T10" fmla="*/ 123 w 123"/>
                <a:gd name="T11" fmla="*/ 15 h 30"/>
                <a:gd name="T12" fmla="*/ 108 w 123"/>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123" h="30">
                  <a:moveTo>
                    <a:pt x="108" y="0"/>
                  </a:moveTo>
                  <a:cubicBezTo>
                    <a:pt x="21" y="0"/>
                    <a:pt x="21" y="0"/>
                    <a:pt x="21" y="0"/>
                  </a:cubicBezTo>
                  <a:cubicBezTo>
                    <a:pt x="15" y="11"/>
                    <a:pt x="8" y="21"/>
                    <a:pt x="0" y="30"/>
                  </a:cubicBezTo>
                  <a:cubicBezTo>
                    <a:pt x="108" y="30"/>
                    <a:pt x="108" y="30"/>
                    <a:pt x="108" y="30"/>
                  </a:cubicBezTo>
                  <a:cubicBezTo>
                    <a:pt x="117" y="30"/>
                    <a:pt x="123" y="23"/>
                    <a:pt x="123" y="15"/>
                  </a:cubicBezTo>
                  <a:cubicBezTo>
                    <a:pt x="123" y="15"/>
                    <a:pt x="123" y="15"/>
                    <a:pt x="123" y="15"/>
                  </a:cubicBezTo>
                  <a:cubicBezTo>
                    <a:pt x="123" y="7"/>
                    <a:pt x="117" y="0"/>
                    <a:pt x="108"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userDrawn="1"/>
          </p:nvSpPr>
          <p:spPr bwMode="auto">
            <a:xfrm>
              <a:off x="7458076" y="657225"/>
              <a:ext cx="333375" cy="114300"/>
            </a:xfrm>
            <a:custGeom>
              <a:avLst/>
              <a:gdLst>
                <a:gd name="T0" fmla="*/ 74 w 89"/>
                <a:gd name="T1" fmla="*/ 0 h 30"/>
                <a:gd name="T2" fmla="*/ 8 w 89"/>
                <a:gd name="T3" fmla="*/ 0 h 30"/>
                <a:gd name="T4" fmla="*/ 0 w 89"/>
                <a:gd name="T5" fmla="*/ 30 h 30"/>
                <a:gd name="T6" fmla="*/ 74 w 89"/>
                <a:gd name="T7" fmla="*/ 30 h 30"/>
                <a:gd name="T8" fmla="*/ 89 w 89"/>
                <a:gd name="T9" fmla="*/ 15 h 30"/>
                <a:gd name="T10" fmla="*/ 74 w 89"/>
                <a:gd name="T11" fmla="*/ 0 h 30"/>
              </a:gdLst>
              <a:ahLst/>
              <a:cxnLst>
                <a:cxn ang="0">
                  <a:pos x="T0" y="T1"/>
                </a:cxn>
                <a:cxn ang="0">
                  <a:pos x="T2" y="T3"/>
                </a:cxn>
                <a:cxn ang="0">
                  <a:pos x="T4" y="T5"/>
                </a:cxn>
                <a:cxn ang="0">
                  <a:pos x="T6" y="T7"/>
                </a:cxn>
                <a:cxn ang="0">
                  <a:pos x="T8" y="T9"/>
                </a:cxn>
                <a:cxn ang="0">
                  <a:pos x="T10" y="T11"/>
                </a:cxn>
              </a:cxnLst>
              <a:rect l="0" t="0" r="r" b="b"/>
              <a:pathLst>
                <a:path w="89" h="30">
                  <a:moveTo>
                    <a:pt x="74" y="0"/>
                  </a:moveTo>
                  <a:cubicBezTo>
                    <a:pt x="8" y="0"/>
                    <a:pt x="8" y="0"/>
                    <a:pt x="8" y="0"/>
                  </a:cubicBezTo>
                  <a:cubicBezTo>
                    <a:pt x="6" y="11"/>
                    <a:pt x="3" y="21"/>
                    <a:pt x="0" y="30"/>
                  </a:cubicBezTo>
                  <a:cubicBezTo>
                    <a:pt x="74" y="30"/>
                    <a:pt x="74" y="30"/>
                    <a:pt x="74" y="30"/>
                  </a:cubicBezTo>
                  <a:cubicBezTo>
                    <a:pt x="83" y="30"/>
                    <a:pt x="89" y="24"/>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Freeform 25"/>
            <p:cNvSpPr>
              <a:spLocks/>
            </p:cNvSpPr>
            <p:nvPr userDrawn="1"/>
          </p:nvSpPr>
          <p:spPr bwMode="auto">
            <a:xfrm>
              <a:off x="7502526" y="442913"/>
              <a:ext cx="288925" cy="112713"/>
            </a:xfrm>
            <a:custGeom>
              <a:avLst/>
              <a:gdLst>
                <a:gd name="T0" fmla="*/ 62 w 77"/>
                <a:gd name="T1" fmla="*/ 0 h 30"/>
                <a:gd name="T2" fmla="*/ 0 w 77"/>
                <a:gd name="T3" fmla="*/ 0 h 30"/>
                <a:gd name="T4" fmla="*/ 0 w 77"/>
                <a:gd name="T5" fmla="*/ 14 h 30"/>
                <a:gd name="T6" fmla="*/ 0 w 77"/>
                <a:gd name="T7" fmla="*/ 30 h 30"/>
                <a:gd name="T8" fmla="*/ 62 w 77"/>
                <a:gd name="T9" fmla="*/ 30 h 30"/>
                <a:gd name="T10" fmla="*/ 77 w 77"/>
                <a:gd name="T11" fmla="*/ 15 h 30"/>
                <a:gd name="T12" fmla="*/ 62 w 77"/>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77" h="30">
                  <a:moveTo>
                    <a:pt x="62" y="0"/>
                  </a:moveTo>
                  <a:cubicBezTo>
                    <a:pt x="0" y="0"/>
                    <a:pt x="0" y="0"/>
                    <a:pt x="0" y="0"/>
                  </a:cubicBezTo>
                  <a:cubicBezTo>
                    <a:pt x="0" y="4"/>
                    <a:pt x="0" y="9"/>
                    <a:pt x="0" y="14"/>
                  </a:cubicBezTo>
                  <a:cubicBezTo>
                    <a:pt x="0" y="19"/>
                    <a:pt x="0" y="25"/>
                    <a:pt x="0" y="30"/>
                  </a:cubicBezTo>
                  <a:cubicBezTo>
                    <a:pt x="62" y="30"/>
                    <a:pt x="62" y="30"/>
                    <a:pt x="62" y="30"/>
                  </a:cubicBezTo>
                  <a:cubicBezTo>
                    <a:pt x="71" y="30"/>
                    <a:pt x="77" y="23"/>
                    <a:pt x="77" y="15"/>
                  </a:cubicBezTo>
                  <a:cubicBezTo>
                    <a:pt x="77" y="7"/>
                    <a:pt x="71" y="0"/>
                    <a:pt x="62"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26"/>
            <p:cNvSpPr>
              <a:spLocks/>
            </p:cNvSpPr>
            <p:nvPr userDrawn="1"/>
          </p:nvSpPr>
          <p:spPr bwMode="auto">
            <a:xfrm>
              <a:off x="7458076" y="223838"/>
              <a:ext cx="333375" cy="114300"/>
            </a:xfrm>
            <a:custGeom>
              <a:avLst/>
              <a:gdLst>
                <a:gd name="T0" fmla="*/ 74 w 89"/>
                <a:gd name="T1" fmla="*/ 0 h 30"/>
                <a:gd name="T2" fmla="*/ 0 w 89"/>
                <a:gd name="T3" fmla="*/ 0 h 30"/>
                <a:gd name="T4" fmla="*/ 8 w 89"/>
                <a:gd name="T5" fmla="*/ 30 h 30"/>
                <a:gd name="T6" fmla="*/ 74 w 89"/>
                <a:gd name="T7" fmla="*/ 30 h 30"/>
                <a:gd name="T8" fmla="*/ 89 w 89"/>
                <a:gd name="T9" fmla="*/ 15 h 30"/>
                <a:gd name="T10" fmla="*/ 89 w 89"/>
                <a:gd name="T11" fmla="*/ 15 h 30"/>
                <a:gd name="T12" fmla="*/ 74 w 89"/>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89" h="30">
                  <a:moveTo>
                    <a:pt x="74" y="0"/>
                  </a:moveTo>
                  <a:cubicBezTo>
                    <a:pt x="0" y="0"/>
                    <a:pt x="0" y="0"/>
                    <a:pt x="0" y="0"/>
                  </a:cubicBezTo>
                  <a:cubicBezTo>
                    <a:pt x="4" y="10"/>
                    <a:pt x="6" y="20"/>
                    <a:pt x="8" y="30"/>
                  </a:cubicBezTo>
                  <a:cubicBezTo>
                    <a:pt x="74" y="30"/>
                    <a:pt x="74" y="30"/>
                    <a:pt x="74" y="30"/>
                  </a:cubicBezTo>
                  <a:cubicBezTo>
                    <a:pt x="83" y="30"/>
                    <a:pt x="89" y="24"/>
                    <a:pt x="89" y="15"/>
                  </a:cubicBezTo>
                  <a:cubicBezTo>
                    <a:pt x="89" y="15"/>
                    <a:pt x="89" y="15"/>
                    <a:pt x="89" y="15"/>
                  </a:cubicBezTo>
                  <a:cubicBezTo>
                    <a:pt x="89" y="7"/>
                    <a:pt x="83" y="0"/>
                    <a:pt x="74"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Freeform 27"/>
            <p:cNvSpPr>
              <a:spLocks/>
            </p:cNvSpPr>
            <p:nvPr userDrawn="1"/>
          </p:nvSpPr>
          <p:spPr bwMode="auto">
            <a:xfrm>
              <a:off x="7337426" y="9525"/>
              <a:ext cx="454025" cy="112713"/>
            </a:xfrm>
            <a:custGeom>
              <a:avLst/>
              <a:gdLst>
                <a:gd name="T0" fmla="*/ 106 w 121"/>
                <a:gd name="T1" fmla="*/ 0 h 30"/>
                <a:gd name="T2" fmla="*/ 0 w 121"/>
                <a:gd name="T3" fmla="*/ 0 h 30"/>
                <a:gd name="T4" fmla="*/ 20 w 121"/>
                <a:gd name="T5" fmla="*/ 30 h 30"/>
                <a:gd name="T6" fmla="*/ 106 w 121"/>
                <a:gd name="T7" fmla="*/ 30 h 30"/>
                <a:gd name="T8" fmla="*/ 121 w 121"/>
                <a:gd name="T9" fmla="*/ 15 h 30"/>
                <a:gd name="T10" fmla="*/ 106 w 121"/>
                <a:gd name="T11" fmla="*/ 0 h 30"/>
              </a:gdLst>
              <a:ahLst/>
              <a:cxnLst>
                <a:cxn ang="0">
                  <a:pos x="T0" y="T1"/>
                </a:cxn>
                <a:cxn ang="0">
                  <a:pos x="T2" y="T3"/>
                </a:cxn>
                <a:cxn ang="0">
                  <a:pos x="T4" y="T5"/>
                </a:cxn>
                <a:cxn ang="0">
                  <a:pos x="T6" y="T7"/>
                </a:cxn>
                <a:cxn ang="0">
                  <a:pos x="T8" y="T9"/>
                </a:cxn>
                <a:cxn ang="0">
                  <a:pos x="T10" y="T11"/>
                </a:cxn>
              </a:cxnLst>
              <a:rect l="0" t="0" r="r" b="b"/>
              <a:pathLst>
                <a:path w="121" h="30">
                  <a:moveTo>
                    <a:pt x="106" y="0"/>
                  </a:moveTo>
                  <a:cubicBezTo>
                    <a:pt x="0" y="0"/>
                    <a:pt x="0" y="0"/>
                    <a:pt x="0" y="0"/>
                  </a:cubicBezTo>
                  <a:cubicBezTo>
                    <a:pt x="8" y="9"/>
                    <a:pt x="14" y="19"/>
                    <a:pt x="20" y="30"/>
                  </a:cubicBezTo>
                  <a:cubicBezTo>
                    <a:pt x="106" y="30"/>
                    <a:pt x="106" y="30"/>
                    <a:pt x="106" y="30"/>
                  </a:cubicBezTo>
                  <a:cubicBezTo>
                    <a:pt x="115" y="30"/>
                    <a:pt x="121" y="23"/>
                    <a:pt x="121" y="15"/>
                  </a:cubicBezTo>
                  <a:cubicBezTo>
                    <a:pt x="121" y="7"/>
                    <a:pt x="115" y="0"/>
                    <a:pt x="106" y="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28"/>
            <p:cNvSpPr>
              <a:spLocks/>
            </p:cNvSpPr>
            <p:nvPr userDrawn="1"/>
          </p:nvSpPr>
          <p:spPr bwMode="auto">
            <a:xfrm>
              <a:off x="6432551" y="876300"/>
              <a:ext cx="280988" cy="112713"/>
            </a:xfrm>
            <a:custGeom>
              <a:avLst/>
              <a:gdLst>
                <a:gd name="T0" fmla="*/ 60 w 75"/>
                <a:gd name="T1" fmla="*/ 15 h 30"/>
                <a:gd name="T2" fmla="*/ 60 w 75"/>
                <a:gd name="T3" fmla="*/ 15 h 30"/>
                <a:gd name="T4" fmla="*/ 75 w 75"/>
                <a:gd name="T5" fmla="*/ 0 h 30"/>
                <a:gd name="T6" fmla="*/ 15 w 75"/>
                <a:gd name="T7" fmla="*/ 0 h 30"/>
                <a:gd name="T8" fmla="*/ 0 w 75"/>
                <a:gd name="T9" fmla="*/ 15 h 30"/>
                <a:gd name="T10" fmla="*/ 0 w 75"/>
                <a:gd name="T11" fmla="*/ 15 h 30"/>
                <a:gd name="T12" fmla="*/ 15 w 75"/>
                <a:gd name="T13" fmla="*/ 30 h 30"/>
                <a:gd name="T14" fmla="*/ 75 w 75"/>
                <a:gd name="T15" fmla="*/ 30 h 30"/>
                <a:gd name="T16" fmla="*/ 60 w 75"/>
                <a:gd name="T17" fmla="*/ 1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30">
                  <a:moveTo>
                    <a:pt x="60" y="15"/>
                  </a:moveTo>
                  <a:cubicBezTo>
                    <a:pt x="60" y="15"/>
                    <a:pt x="60" y="15"/>
                    <a:pt x="60" y="15"/>
                  </a:cubicBezTo>
                  <a:cubicBezTo>
                    <a:pt x="60" y="7"/>
                    <a:pt x="67" y="0"/>
                    <a:pt x="75" y="0"/>
                  </a:cubicBezTo>
                  <a:cubicBezTo>
                    <a:pt x="15" y="0"/>
                    <a:pt x="15" y="0"/>
                    <a:pt x="15" y="0"/>
                  </a:cubicBezTo>
                  <a:cubicBezTo>
                    <a:pt x="7" y="0"/>
                    <a:pt x="0" y="7"/>
                    <a:pt x="0" y="15"/>
                  </a:cubicBezTo>
                  <a:cubicBezTo>
                    <a:pt x="0" y="15"/>
                    <a:pt x="0" y="15"/>
                    <a:pt x="0" y="15"/>
                  </a:cubicBezTo>
                  <a:cubicBezTo>
                    <a:pt x="0" y="23"/>
                    <a:pt x="7" y="30"/>
                    <a:pt x="15" y="30"/>
                  </a:cubicBezTo>
                  <a:cubicBezTo>
                    <a:pt x="75" y="30"/>
                    <a:pt x="75" y="30"/>
                    <a:pt x="75" y="30"/>
                  </a:cubicBezTo>
                  <a:cubicBezTo>
                    <a:pt x="67" y="30"/>
                    <a:pt x="60" y="23"/>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29"/>
            <p:cNvSpPr>
              <a:spLocks/>
            </p:cNvSpPr>
            <p:nvPr userDrawn="1"/>
          </p:nvSpPr>
          <p:spPr bwMode="auto">
            <a:xfrm>
              <a:off x="6657976" y="876300"/>
              <a:ext cx="750888" cy="112713"/>
            </a:xfrm>
            <a:custGeom>
              <a:avLst/>
              <a:gdLst>
                <a:gd name="T0" fmla="*/ 200 w 200"/>
                <a:gd name="T1" fmla="*/ 0 h 30"/>
                <a:gd name="T2" fmla="*/ 15 w 200"/>
                <a:gd name="T3" fmla="*/ 0 h 30"/>
                <a:gd name="T4" fmla="*/ 0 w 200"/>
                <a:gd name="T5" fmla="*/ 15 h 30"/>
                <a:gd name="T6" fmla="*/ 0 w 200"/>
                <a:gd name="T7" fmla="*/ 15 h 30"/>
                <a:gd name="T8" fmla="*/ 15 w 200"/>
                <a:gd name="T9" fmla="*/ 30 h 30"/>
                <a:gd name="T10" fmla="*/ 179 w 200"/>
                <a:gd name="T11" fmla="*/ 30 h 30"/>
                <a:gd name="T12" fmla="*/ 200 w 200"/>
                <a:gd name="T13" fmla="*/ 0 h 30"/>
              </a:gdLst>
              <a:ahLst/>
              <a:cxnLst>
                <a:cxn ang="0">
                  <a:pos x="T0" y="T1"/>
                </a:cxn>
                <a:cxn ang="0">
                  <a:pos x="T2" y="T3"/>
                </a:cxn>
                <a:cxn ang="0">
                  <a:pos x="T4" y="T5"/>
                </a:cxn>
                <a:cxn ang="0">
                  <a:pos x="T6" y="T7"/>
                </a:cxn>
                <a:cxn ang="0">
                  <a:pos x="T8" y="T9"/>
                </a:cxn>
                <a:cxn ang="0">
                  <a:pos x="T10" y="T11"/>
                </a:cxn>
                <a:cxn ang="0">
                  <a:pos x="T12" y="T13"/>
                </a:cxn>
              </a:cxnLst>
              <a:rect l="0" t="0" r="r" b="b"/>
              <a:pathLst>
                <a:path w="200" h="30">
                  <a:moveTo>
                    <a:pt x="200" y="0"/>
                  </a:moveTo>
                  <a:cubicBezTo>
                    <a:pt x="15" y="0"/>
                    <a:pt x="15" y="0"/>
                    <a:pt x="15" y="0"/>
                  </a:cubicBezTo>
                  <a:cubicBezTo>
                    <a:pt x="7" y="0"/>
                    <a:pt x="0" y="7"/>
                    <a:pt x="0" y="15"/>
                  </a:cubicBezTo>
                  <a:cubicBezTo>
                    <a:pt x="0" y="15"/>
                    <a:pt x="0" y="15"/>
                    <a:pt x="0" y="15"/>
                  </a:cubicBezTo>
                  <a:cubicBezTo>
                    <a:pt x="0" y="23"/>
                    <a:pt x="7" y="30"/>
                    <a:pt x="15" y="30"/>
                  </a:cubicBezTo>
                  <a:cubicBezTo>
                    <a:pt x="179" y="30"/>
                    <a:pt x="179" y="30"/>
                    <a:pt x="179" y="30"/>
                  </a:cubicBezTo>
                  <a:cubicBezTo>
                    <a:pt x="187" y="21"/>
                    <a:pt x="194" y="11"/>
                    <a:pt x="200"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30"/>
            <p:cNvSpPr>
              <a:spLocks/>
            </p:cNvSpPr>
            <p:nvPr userDrawn="1"/>
          </p:nvSpPr>
          <p:spPr bwMode="auto">
            <a:xfrm>
              <a:off x="6273801" y="657225"/>
              <a:ext cx="282575" cy="114300"/>
            </a:xfrm>
            <a:custGeom>
              <a:avLst/>
              <a:gdLst>
                <a:gd name="T0" fmla="*/ 60 w 75"/>
                <a:gd name="T1" fmla="*/ 19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9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9"/>
                  </a:moveTo>
                  <a:cubicBezTo>
                    <a:pt x="58" y="9"/>
                    <a:pt x="65" y="0"/>
                    <a:pt x="74" y="0"/>
                  </a:cubicBezTo>
                  <a:cubicBezTo>
                    <a:pt x="15" y="0"/>
                    <a:pt x="15" y="0"/>
                    <a:pt x="15" y="0"/>
                  </a:cubicBezTo>
                  <a:cubicBezTo>
                    <a:pt x="7" y="0"/>
                    <a:pt x="0" y="7"/>
                    <a:pt x="0" y="15"/>
                  </a:cubicBezTo>
                  <a:cubicBezTo>
                    <a:pt x="0" y="24"/>
                    <a:pt x="7" y="30"/>
                    <a:pt x="15" y="30"/>
                  </a:cubicBezTo>
                  <a:cubicBezTo>
                    <a:pt x="75" y="30"/>
                    <a:pt x="75" y="30"/>
                    <a:pt x="75" y="30"/>
                  </a:cubicBezTo>
                  <a:cubicBezTo>
                    <a:pt x="68" y="30"/>
                    <a:pt x="61" y="26"/>
                    <a:pt x="60" y="19"/>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31"/>
            <p:cNvSpPr>
              <a:spLocks/>
            </p:cNvSpPr>
            <p:nvPr userDrawn="1"/>
          </p:nvSpPr>
          <p:spPr bwMode="auto">
            <a:xfrm>
              <a:off x="6492876" y="657225"/>
              <a:ext cx="993775" cy="114300"/>
            </a:xfrm>
            <a:custGeom>
              <a:avLst/>
              <a:gdLst>
                <a:gd name="T0" fmla="*/ 265 w 265"/>
                <a:gd name="T1" fmla="*/ 0 h 30"/>
                <a:gd name="T2" fmla="*/ 16 w 265"/>
                <a:gd name="T3" fmla="*/ 0 h 30"/>
                <a:gd name="T4" fmla="*/ 2 w 265"/>
                <a:gd name="T5" fmla="*/ 19 h 30"/>
                <a:gd name="T6" fmla="*/ 17 w 265"/>
                <a:gd name="T7" fmla="*/ 30 h 30"/>
                <a:gd name="T8" fmla="*/ 257 w 265"/>
                <a:gd name="T9" fmla="*/ 30 h 30"/>
                <a:gd name="T10" fmla="*/ 265 w 265"/>
                <a:gd name="T11" fmla="*/ 0 h 30"/>
              </a:gdLst>
              <a:ahLst/>
              <a:cxnLst>
                <a:cxn ang="0">
                  <a:pos x="T0" y="T1"/>
                </a:cxn>
                <a:cxn ang="0">
                  <a:pos x="T2" y="T3"/>
                </a:cxn>
                <a:cxn ang="0">
                  <a:pos x="T4" y="T5"/>
                </a:cxn>
                <a:cxn ang="0">
                  <a:pos x="T6" y="T7"/>
                </a:cxn>
                <a:cxn ang="0">
                  <a:pos x="T8" y="T9"/>
                </a:cxn>
                <a:cxn ang="0">
                  <a:pos x="T10" y="T11"/>
                </a:cxn>
              </a:cxnLst>
              <a:rect l="0" t="0" r="r" b="b"/>
              <a:pathLst>
                <a:path w="265" h="30">
                  <a:moveTo>
                    <a:pt x="265" y="0"/>
                  </a:moveTo>
                  <a:cubicBezTo>
                    <a:pt x="16" y="0"/>
                    <a:pt x="16" y="0"/>
                    <a:pt x="16" y="0"/>
                  </a:cubicBezTo>
                  <a:cubicBezTo>
                    <a:pt x="7" y="0"/>
                    <a:pt x="0" y="9"/>
                    <a:pt x="2" y="19"/>
                  </a:cubicBezTo>
                  <a:cubicBezTo>
                    <a:pt x="3" y="26"/>
                    <a:pt x="10" y="30"/>
                    <a:pt x="17" y="30"/>
                  </a:cubicBezTo>
                  <a:cubicBezTo>
                    <a:pt x="257" y="30"/>
                    <a:pt x="257" y="30"/>
                    <a:pt x="257" y="30"/>
                  </a:cubicBezTo>
                  <a:cubicBezTo>
                    <a:pt x="260" y="21"/>
                    <a:pt x="263" y="11"/>
                    <a:pt x="265"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2"/>
            <p:cNvSpPr>
              <a:spLocks/>
            </p:cNvSpPr>
            <p:nvPr userDrawn="1"/>
          </p:nvSpPr>
          <p:spPr bwMode="auto">
            <a:xfrm>
              <a:off x="6113463" y="442913"/>
              <a:ext cx="280988" cy="112713"/>
            </a:xfrm>
            <a:custGeom>
              <a:avLst/>
              <a:gdLst>
                <a:gd name="T0" fmla="*/ 60 w 75"/>
                <a:gd name="T1" fmla="*/ 18 h 30"/>
                <a:gd name="T2" fmla="*/ 75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8" y="8"/>
                    <a:pt x="66" y="0"/>
                    <a:pt x="75" y="0"/>
                  </a:cubicBezTo>
                  <a:cubicBezTo>
                    <a:pt x="15" y="0"/>
                    <a:pt x="15" y="0"/>
                    <a:pt x="15" y="0"/>
                  </a:cubicBezTo>
                  <a:cubicBezTo>
                    <a:pt x="7" y="0"/>
                    <a:pt x="0" y="7"/>
                    <a:pt x="0" y="15"/>
                  </a:cubicBezTo>
                  <a:cubicBezTo>
                    <a:pt x="0" y="23"/>
                    <a:pt x="7" y="30"/>
                    <a:pt x="15" y="30"/>
                  </a:cubicBezTo>
                  <a:cubicBezTo>
                    <a:pt x="75" y="30"/>
                    <a:pt x="75" y="30"/>
                    <a:pt x="75" y="30"/>
                  </a:cubicBezTo>
                  <a:cubicBezTo>
                    <a:pt x="68" y="30"/>
                    <a:pt x="62"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3"/>
            <p:cNvSpPr>
              <a:spLocks/>
            </p:cNvSpPr>
            <p:nvPr userDrawn="1"/>
          </p:nvSpPr>
          <p:spPr bwMode="auto">
            <a:xfrm>
              <a:off x="6330951" y="442913"/>
              <a:ext cx="1171575" cy="112713"/>
            </a:xfrm>
            <a:custGeom>
              <a:avLst/>
              <a:gdLst>
                <a:gd name="T0" fmla="*/ 2 w 312"/>
                <a:gd name="T1" fmla="*/ 18 h 30"/>
                <a:gd name="T2" fmla="*/ 17 w 312"/>
                <a:gd name="T3" fmla="*/ 30 h 30"/>
                <a:gd name="T4" fmla="*/ 312 w 312"/>
                <a:gd name="T5" fmla="*/ 30 h 30"/>
                <a:gd name="T6" fmla="*/ 312 w 312"/>
                <a:gd name="T7" fmla="*/ 14 h 30"/>
                <a:gd name="T8" fmla="*/ 312 w 312"/>
                <a:gd name="T9" fmla="*/ 0 h 30"/>
                <a:gd name="T10" fmla="*/ 17 w 312"/>
                <a:gd name="T11" fmla="*/ 0 h 30"/>
                <a:gd name="T12" fmla="*/ 2 w 312"/>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312" h="30">
                  <a:moveTo>
                    <a:pt x="2" y="18"/>
                  </a:moveTo>
                  <a:cubicBezTo>
                    <a:pt x="4" y="25"/>
                    <a:pt x="10" y="30"/>
                    <a:pt x="17" y="30"/>
                  </a:cubicBezTo>
                  <a:cubicBezTo>
                    <a:pt x="312" y="30"/>
                    <a:pt x="312" y="30"/>
                    <a:pt x="312" y="30"/>
                  </a:cubicBezTo>
                  <a:cubicBezTo>
                    <a:pt x="312" y="25"/>
                    <a:pt x="312" y="19"/>
                    <a:pt x="312" y="14"/>
                  </a:cubicBezTo>
                  <a:cubicBezTo>
                    <a:pt x="312" y="9"/>
                    <a:pt x="312" y="4"/>
                    <a:pt x="312" y="0"/>
                  </a:cubicBezTo>
                  <a:cubicBezTo>
                    <a:pt x="17" y="0"/>
                    <a:pt x="17" y="0"/>
                    <a:pt x="17" y="0"/>
                  </a:cubicBezTo>
                  <a:cubicBezTo>
                    <a:pt x="8" y="0"/>
                    <a:pt x="0" y="8"/>
                    <a:pt x="2" y="18"/>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4"/>
            <p:cNvSpPr>
              <a:spLocks/>
            </p:cNvSpPr>
            <p:nvPr userDrawn="1"/>
          </p:nvSpPr>
          <p:spPr bwMode="auto">
            <a:xfrm>
              <a:off x="6191251" y="223838"/>
              <a:ext cx="282575" cy="114300"/>
            </a:xfrm>
            <a:custGeom>
              <a:avLst/>
              <a:gdLst>
                <a:gd name="T0" fmla="*/ 60 w 75"/>
                <a:gd name="T1" fmla="*/ 15 h 30"/>
                <a:gd name="T2" fmla="*/ 75 w 75"/>
                <a:gd name="T3" fmla="*/ 0 h 30"/>
                <a:gd name="T4" fmla="*/ 16 w 75"/>
                <a:gd name="T5" fmla="*/ 0 h 30"/>
                <a:gd name="T6" fmla="*/ 0 w 75"/>
                <a:gd name="T7" fmla="*/ 15 h 30"/>
                <a:gd name="T8" fmla="*/ 0 w 75"/>
                <a:gd name="T9" fmla="*/ 15 h 30"/>
                <a:gd name="T10" fmla="*/ 16 w 75"/>
                <a:gd name="T11" fmla="*/ 30 h 30"/>
                <a:gd name="T12" fmla="*/ 75 w 75"/>
                <a:gd name="T13" fmla="*/ 30 h 30"/>
                <a:gd name="T14" fmla="*/ 60 w 75"/>
                <a:gd name="T15" fmla="*/ 15 h 3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5" h="30">
                  <a:moveTo>
                    <a:pt x="60" y="15"/>
                  </a:moveTo>
                  <a:cubicBezTo>
                    <a:pt x="60" y="7"/>
                    <a:pt x="67" y="0"/>
                    <a:pt x="75" y="0"/>
                  </a:cubicBezTo>
                  <a:cubicBezTo>
                    <a:pt x="16" y="0"/>
                    <a:pt x="16" y="0"/>
                    <a:pt x="16" y="0"/>
                  </a:cubicBezTo>
                  <a:cubicBezTo>
                    <a:pt x="7" y="0"/>
                    <a:pt x="0" y="7"/>
                    <a:pt x="0" y="15"/>
                  </a:cubicBezTo>
                  <a:cubicBezTo>
                    <a:pt x="0" y="15"/>
                    <a:pt x="0" y="15"/>
                    <a:pt x="0" y="15"/>
                  </a:cubicBezTo>
                  <a:cubicBezTo>
                    <a:pt x="0" y="24"/>
                    <a:pt x="7" y="30"/>
                    <a:pt x="16" y="30"/>
                  </a:cubicBezTo>
                  <a:cubicBezTo>
                    <a:pt x="75" y="30"/>
                    <a:pt x="75" y="30"/>
                    <a:pt x="75" y="30"/>
                  </a:cubicBezTo>
                  <a:cubicBezTo>
                    <a:pt x="67" y="30"/>
                    <a:pt x="60" y="24"/>
                    <a:pt x="60" y="15"/>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5"/>
            <p:cNvSpPr>
              <a:spLocks/>
            </p:cNvSpPr>
            <p:nvPr userDrawn="1"/>
          </p:nvSpPr>
          <p:spPr bwMode="auto">
            <a:xfrm>
              <a:off x="6416676" y="223838"/>
              <a:ext cx="1069975" cy="114300"/>
            </a:xfrm>
            <a:custGeom>
              <a:avLst/>
              <a:gdLst>
                <a:gd name="T0" fmla="*/ 277 w 285"/>
                <a:gd name="T1" fmla="*/ 0 h 30"/>
                <a:gd name="T2" fmla="*/ 15 w 285"/>
                <a:gd name="T3" fmla="*/ 0 h 30"/>
                <a:gd name="T4" fmla="*/ 0 w 285"/>
                <a:gd name="T5" fmla="*/ 15 h 30"/>
                <a:gd name="T6" fmla="*/ 15 w 285"/>
                <a:gd name="T7" fmla="*/ 30 h 30"/>
                <a:gd name="T8" fmla="*/ 285 w 285"/>
                <a:gd name="T9" fmla="*/ 30 h 30"/>
                <a:gd name="T10" fmla="*/ 277 w 285"/>
                <a:gd name="T11" fmla="*/ 0 h 30"/>
              </a:gdLst>
              <a:ahLst/>
              <a:cxnLst>
                <a:cxn ang="0">
                  <a:pos x="T0" y="T1"/>
                </a:cxn>
                <a:cxn ang="0">
                  <a:pos x="T2" y="T3"/>
                </a:cxn>
                <a:cxn ang="0">
                  <a:pos x="T4" y="T5"/>
                </a:cxn>
                <a:cxn ang="0">
                  <a:pos x="T6" y="T7"/>
                </a:cxn>
                <a:cxn ang="0">
                  <a:pos x="T8" y="T9"/>
                </a:cxn>
                <a:cxn ang="0">
                  <a:pos x="T10" y="T11"/>
                </a:cxn>
              </a:cxnLst>
              <a:rect l="0" t="0" r="r" b="b"/>
              <a:pathLst>
                <a:path w="285" h="30">
                  <a:moveTo>
                    <a:pt x="277" y="0"/>
                  </a:moveTo>
                  <a:cubicBezTo>
                    <a:pt x="15" y="0"/>
                    <a:pt x="15" y="0"/>
                    <a:pt x="15" y="0"/>
                  </a:cubicBezTo>
                  <a:cubicBezTo>
                    <a:pt x="7" y="0"/>
                    <a:pt x="0" y="7"/>
                    <a:pt x="0" y="15"/>
                  </a:cubicBezTo>
                  <a:cubicBezTo>
                    <a:pt x="0" y="24"/>
                    <a:pt x="7" y="30"/>
                    <a:pt x="15" y="30"/>
                  </a:cubicBezTo>
                  <a:cubicBezTo>
                    <a:pt x="285" y="30"/>
                    <a:pt x="285" y="30"/>
                    <a:pt x="285" y="30"/>
                  </a:cubicBezTo>
                  <a:cubicBezTo>
                    <a:pt x="283" y="20"/>
                    <a:pt x="281" y="10"/>
                    <a:pt x="277"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6"/>
            <p:cNvSpPr>
              <a:spLocks/>
            </p:cNvSpPr>
            <p:nvPr userDrawn="1"/>
          </p:nvSpPr>
          <p:spPr bwMode="auto">
            <a:xfrm>
              <a:off x="6605588" y="9525"/>
              <a:ext cx="280988" cy="112713"/>
            </a:xfrm>
            <a:custGeom>
              <a:avLst/>
              <a:gdLst>
                <a:gd name="T0" fmla="*/ 60 w 75"/>
                <a:gd name="T1" fmla="*/ 18 h 30"/>
                <a:gd name="T2" fmla="*/ 74 w 75"/>
                <a:gd name="T3" fmla="*/ 0 h 30"/>
                <a:gd name="T4" fmla="*/ 15 w 75"/>
                <a:gd name="T5" fmla="*/ 0 h 30"/>
                <a:gd name="T6" fmla="*/ 0 w 75"/>
                <a:gd name="T7" fmla="*/ 15 h 30"/>
                <a:gd name="T8" fmla="*/ 15 w 75"/>
                <a:gd name="T9" fmla="*/ 30 h 30"/>
                <a:gd name="T10" fmla="*/ 75 w 75"/>
                <a:gd name="T11" fmla="*/ 30 h 30"/>
                <a:gd name="T12" fmla="*/ 60 w 75"/>
                <a:gd name="T13" fmla="*/ 18 h 30"/>
              </a:gdLst>
              <a:ahLst/>
              <a:cxnLst>
                <a:cxn ang="0">
                  <a:pos x="T0" y="T1"/>
                </a:cxn>
                <a:cxn ang="0">
                  <a:pos x="T2" y="T3"/>
                </a:cxn>
                <a:cxn ang="0">
                  <a:pos x="T4" y="T5"/>
                </a:cxn>
                <a:cxn ang="0">
                  <a:pos x="T6" y="T7"/>
                </a:cxn>
                <a:cxn ang="0">
                  <a:pos x="T8" y="T9"/>
                </a:cxn>
                <a:cxn ang="0">
                  <a:pos x="T10" y="T11"/>
                </a:cxn>
                <a:cxn ang="0">
                  <a:pos x="T12" y="T13"/>
                </a:cxn>
              </a:cxnLst>
              <a:rect l="0" t="0" r="r" b="b"/>
              <a:pathLst>
                <a:path w="75" h="30">
                  <a:moveTo>
                    <a:pt x="60" y="18"/>
                  </a:moveTo>
                  <a:cubicBezTo>
                    <a:pt x="57" y="8"/>
                    <a:pt x="65" y="0"/>
                    <a:pt x="74" y="0"/>
                  </a:cubicBezTo>
                  <a:cubicBezTo>
                    <a:pt x="15" y="0"/>
                    <a:pt x="15" y="0"/>
                    <a:pt x="15" y="0"/>
                  </a:cubicBezTo>
                  <a:cubicBezTo>
                    <a:pt x="7" y="0"/>
                    <a:pt x="0" y="7"/>
                    <a:pt x="0" y="15"/>
                  </a:cubicBezTo>
                  <a:cubicBezTo>
                    <a:pt x="0" y="23"/>
                    <a:pt x="7" y="30"/>
                    <a:pt x="15" y="30"/>
                  </a:cubicBezTo>
                  <a:cubicBezTo>
                    <a:pt x="75" y="30"/>
                    <a:pt x="75" y="30"/>
                    <a:pt x="75" y="30"/>
                  </a:cubicBezTo>
                  <a:cubicBezTo>
                    <a:pt x="68" y="30"/>
                    <a:pt x="61" y="25"/>
                    <a:pt x="60" y="18"/>
                  </a:cubicBezTo>
                  <a:close/>
                </a:path>
              </a:pathLst>
            </a:custGeom>
            <a:solidFill>
              <a:srgbClr val="00AAE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7"/>
            <p:cNvSpPr>
              <a:spLocks/>
            </p:cNvSpPr>
            <p:nvPr userDrawn="1"/>
          </p:nvSpPr>
          <p:spPr bwMode="auto">
            <a:xfrm>
              <a:off x="6818313" y="9525"/>
              <a:ext cx="593725" cy="112713"/>
            </a:xfrm>
            <a:custGeom>
              <a:avLst/>
              <a:gdLst>
                <a:gd name="T0" fmla="*/ 138 w 158"/>
                <a:gd name="T1" fmla="*/ 0 h 30"/>
                <a:gd name="T2" fmla="*/ 17 w 158"/>
                <a:gd name="T3" fmla="*/ 0 h 30"/>
                <a:gd name="T4" fmla="*/ 3 w 158"/>
                <a:gd name="T5" fmla="*/ 18 h 30"/>
                <a:gd name="T6" fmla="*/ 18 w 158"/>
                <a:gd name="T7" fmla="*/ 30 h 30"/>
                <a:gd name="T8" fmla="*/ 158 w 158"/>
                <a:gd name="T9" fmla="*/ 30 h 30"/>
                <a:gd name="T10" fmla="*/ 138 w 158"/>
                <a:gd name="T11" fmla="*/ 0 h 30"/>
              </a:gdLst>
              <a:ahLst/>
              <a:cxnLst>
                <a:cxn ang="0">
                  <a:pos x="T0" y="T1"/>
                </a:cxn>
                <a:cxn ang="0">
                  <a:pos x="T2" y="T3"/>
                </a:cxn>
                <a:cxn ang="0">
                  <a:pos x="T4" y="T5"/>
                </a:cxn>
                <a:cxn ang="0">
                  <a:pos x="T6" y="T7"/>
                </a:cxn>
                <a:cxn ang="0">
                  <a:pos x="T8" y="T9"/>
                </a:cxn>
                <a:cxn ang="0">
                  <a:pos x="T10" y="T11"/>
                </a:cxn>
              </a:cxnLst>
              <a:rect l="0" t="0" r="r" b="b"/>
              <a:pathLst>
                <a:path w="158" h="30">
                  <a:moveTo>
                    <a:pt x="138" y="0"/>
                  </a:moveTo>
                  <a:cubicBezTo>
                    <a:pt x="17" y="0"/>
                    <a:pt x="17" y="0"/>
                    <a:pt x="17" y="0"/>
                  </a:cubicBezTo>
                  <a:cubicBezTo>
                    <a:pt x="8" y="0"/>
                    <a:pt x="0" y="8"/>
                    <a:pt x="3" y="18"/>
                  </a:cubicBezTo>
                  <a:cubicBezTo>
                    <a:pt x="4" y="25"/>
                    <a:pt x="11" y="30"/>
                    <a:pt x="18" y="30"/>
                  </a:cubicBezTo>
                  <a:cubicBezTo>
                    <a:pt x="158" y="30"/>
                    <a:pt x="158" y="30"/>
                    <a:pt x="158" y="30"/>
                  </a:cubicBezTo>
                  <a:cubicBezTo>
                    <a:pt x="152" y="19"/>
                    <a:pt x="146" y="9"/>
                    <a:pt x="138" y="0"/>
                  </a:cubicBezTo>
                  <a:close/>
                </a:path>
              </a:pathLst>
            </a:custGeom>
            <a:solidFill>
              <a:srgbClr val="668BB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8"/>
            <p:cNvSpPr>
              <a:spLocks/>
            </p:cNvSpPr>
            <p:nvPr userDrawn="1"/>
          </p:nvSpPr>
          <p:spPr bwMode="auto">
            <a:xfrm>
              <a:off x="6605588" y="-733425"/>
              <a:ext cx="44450" cy="334963"/>
            </a:xfrm>
            <a:custGeom>
              <a:avLst/>
              <a:gdLst>
                <a:gd name="T0" fmla="*/ 28 w 28"/>
                <a:gd name="T1" fmla="*/ 211 h 211"/>
                <a:gd name="T2" fmla="*/ 0 w 28"/>
                <a:gd name="T3" fmla="*/ 211 h 211"/>
                <a:gd name="T4" fmla="*/ 0 w 28"/>
                <a:gd name="T5" fmla="*/ 0 h 211"/>
                <a:gd name="T6" fmla="*/ 28 w 28"/>
                <a:gd name="T7" fmla="*/ 0 h 211"/>
                <a:gd name="T8" fmla="*/ 28 w 28"/>
                <a:gd name="T9" fmla="*/ 211 h 211"/>
                <a:gd name="T10" fmla="*/ 28 w 28"/>
                <a:gd name="T11" fmla="*/ 211 h 211"/>
              </a:gdLst>
              <a:ahLst/>
              <a:cxnLst>
                <a:cxn ang="0">
                  <a:pos x="T0" y="T1"/>
                </a:cxn>
                <a:cxn ang="0">
                  <a:pos x="T2" y="T3"/>
                </a:cxn>
                <a:cxn ang="0">
                  <a:pos x="T4" y="T5"/>
                </a:cxn>
                <a:cxn ang="0">
                  <a:pos x="T6" y="T7"/>
                </a:cxn>
                <a:cxn ang="0">
                  <a:pos x="T8" y="T9"/>
                </a:cxn>
                <a:cxn ang="0">
                  <a:pos x="T10" y="T11"/>
                </a:cxn>
              </a:cxnLst>
              <a:rect l="0" t="0" r="r" b="b"/>
              <a:pathLst>
                <a:path w="28" h="211">
                  <a:moveTo>
                    <a:pt x="28" y="211"/>
                  </a:moveTo>
                  <a:lnTo>
                    <a:pt x="0" y="211"/>
                  </a:lnTo>
                  <a:lnTo>
                    <a:pt x="0" y="0"/>
                  </a:lnTo>
                  <a:lnTo>
                    <a:pt x="28" y="0"/>
                  </a:lnTo>
                  <a:lnTo>
                    <a:pt x="28" y="211"/>
                  </a:lnTo>
                  <a:lnTo>
                    <a:pt x="28" y="211"/>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39"/>
            <p:cNvSpPr>
              <a:spLocks/>
            </p:cNvSpPr>
            <p:nvPr userDrawn="1"/>
          </p:nvSpPr>
          <p:spPr bwMode="auto">
            <a:xfrm>
              <a:off x="6729413" y="-733425"/>
              <a:ext cx="344488" cy="334963"/>
            </a:xfrm>
            <a:custGeom>
              <a:avLst/>
              <a:gdLst>
                <a:gd name="T0" fmla="*/ 108 w 217"/>
                <a:gd name="T1" fmla="*/ 164 h 211"/>
                <a:gd name="T2" fmla="*/ 108 w 217"/>
                <a:gd name="T3" fmla="*/ 164 h 211"/>
                <a:gd name="T4" fmla="*/ 172 w 217"/>
                <a:gd name="T5" fmla="*/ 0 h 211"/>
                <a:gd name="T6" fmla="*/ 217 w 217"/>
                <a:gd name="T7" fmla="*/ 0 h 211"/>
                <a:gd name="T8" fmla="*/ 217 w 217"/>
                <a:gd name="T9" fmla="*/ 211 h 211"/>
                <a:gd name="T10" fmla="*/ 189 w 217"/>
                <a:gd name="T11" fmla="*/ 211 h 211"/>
                <a:gd name="T12" fmla="*/ 189 w 217"/>
                <a:gd name="T13" fmla="*/ 36 h 211"/>
                <a:gd name="T14" fmla="*/ 186 w 217"/>
                <a:gd name="T15" fmla="*/ 36 h 211"/>
                <a:gd name="T16" fmla="*/ 118 w 217"/>
                <a:gd name="T17" fmla="*/ 211 h 211"/>
                <a:gd name="T18" fmla="*/ 99 w 217"/>
                <a:gd name="T19" fmla="*/ 211 h 211"/>
                <a:gd name="T20" fmla="*/ 30 w 217"/>
                <a:gd name="T21" fmla="*/ 36 h 211"/>
                <a:gd name="T22" fmla="*/ 28 w 217"/>
                <a:gd name="T23" fmla="*/ 36 h 211"/>
                <a:gd name="T24" fmla="*/ 28 w 217"/>
                <a:gd name="T25" fmla="*/ 211 h 211"/>
                <a:gd name="T26" fmla="*/ 0 w 217"/>
                <a:gd name="T27" fmla="*/ 211 h 211"/>
                <a:gd name="T28" fmla="*/ 0 w 217"/>
                <a:gd name="T29" fmla="*/ 0 h 211"/>
                <a:gd name="T30" fmla="*/ 47 w 217"/>
                <a:gd name="T31" fmla="*/ 0 h 211"/>
                <a:gd name="T32" fmla="*/ 108 w 217"/>
                <a:gd name="T33" fmla="*/ 164 h 211"/>
                <a:gd name="T34" fmla="*/ 108 w 217"/>
                <a:gd name="T35" fmla="*/ 164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7" h="211">
                  <a:moveTo>
                    <a:pt x="108" y="164"/>
                  </a:moveTo>
                  <a:lnTo>
                    <a:pt x="108" y="164"/>
                  </a:lnTo>
                  <a:lnTo>
                    <a:pt x="172" y="0"/>
                  </a:lnTo>
                  <a:lnTo>
                    <a:pt x="217" y="0"/>
                  </a:lnTo>
                  <a:lnTo>
                    <a:pt x="217" y="211"/>
                  </a:lnTo>
                  <a:lnTo>
                    <a:pt x="189" y="211"/>
                  </a:lnTo>
                  <a:lnTo>
                    <a:pt x="189" y="36"/>
                  </a:lnTo>
                  <a:lnTo>
                    <a:pt x="186" y="36"/>
                  </a:lnTo>
                  <a:lnTo>
                    <a:pt x="118" y="211"/>
                  </a:lnTo>
                  <a:lnTo>
                    <a:pt x="99" y="211"/>
                  </a:lnTo>
                  <a:lnTo>
                    <a:pt x="30" y="36"/>
                  </a:lnTo>
                  <a:lnTo>
                    <a:pt x="28" y="36"/>
                  </a:lnTo>
                  <a:lnTo>
                    <a:pt x="28" y="211"/>
                  </a:lnTo>
                  <a:lnTo>
                    <a:pt x="0" y="211"/>
                  </a:lnTo>
                  <a:lnTo>
                    <a:pt x="0" y="0"/>
                  </a:lnTo>
                  <a:lnTo>
                    <a:pt x="47" y="0"/>
                  </a:lnTo>
                  <a:lnTo>
                    <a:pt x="108" y="164"/>
                  </a:lnTo>
                  <a:lnTo>
                    <a:pt x="108" y="164"/>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40"/>
            <p:cNvSpPr>
              <a:spLocks/>
            </p:cNvSpPr>
            <p:nvPr userDrawn="1"/>
          </p:nvSpPr>
          <p:spPr bwMode="auto">
            <a:xfrm>
              <a:off x="7131051" y="-741363"/>
              <a:ext cx="225425" cy="350838"/>
            </a:xfrm>
            <a:custGeom>
              <a:avLst/>
              <a:gdLst>
                <a:gd name="T0" fmla="*/ 50 w 60"/>
                <a:gd name="T1" fmla="*/ 19 h 93"/>
                <a:gd name="T2" fmla="*/ 43 w 60"/>
                <a:gd name="T3" fmla="*/ 13 h 93"/>
                <a:gd name="T4" fmla="*/ 33 w 60"/>
                <a:gd name="T5" fmla="*/ 10 h 93"/>
                <a:gd name="T6" fmla="*/ 27 w 60"/>
                <a:gd name="T7" fmla="*/ 11 h 93"/>
                <a:gd name="T8" fmla="*/ 21 w 60"/>
                <a:gd name="T9" fmla="*/ 14 h 93"/>
                <a:gd name="T10" fmla="*/ 17 w 60"/>
                <a:gd name="T11" fmla="*/ 18 h 93"/>
                <a:gd name="T12" fmla="*/ 16 w 60"/>
                <a:gd name="T13" fmla="*/ 25 h 93"/>
                <a:gd name="T14" fmla="*/ 17 w 60"/>
                <a:gd name="T15" fmla="*/ 31 h 93"/>
                <a:gd name="T16" fmla="*/ 21 w 60"/>
                <a:gd name="T17" fmla="*/ 35 h 93"/>
                <a:gd name="T18" fmla="*/ 27 w 60"/>
                <a:gd name="T19" fmla="*/ 38 h 93"/>
                <a:gd name="T20" fmla="*/ 34 w 60"/>
                <a:gd name="T21" fmla="*/ 40 h 93"/>
                <a:gd name="T22" fmla="*/ 43 w 60"/>
                <a:gd name="T23" fmla="*/ 44 h 93"/>
                <a:gd name="T24" fmla="*/ 51 w 60"/>
                <a:gd name="T25" fmla="*/ 48 h 93"/>
                <a:gd name="T26" fmla="*/ 58 w 60"/>
                <a:gd name="T27" fmla="*/ 55 h 93"/>
                <a:gd name="T28" fmla="*/ 60 w 60"/>
                <a:gd name="T29" fmla="*/ 66 h 93"/>
                <a:gd name="T30" fmla="*/ 57 w 60"/>
                <a:gd name="T31" fmla="*/ 78 h 93"/>
                <a:gd name="T32" fmla="*/ 50 w 60"/>
                <a:gd name="T33" fmla="*/ 87 h 93"/>
                <a:gd name="T34" fmla="*/ 41 w 60"/>
                <a:gd name="T35" fmla="*/ 92 h 93"/>
                <a:gd name="T36" fmla="*/ 29 w 60"/>
                <a:gd name="T37" fmla="*/ 93 h 93"/>
                <a:gd name="T38" fmla="*/ 13 w 60"/>
                <a:gd name="T39" fmla="*/ 90 h 93"/>
                <a:gd name="T40" fmla="*/ 0 w 60"/>
                <a:gd name="T41" fmla="*/ 80 h 93"/>
                <a:gd name="T42" fmla="*/ 10 w 60"/>
                <a:gd name="T43" fmla="*/ 72 h 93"/>
                <a:gd name="T44" fmla="*/ 18 w 60"/>
                <a:gd name="T45" fmla="*/ 80 h 93"/>
                <a:gd name="T46" fmla="*/ 29 w 60"/>
                <a:gd name="T47" fmla="*/ 83 h 93"/>
                <a:gd name="T48" fmla="*/ 36 w 60"/>
                <a:gd name="T49" fmla="*/ 82 h 93"/>
                <a:gd name="T50" fmla="*/ 41 w 60"/>
                <a:gd name="T51" fmla="*/ 79 h 93"/>
                <a:gd name="T52" fmla="*/ 46 w 60"/>
                <a:gd name="T53" fmla="*/ 74 h 93"/>
                <a:gd name="T54" fmla="*/ 47 w 60"/>
                <a:gd name="T55" fmla="*/ 68 h 93"/>
                <a:gd name="T56" fmla="*/ 46 w 60"/>
                <a:gd name="T57" fmla="*/ 61 h 93"/>
                <a:gd name="T58" fmla="*/ 41 w 60"/>
                <a:gd name="T59" fmla="*/ 56 h 93"/>
                <a:gd name="T60" fmla="*/ 34 w 60"/>
                <a:gd name="T61" fmla="*/ 53 h 93"/>
                <a:gd name="T62" fmla="*/ 26 w 60"/>
                <a:gd name="T63" fmla="*/ 50 h 93"/>
                <a:gd name="T64" fmla="*/ 18 w 60"/>
                <a:gd name="T65" fmla="*/ 47 h 93"/>
                <a:gd name="T66" fmla="*/ 10 w 60"/>
                <a:gd name="T67" fmla="*/ 43 h 93"/>
                <a:gd name="T68" fmla="*/ 5 w 60"/>
                <a:gd name="T69" fmla="*/ 36 h 93"/>
                <a:gd name="T70" fmla="*/ 3 w 60"/>
                <a:gd name="T71" fmla="*/ 25 h 93"/>
                <a:gd name="T72" fmla="*/ 6 w 60"/>
                <a:gd name="T73" fmla="*/ 14 h 93"/>
                <a:gd name="T74" fmla="*/ 13 w 60"/>
                <a:gd name="T75" fmla="*/ 6 h 93"/>
                <a:gd name="T76" fmla="*/ 23 w 60"/>
                <a:gd name="T77" fmla="*/ 1 h 93"/>
                <a:gd name="T78" fmla="*/ 34 w 60"/>
                <a:gd name="T79" fmla="*/ 0 h 93"/>
                <a:gd name="T80" fmla="*/ 48 w 60"/>
                <a:gd name="T81" fmla="*/ 3 h 93"/>
                <a:gd name="T82" fmla="*/ 59 w 60"/>
                <a:gd name="T83" fmla="*/ 10 h 93"/>
                <a:gd name="T84" fmla="*/ 50 w 60"/>
                <a:gd name="T85" fmla="*/ 1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0" h="93">
                  <a:moveTo>
                    <a:pt x="50" y="19"/>
                  </a:moveTo>
                  <a:cubicBezTo>
                    <a:pt x="48" y="16"/>
                    <a:pt x="46" y="14"/>
                    <a:pt x="43" y="13"/>
                  </a:cubicBezTo>
                  <a:cubicBezTo>
                    <a:pt x="40" y="11"/>
                    <a:pt x="37" y="10"/>
                    <a:pt x="33" y="10"/>
                  </a:cubicBezTo>
                  <a:cubicBezTo>
                    <a:pt x="31" y="10"/>
                    <a:pt x="29" y="11"/>
                    <a:pt x="27" y="11"/>
                  </a:cubicBezTo>
                  <a:cubicBezTo>
                    <a:pt x="25" y="12"/>
                    <a:pt x="23" y="13"/>
                    <a:pt x="21" y="14"/>
                  </a:cubicBezTo>
                  <a:cubicBezTo>
                    <a:pt x="20" y="15"/>
                    <a:pt x="18" y="17"/>
                    <a:pt x="17" y="18"/>
                  </a:cubicBezTo>
                  <a:cubicBezTo>
                    <a:pt x="16" y="20"/>
                    <a:pt x="16" y="22"/>
                    <a:pt x="16" y="25"/>
                  </a:cubicBezTo>
                  <a:cubicBezTo>
                    <a:pt x="16" y="27"/>
                    <a:pt x="16" y="29"/>
                    <a:pt x="17" y="31"/>
                  </a:cubicBezTo>
                  <a:cubicBezTo>
                    <a:pt x="18" y="33"/>
                    <a:pt x="19" y="34"/>
                    <a:pt x="21" y="35"/>
                  </a:cubicBezTo>
                  <a:cubicBezTo>
                    <a:pt x="23" y="36"/>
                    <a:pt x="24" y="37"/>
                    <a:pt x="27" y="38"/>
                  </a:cubicBezTo>
                  <a:cubicBezTo>
                    <a:pt x="29" y="39"/>
                    <a:pt x="31" y="40"/>
                    <a:pt x="34" y="40"/>
                  </a:cubicBezTo>
                  <a:cubicBezTo>
                    <a:pt x="37" y="41"/>
                    <a:pt x="40" y="42"/>
                    <a:pt x="43" y="44"/>
                  </a:cubicBezTo>
                  <a:cubicBezTo>
                    <a:pt x="46" y="45"/>
                    <a:pt x="49" y="46"/>
                    <a:pt x="51" y="48"/>
                  </a:cubicBezTo>
                  <a:cubicBezTo>
                    <a:pt x="54" y="50"/>
                    <a:pt x="56" y="53"/>
                    <a:pt x="58" y="55"/>
                  </a:cubicBezTo>
                  <a:cubicBezTo>
                    <a:pt x="59" y="58"/>
                    <a:pt x="60" y="62"/>
                    <a:pt x="60" y="66"/>
                  </a:cubicBezTo>
                  <a:cubicBezTo>
                    <a:pt x="60" y="71"/>
                    <a:pt x="59" y="75"/>
                    <a:pt x="57" y="78"/>
                  </a:cubicBezTo>
                  <a:cubicBezTo>
                    <a:pt x="56" y="82"/>
                    <a:pt x="53" y="85"/>
                    <a:pt x="50" y="87"/>
                  </a:cubicBezTo>
                  <a:cubicBezTo>
                    <a:pt x="48" y="89"/>
                    <a:pt x="44" y="91"/>
                    <a:pt x="41" y="92"/>
                  </a:cubicBezTo>
                  <a:cubicBezTo>
                    <a:pt x="37" y="93"/>
                    <a:pt x="33" y="93"/>
                    <a:pt x="29" y="93"/>
                  </a:cubicBezTo>
                  <a:cubicBezTo>
                    <a:pt x="24" y="93"/>
                    <a:pt x="18" y="92"/>
                    <a:pt x="13" y="90"/>
                  </a:cubicBezTo>
                  <a:cubicBezTo>
                    <a:pt x="8" y="88"/>
                    <a:pt x="3" y="85"/>
                    <a:pt x="0" y="80"/>
                  </a:cubicBezTo>
                  <a:cubicBezTo>
                    <a:pt x="10" y="72"/>
                    <a:pt x="10" y="72"/>
                    <a:pt x="10" y="72"/>
                  </a:cubicBezTo>
                  <a:cubicBezTo>
                    <a:pt x="12" y="75"/>
                    <a:pt x="14" y="78"/>
                    <a:pt x="18" y="80"/>
                  </a:cubicBezTo>
                  <a:cubicBezTo>
                    <a:pt x="21" y="82"/>
                    <a:pt x="25" y="83"/>
                    <a:pt x="29" y="83"/>
                  </a:cubicBezTo>
                  <a:cubicBezTo>
                    <a:pt x="31" y="83"/>
                    <a:pt x="34" y="82"/>
                    <a:pt x="36" y="82"/>
                  </a:cubicBezTo>
                  <a:cubicBezTo>
                    <a:pt x="38" y="81"/>
                    <a:pt x="40" y="80"/>
                    <a:pt x="41" y="79"/>
                  </a:cubicBezTo>
                  <a:cubicBezTo>
                    <a:pt x="43" y="78"/>
                    <a:pt x="45" y="76"/>
                    <a:pt x="46" y="74"/>
                  </a:cubicBezTo>
                  <a:cubicBezTo>
                    <a:pt x="47" y="72"/>
                    <a:pt x="47" y="70"/>
                    <a:pt x="47" y="68"/>
                  </a:cubicBezTo>
                  <a:cubicBezTo>
                    <a:pt x="47" y="65"/>
                    <a:pt x="47" y="63"/>
                    <a:pt x="46" y="61"/>
                  </a:cubicBezTo>
                  <a:cubicBezTo>
                    <a:pt x="44" y="59"/>
                    <a:pt x="43" y="57"/>
                    <a:pt x="41" y="56"/>
                  </a:cubicBezTo>
                  <a:cubicBezTo>
                    <a:pt x="39" y="55"/>
                    <a:pt x="37" y="54"/>
                    <a:pt x="34" y="53"/>
                  </a:cubicBezTo>
                  <a:cubicBezTo>
                    <a:pt x="32" y="52"/>
                    <a:pt x="29" y="51"/>
                    <a:pt x="26" y="50"/>
                  </a:cubicBezTo>
                  <a:cubicBezTo>
                    <a:pt x="23" y="49"/>
                    <a:pt x="20" y="48"/>
                    <a:pt x="18" y="47"/>
                  </a:cubicBezTo>
                  <a:cubicBezTo>
                    <a:pt x="15" y="46"/>
                    <a:pt x="13" y="44"/>
                    <a:pt x="10" y="43"/>
                  </a:cubicBezTo>
                  <a:cubicBezTo>
                    <a:pt x="8" y="41"/>
                    <a:pt x="6" y="38"/>
                    <a:pt x="5" y="36"/>
                  </a:cubicBezTo>
                  <a:cubicBezTo>
                    <a:pt x="4" y="33"/>
                    <a:pt x="3" y="29"/>
                    <a:pt x="3" y="25"/>
                  </a:cubicBezTo>
                  <a:cubicBezTo>
                    <a:pt x="3" y="21"/>
                    <a:pt x="4" y="17"/>
                    <a:pt x="6" y="14"/>
                  </a:cubicBezTo>
                  <a:cubicBezTo>
                    <a:pt x="8" y="11"/>
                    <a:pt x="10" y="8"/>
                    <a:pt x="13" y="6"/>
                  </a:cubicBezTo>
                  <a:cubicBezTo>
                    <a:pt x="16" y="4"/>
                    <a:pt x="19" y="2"/>
                    <a:pt x="23" y="1"/>
                  </a:cubicBezTo>
                  <a:cubicBezTo>
                    <a:pt x="26" y="0"/>
                    <a:pt x="30" y="0"/>
                    <a:pt x="34" y="0"/>
                  </a:cubicBezTo>
                  <a:cubicBezTo>
                    <a:pt x="39" y="0"/>
                    <a:pt x="44" y="1"/>
                    <a:pt x="48" y="3"/>
                  </a:cubicBezTo>
                  <a:cubicBezTo>
                    <a:pt x="53" y="5"/>
                    <a:pt x="56" y="7"/>
                    <a:pt x="59" y="10"/>
                  </a:cubicBezTo>
                  <a:cubicBezTo>
                    <a:pt x="50" y="19"/>
                    <a:pt x="50" y="19"/>
                    <a:pt x="50" y="1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41"/>
            <p:cNvSpPr>
              <a:spLocks/>
            </p:cNvSpPr>
            <p:nvPr userDrawn="1"/>
          </p:nvSpPr>
          <p:spPr bwMode="auto">
            <a:xfrm>
              <a:off x="7535863" y="-733425"/>
              <a:ext cx="263525" cy="334963"/>
            </a:xfrm>
            <a:custGeom>
              <a:avLst/>
              <a:gdLst>
                <a:gd name="T0" fmla="*/ 0 w 166"/>
                <a:gd name="T1" fmla="*/ 0 h 211"/>
                <a:gd name="T2" fmla="*/ 29 w 166"/>
                <a:gd name="T3" fmla="*/ 0 h 211"/>
                <a:gd name="T4" fmla="*/ 29 w 166"/>
                <a:gd name="T5" fmla="*/ 88 h 211"/>
                <a:gd name="T6" fmla="*/ 135 w 166"/>
                <a:gd name="T7" fmla="*/ 88 h 211"/>
                <a:gd name="T8" fmla="*/ 135 w 166"/>
                <a:gd name="T9" fmla="*/ 0 h 211"/>
                <a:gd name="T10" fmla="*/ 166 w 166"/>
                <a:gd name="T11" fmla="*/ 0 h 211"/>
                <a:gd name="T12" fmla="*/ 166 w 166"/>
                <a:gd name="T13" fmla="*/ 211 h 211"/>
                <a:gd name="T14" fmla="*/ 135 w 166"/>
                <a:gd name="T15" fmla="*/ 211 h 211"/>
                <a:gd name="T16" fmla="*/ 135 w 166"/>
                <a:gd name="T17" fmla="*/ 114 h 211"/>
                <a:gd name="T18" fmla="*/ 29 w 166"/>
                <a:gd name="T19" fmla="*/ 114 h 211"/>
                <a:gd name="T20" fmla="*/ 29 w 166"/>
                <a:gd name="T21" fmla="*/ 211 h 211"/>
                <a:gd name="T22" fmla="*/ 0 w 166"/>
                <a:gd name="T23" fmla="*/ 211 h 211"/>
                <a:gd name="T24" fmla="*/ 0 w 166"/>
                <a:gd name="T25" fmla="*/ 0 h 211"/>
                <a:gd name="T26" fmla="*/ 0 w 166"/>
                <a:gd name="T2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6" h="211">
                  <a:moveTo>
                    <a:pt x="0" y="0"/>
                  </a:moveTo>
                  <a:lnTo>
                    <a:pt x="29" y="0"/>
                  </a:lnTo>
                  <a:lnTo>
                    <a:pt x="29" y="88"/>
                  </a:lnTo>
                  <a:lnTo>
                    <a:pt x="135" y="88"/>
                  </a:lnTo>
                  <a:lnTo>
                    <a:pt x="135" y="0"/>
                  </a:lnTo>
                  <a:lnTo>
                    <a:pt x="166" y="0"/>
                  </a:lnTo>
                  <a:lnTo>
                    <a:pt x="166" y="211"/>
                  </a:lnTo>
                  <a:lnTo>
                    <a:pt x="135" y="211"/>
                  </a:lnTo>
                  <a:lnTo>
                    <a:pt x="135" y="114"/>
                  </a:lnTo>
                  <a:lnTo>
                    <a:pt x="29" y="114"/>
                  </a:lnTo>
                  <a:lnTo>
                    <a:pt x="29" y="211"/>
                  </a:lnTo>
                  <a:lnTo>
                    <a:pt x="0" y="211"/>
                  </a:lnTo>
                  <a:lnTo>
                    <a:pt x="0" y="0"/>
                  </a:lnTo>
                  <a:lnTo>
                    <a:pt x="0"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Freeform 42"/>
            <p:cNvSpPr>
              <a:spLocks noEditPoints="1"/>
            </p:cNvSpPr>
            <p:nvPr userDrawn="1"/>
          </p:nvSpPr>
          <p:spPr bwMode="auto">
            <a:xfrm>
              <a:off x="7840663" y="-627063"/>
              <a:ext cx="225425" cy="236538"/>
            </a:xfrm>
            <a:custGeom>
              <a:avLst/>
              <a:gdLst>
                <a:gd name="T0" fmla="*/ 48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8 w 60"/>
                <a:gd name="T19" fmla="*/ 26 h 63"/>
                <a:gd name="T20" fmla="*/ 60 w 60"/>
                <a:gd name="T21" fmla="*/ 31 h 63"/>
                <a:gd name="T22" fmla="*/ 60 w 60"/>
                <a:gd name="T23" fmla="*/ 33 h 63"/>
                <a:gd name="T24" fmla="*/ 60 w 60"/>
                <a:gd name="T25" fmla="*/ 35 h 63"/>
                <a:gd name="T26" fmla="*/ 12 w 60"/>
                <a:gd name="T27" fmla="*/ 35 h 63"/>
                <a:gd name="T28" fmla="*/ 14 w 60"/>
                <a:gd name="T29" fmla="*/ 42 h 63"/>
                <a:gd name="T30" fmla="*/ 18 w 60"/>
                <a:gd name="T31" fmla="*/ 48 h 63"/>
                <a:gd name="T32" fmla="*/ 24 w 60"/>
                <a:gd name="T33" fmla="*/ 51 h 63"/>
                <a:gd name="T34" fmla="*/ 32 w 60"/>
                <a:gd name="T35" fmla="*/ 53 h 63"/>
                <a:gd name="T36" fmla="*/ 42 w 60"/>
                <a:gd name="T37" fmla="*/ 50 h 63"/>
                <a:gd name="T38" fmla="*/ 49 w 60"/>
                <a:gd name="T39" fmla="*/ 44 h 63"/>
                <a:gd name="T40" fmla="*/ 57 w 60"/>
                <a:gd name="T41" fmla="*/ 50 h 63"/>
                <a:gd name="T42" fmla="*/ 46 w 60"/>
                <a:gd name="T43" fmla="*/ 60 h 63"/>
                <a:gd name="T44" fmla="*/ 32 w 60"/>
                <a:gd name="T45" fmla="*/ 63 h 63"/>
                <a:gd name="T46" fmla="*/ 19 w 60"/>
                <a:gd name="T47" fmla="*/ 60 h 63"/>
                <a:gd name="T48" fmla="*/ 9 w 60"/>
                <a:gd name="T49" fmla="*/ 54 h 63"/>
                <a:gd name="T50" fmla="*/ 3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8" y="26"/>
                  </a:moveTo>
                  <a:cubicBezTo>
                    <a:pt x="48"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2" y="11"/>
                    <a:pt x="20" y="13"/>
                    <a:pt x="18" y="14"/>
                  </a:cubicBezTo>
                  <a:cubicBezTo>
                    <a:pt x="16" y="16"/>
                    <a:pt x="15" y="17"/>
                    <a:pt x="14" y="19"/>
                  </a:cubicBezTo>
                  <a:cubicBezTo>
                    <a:pt x="13" y="22"/>
                    <a:pt x="12" y="24"/>
                    <a:pt x="12" y="26"/>
                  </a:cubicBezTo>
                  <a:cubicBezTo>
                    <a:pt x="48" y="26"/>
                    <a:pt x="48" y="26"/>
                    <a:pt x="48" y="26"/>
                  </a:cubicBezTo>
                  <a:close/>
                  <a:moveTo>
                    <a:pt x="60" y="31"/>
                  </a:moveTo>
                  <a:cubicBezTo>
                    <a:pt x="60" y="32"/>
                    <a:pt x="60" y="32"/>
                    <a:pt x="60" y="33"/>
                  </a:cubicBezTo>
                  <a:cubicBezTo>
                    <a:pt x="60" y="34"/>
                    <a:pt x="60" y="34"/>
                    <a:pt x="60"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2" y="53"/>
                  </a:cubicBezTo>
                  <a:cubicBezTo>
                    <a:pt x="36" y="53"/>
                    <a:pt x="39" y="52"/>
                    <a:pt x="42" y="50"/>
                  </a:cubicBezTo>
                  <a:cubicBezTo>
                    <a:pt x="45" y="48"/>
                    <a:pt x="47" y="46"/>
                    <a:pt x="49" y="44"/>
                  </a:cubicBezTo>
                  <a:cubicBezTo>
                    <a:pt x="57" y="50"/>
                    <a:pt x="57" y="50"/>
                    <a:pt x="57" y="50"/>
                  </a:cubicBezTo>
                  <a:cubicBezTo>
                    <a:pt x="54" y="55"/>
                    <a:pt x="50" y="58"/>
                    <a:pt x="46" y="60"/>
                  </a:cubicBezTo>
                  <a:cubicBezTo>
                    <a:pt x="42" y="62"/>
                    <a:pt x="37" y="63"/>
                    <a:pt x="32" y="63"/>
                  </a:cubicBezTo>
                  <a:cubicBezTo>
                    <a:pt x="27" y="63"/>
                    <a:pt x="23" y="62"/>
                    <a:pt x="19" y="60"/>
                  </a:cubicBezTo>
                  <a:cubicBezTo>
                    <a:pt x="15" y="59"/>
                    <a:pt x="12" y="57"/>
                    <a:pt x="9" y="54"/>
                  </a:cubicBezTo>
                  <a:cubicBezTo>
                    <a:pt x="6" y="51"/>
                    <a:pt x="4" y="48"/>
                    <a:pt x="3" y="44"/>
                  </a:cubicBezTo>
                  <a:cubicBezTo>
                    <a:pt x="1" y="40"/>
                    <a:pt x="0" y="36"/>
                    <a:pt x="0" y="31"/>
                  </a:cubicBezTo>
                  <a:cubicBezTo>
                    <a:pt x="0" y="27"/>
                    <a:pt x="1" y="23"/>
                    <a:pt x="2" y="19"/>
                  </a:cubicBezTo>
                  <a:cubicBezTo>
                    <a:pt x="4" y="15"/>
                    <a:pt x="6" y="12"/>
                    <a:pt x="9" y="9"/>
                  </a:cubicBezTo>
                  <a:cubicBezTo>
                    <a:pt x="12" y="6"/>
                    <a:pt x="15" y="4"/>
                    <a:pt x="19" y="2"/>
                  </a:cubicBezTo>
                  <a:cubicBezTo>
                    <a:pt x="23" y="1"/>
                    <a:pt x="27"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43"/>
            <p:cNvSpPr>
              <a:spLocks noEditPoints="1"/>
            </p:cNvSpPr>
            <p:nvPr userDrawn="1"/>
          </p:nvSpPr>
          <p:spPr bwMode="auto">
            <a:xfrm>
              <a:off x="8102601" y="-627063"/>
              <a:ext cx="203200" cy="236538"/>
            </a:xfrm>
            <a:custGeom>
              <a:avLst/>
              <a:gdLst>
                <a:gd name="T0" fmla="*/ 39 w 54"/>
                <a:gd name="T1" fmla="*/ 33 h 63"/>
                <a:gd name="T2" fmla="*/ 30 w 54"/>
                <a:gd name="T3" fmla="*/ 33 h 63"/>
                <a:gd name="T4" fmla="*/ 21 w 54"/>
                <a:gd name="T5" fmla="*/ 35 h 63"/>
                <a:gd name="T6" fmla="*/ 15 w 54"/>
                <a:gd name="T7" fmla="*/ 38 h 63"/>
                <a:gd name="T8" fmla="*/ 12 w 54"/>
                <a:gd name="T9" fmla="*/ 44 h 63"/>
                <a:gd name="T10" fmla="*/ 14 w 54"/>
                <a:gd name="T11" fmla="*/ 48 h 63"/>
                <a:gd name="T12" fmla="*/ 16 w 54"/>
                <a:gd name="T13" fmla="*/ 51 h 63"/>
                <a:gd name="T14" fmla="*/ 20 w 54"/>
                <a:gd name="T15" fmla="*/ 53 h 63"/>
                <a:gd name="T16" fmla="*/ 25 w 54"/>
                <a:gd name="T17" fmla="*/ 53 h 63"/>
                <a:gd name="T18" fmla="*/ 37 w 54"/>
                <a:gd name="T19" fmla="*/ 48 h 63"/>
                <a:gd name="T20" fmla="*/ 42 w 54"/>
                <a:gd name="T21" fmla="*/ 36 h 63"/>
                <a:gd name="T22" fmla="*/ 42 w 54"/>
                <a:gd name="T23" fmla="*/ 33 h 63"/>
                <a:gd name="T24" fmla="*/ 39 w 54"/>
                <a:gd name="T25" fmla="*/ 33 h 63"/>
                <a:gd name="T26" fmla="*/ 42 w 54"/>
                <a:gd name="T27" fmla="*/ 23 h 63"/>
                <a:gd name="T28" fmla="*/ 38 w 54"/>
                <a:gd name="T29" fmla="*/ 13 h 63"/>
                <a:gd name="T30" fmla="*/ 27 w 54"/>
                <a:gd name="T31" fmla="*/ 10 h 63"/>
                <a:gd name="T32" fmla="*/ 18 w 54"/>
                <a:gd name="T33" fmla="*/ 11 h 63"/>
                <a:gd name="T34" fmla="*/ 10 w 54"/>
                <a:gd name="T35" fmla="*/ 16 h 63"/>
                <a:gd name="T36" fmla="*/ 4 w 54"/>
                <a:gd name="T37" fmla="*/ 9 h 63"/>
                <a:gd name="T38" fmla="*/ 15 w 54"/>
                <a:gd name="T39" fmla="*/ 2 h 63"/>
                <a:gd name="T40" fmla="*/ 28 w 54"/>
                <a:gd name="T41" fmla="*/ 0 h 63"/>
                <a:gd name="T42" fmla="*/ 39 w 54"/>
                <a:gd name="T43" fmla="*/ 2 h 63"/>
                <a:gd name="T44" fmla="*/ 47 w 54"/>
                <a:gd name="T45" fmla="*/ 7 h 63"/>
                <a:gd name="T46" fmla="*/ 52 w 54"/>
                <a:gd name="T47" fmla="*/ 14 h 63"/>
                <a:gd name="T48" fmla="*/ 53 w 54"/>
                <a:gd name="T49" fmla="*/ 23 h 63"/>
                <a:gd name="T50" fmla="*/ 53 w 54"/>
                <a:gd name="T51" fmla="*/ 49 h 63"/>
                <a:gd name="T52" fmla="*/ 53 w 54"/>
                <a:gd name="T53" fmla="*/ 56 h 63"/>
                <a:gd name="T54" fmla="*/ 54 w 54"/>
                <a:gd name="T55" fmla="*/ 61 h 63"/>
                <a:gd name="T56" fmla="*/ 43 w 54"/>
                <a:gd name="T57" fmla="*/ 61 h 63"/>
                <a:gd name="T58" fmla="*/ 42 w 54"/>
                <a:gd name="T59" fmla="*/ 53 h 63"/>
                <a:gd name="T60" fmla="*/ 42 w 54"/>
                <a:gd name="T61" fmla="*/ 53 h 63"/>
                <a:gd name="T62" fmla="*/ 34 w 54"/>
                <a:gd name="T63" fmla="*/ 60 h 63"/>
                <a:gd name="T64" fmla="*/ 22 w 54"/>
                <a:gd name="T65" fmla="*/ 63 h 63"/>
                <a:gd name="T66" fmla="*/ 15 w 54"/>
                <a:gd name="T67" fmla="*/ 62 h 63"/>
                <a:gd name="T68" fmla="*/ 8 w 54"/>
                <a:gd name="T69" fmla="*/ 59 h 63"/>
                <a:gd name="T70" fmla="*/ 3 w 54"/>
                <a:gd name="T71" fmla="*/ 53 h 63"/>
                <a:gd name="T72" fmla="*/ 0 w 54"/>
                <a:gd name="T73" fmla="*/ 44 h 63"/>
                <a:gd name="T74" fmla="*/ 4 w 54"/>
                <a:gd name="T75" fmla="*/ 34 h 63"/>
                <a:gd name="T76" fmla="*/ 14 w 54"/>
                <a:gd name="T77" fmla="*/ 28 h 63"/>
                <a:gd name="T78" fmla="*/ 27 w 54"/>
                <a:gd name="T79" fmla="*/ 25 h 63"/>
                <a:gd name="T80" fmla="*/ 42 w 54"/>
                <a:gd name="T81" fmla="*/ 24 h 63"/>
                <a:gd name="T82" fmla="*/ 42 w 54"/>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4" h="63">
                  <a:moveTo>
                    <a:pt x="39" y="33"/>
                  </a:moveTo>
                  <a:cubicBezTo>
                    <a:pt x="36" y="33"/>
                    <a:pt x="33" y="33"/>
                    <a:pt x="30" y="33"/>
                  </a:cubicBezTo>
                  <a:cubicBezTo>
                    <a:pt x="27" y="33"/>
                    <a:pt x="24" y="34"/>
                    <a:pt x="21" y="35"/>
                  </a:cubicBezTo>
                  <a:cubicBezTo>
                    <a:pt x="19" y="35"/>
                    <a:pt x="17" y="37"/>
                    <a:pt x="15" y="38"/>
                  </a:cubicBezTo>
                  <a:cubicBezTo>
                    <a:pt x="13" y="40"/>
                    <a:pt x="12" y="42"/>
                    <a:pt x="12" y="44"/>
                  </a:cubicBezTo>
                  <a:cubicBezTo>
                    <a:pt x="12" y="46"/>
                    <a:pt x="13" y="47"/>
                    <a:pt x="14" y="48"/>
                  </a:cubicBezTo>
                  <a:cubicBezTo>
                    <a:pt x="14" y="50"/>
                    <a:pt x="15" y="51"/>
                    <a:pt x="16" y="51"/>
                  </a:cubicBezTo>
                  <a:cubicBezTo>
                    <a:pt x="18" y="52"/>
                    <a:pt x="19" y="53"/>
                    <a:pt x="20" y="53"/>
                  </a:cubicBezTo>
                  <a:cubicBezTo>
                    <a:pt x="22" y="53"/>
                    <a:pt x="23" y="53"/>
                    <a:pt x="25" y="53"/>
                  </a:cubicBezTo>
                  <a:cubicBezTo>
                    <a:pt x="30" y="53"/>
                    <a:pt x="34" y="52"/>
                    <a:pt x="37" y="48"/>
                  </a:cubicBezTo>
                  <a:cubicBezTo>
                    <a:pt x="40" y="45"/>
                    <a:pt x="42" y="41"/>
                    <a:pt x="42" y="36"/>
                  </a:cubicBezTo>
                  <a:cubicBezTo>
                    <a:pt x="42" y="33"/>
                    <a:pt x="42" y="33"/>
                    <a:pt x="42" y="33"/>
                  </a:cubicBezTo>
                  <a:cubicBezTo>
                    <a:pt x="39" y="33"/>
                    <a:pt x="39" y="33"/>
                    <a:pt x="39" y="33"/>
                  </a:cubicBezTo>
                  <a:close/>
                  <a:moveTo>
                    <a:pt x="42" y="23"/>
                  </a:moveTo>
                  <a:cubicBezTo>
                    <a:pt x="42" y="18"/>
                    <a:pt x="41" y="15"/>
                    <a:pt x="38" y="13"/>
                  </a:cubicBezTo>
                  <a:cubicBezTo>
                    <a:pt x="35" y="11"/>
                    <a:pt x="32" y="10"/>
                    <a:pt x="27" y="10"/>
                  </a:cubicBezTo>
                  <a:cubicBezTo>
                    <a:pt x="24" y="10"/>
                    <a:pt x="21" y="10"/>
                    <a:pt x="18" y="11"/>
                  </a:cubicBezTo>
                  <a:cubicBezTo>
                    <a:pt x="15" y="13"/>
                    <a:pt x="12" y="14"/>
                    <a:pt x="10" y="16"/>
                  </a:cubicBezTo>
                  <a:cubicBezTo>
                    <a:pt x="4" y="9"/>
                    <a:pt x="4" y="9"/>
                    <a:pt x="4" y="9"/>
                  </a:cubicBezTo>
                  <a:cubicBezTo>
                    <a:pt x="7" y="6"/>
                    <a:pt x="10" y="4"/>
                    <a:pt x="15" y="2"/>
                  </a:cubicBezTo>
                  <a:cubicBezTo>
                    <a:pt x="19" y="1"/>
                    <a:pt x="23" y="0"/>
                    <a:pt x="28" y="0"/>
                  </a:cubicBezTo>
                  <a:cubicBezTo>
                    <a:pt x="33" y="0"/>
                    <a:pt x="36" y="1"/>
                    <a:pt x="39" y="2"/>
                  </a:cubicBezTo>
                  <a:cubicBezTo>
                    <a:pt x="43" y="3"/>
                    <a:pt x="45" y="5"/>
                    <a:pt x="47" y="7"/>
                  </a:cubicBezTo>
                  <a:cubicBezTo>
                    <a:pt x="49" y="9"/>
                    <a:pt x="51" y="11"/>
                    <a:pt x="52" y="14"/>
                  </a:cubicBezTo>
                  <a:cubicBezTo>
                    <a:pt x="53" y="17"/>
                    <a:pt x="53" y="20"/>
                    <a:pt x="53" y="23"/>
                  </a:cubicBezTo>
                  <a:cubicBezTo>
                    <a:pt x="53" y="49"/>
                    <a:pt x="53" y="49"/>
                    <a:pt x="53" y="49"/>
                  </a:cubicBezTo>
                  <a:cubicBezTo>
                    <a:pt x="53" y="51"/>
                    <a:pt x="53" y="53"/>
                    <a:pt x="53" y="56"/>
                  </a:cubicBezTo>
                  <a:cubicBezTo>
                    <a:pt x="53" y="58"/>
                    <a:pt x="54" y="60"/>
                    <a:pt x="54" y="61"/>
                  </a:cubicBezTo>
                  <a:cubicBezTo>
                    <a:pt x="43" y="61"/>
                    <a:pt x="43" y="61"/>
                    <a:pt x="43" y="61"/>
                  </a:cubicBezTo>
                  <a:cubicBezTo>
                    <a:pt x="43" y="58"/>
                    <a:pt x="42" y="55"/>
                    <a:pt x="42" y="53"/>
                  </a:cubicBezTo>
                  <a:cubicBezTo>
                    <a:pt x="42" y="53"/>
                    <a:pt x="42" y="53"/>
                    <a:pt x="42" y="53"/>
                  </a:cubicBezTo>
                  <a:cubicBezTo>
                    <a:pt x="40" y="56"/>
                    <a:pt x="37" y="58"/>
                    <a:pt x="34" y="60"/>
                  </a:cubicBezTo>
                  <a:cubicBezTo>
                    <a:pt x="30" y="62"/>
                    <a:pt x="27" y="63"/>
                    <a:pt x="22" y="63"/>
                  </a:cubicBezTo>
                  <a:cubicBezTo>
                    <a:pt x="20" y="63"/>
                    <a:pt x="17" y="62"/>
                    <a:pt x="15" y="62"/>
                  </a:cubicBezTo>
                  <a:cubicBezTo>
                    <a:pt x="12" y="61"/>
                    <a:pt x="10" y="60"/>
                    <a:pt x="8" y="59"/>
                  </a:cubicBezTo>
                  <a:cubicBezTo>
                    <a:pt x="6" y="57"/>
                    <a:pt x="4" y="55"/>
                    <a:pt x="3" y="53"/>
                  </a:cubicBezTo>
                  <a:cubicBezTo>
                    <a:pt x="1" y="51"/>
                    <a:pt x="0" y="48"/>
                    <a:pt x="0" y="44"/>
                  </a:cubicBezTo>
                  <a:cubicBezTo>
                    <a:pt x="0" y="40"/>
                    <a:pt x="2" y="36"/>
                    <a:pt x="4" y="34"/>
                  </a:cubicBezTo>
                  <a:cubicBezTo>
                    <a:pt x="7" y="31"/>
                    <a:pt x="10" y="29"/>
                    <a:pt x="14" y="28"/>
                  </a:cubicBezTo>
                  <a:cubicBezTo>
                    <a:pt x="18" y="26"/>
                    <a:pt x="22" y="25"/>
                    <a:pt x="27" y="25"/>
                  </a:cubicBezTo>
                  <a:cubicBezTo>
                    <a:pt x="32" y="24"/>
                    <a:pt x="37" y="24"/>
                    <a:pt x="42" y="24"/>
                  </a:cubicBezTo>
                  <a:cubicBezTo>
                    <a:pt x="42" y="23"/>
                    <a:pt x="42" y="23"/>
                    <a:pt x="42"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Freeform 44"/>
            <p:cNvSpPr>
              <a:spLocks/>
            </p:cNvSpPr>
            <p:nvPr userDrawn="1"/>
          </p:nvSpPr>
          <p:spPr bwMode="auto">
            <a:xfrm>
              <a:off x="8374063"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45"/>
            <p:cNvSpPr>
              <a:spLocks/>
            </p:cNvSpPr>
            <p:nvPr userDrawn="1"/>
          </p:nvSpPr>
          <p:spPr bwMode="auto">
            <a:xfrm>
              <a:off x="8459788" y="-684213"/>
              <a:ext cx="142875" cy="290513"/>
            </a:xfrm>
            <a:custGeom>
              <a:avLst/>
              <a:gdLst>
                <a:gd name="T0" fmla="*/ 38 w 38"/>
                <a:gd name="T1" fmla="*/ 26 h 77"/>
                <a:gd name="T2" fmla="*/ 23 w 38"/>
                <a:gd name="T3" fmla="*/ 26 h 77"/>
                <a:gd name="T4" fmla="*/ 23 w 38"/>
                <a:gd name="T5" fmla="*/ 57 h 77"/>
                <a:gd name="T6" fmla="*/ 25 w 38"/>
                <a:gd name="T7" fmla="*/ 65 h 77"/>
                <a:gd name="T8" fmla="*/ 31 w 38"/>
                <a:gd name="T9" fmla="*/ 67 h 77"/>
                <a:gd name="T10" fmla="*/ 35 w 38"/>
                <a:gd name="T11" fmla="*/ 67 h 77"/>
                <a:gd name="T12" fmla="*/ 38 w 38"/>
                <a:gd name="T13" fmla="*/ 66 h 77"/>
                <a:gd name="T14" fmla="*/ 38 w 38"/>
                <a:gd name="T15" fmla="*/ 75 h 77"/>
                <a:gd name="T16" fmla="*/ 34 w 38"/>
                <a:gd name="T17" fmla="*/ 77 h 77"/>
                <a:gd name="T18" fmla="*/ 28 w 38"/>
                <a:gd name="T19" fmla="*/ 77 h 77"/>
                <a:gd name="T20" fmla="*/ 15 w 38"/>
                <a:gd name="T21" fmla="*/ 72 h 77"/>
                <a:gd name="T22" fmla="*/ 11 w 38"/>
                <a:gd name="T23" fmla="*/ 59 h 77"/>
                <a:gd name="T24" fmla="*/ 11 w 38"/>
                <a:gd name="T25" fmla="*/ 26 h 77"/>
                <a:gd name="T26" fmla="*/ 0 w 38"/>
                <a:gd name="T27" fmla="*/ 26 h 77"/>
                <a:gd name="T28" fmla="*/ 0 w 38"/>
                <a:gd name="T29" fmla="*/ 17 h 77"/>
                <a:gd name="T30" fmla="*/ 11 w 38"/>
                <a:gd name="T31" fmla="*/ 17 h 77"/>
                <a:gd name="T32" fmla="*/ 11 w 38"/>
                <a:gd name="T33" fmla="*/ 0 h 77"/>
                <a:gd name="T34" fmla="*/ 23 w 38"/>
                <a:gd name="T35" fmla="*/ 0 h 77"/>
                <a:gd name="T36" fmla="*/ 23 w 38"/>
                <a:gd name="T37" fmla="*/ 17 h 77"/>
                <a:gd name="T38" fmla="*/ 38 w 38"/>
                <a:gd name="T39" fmla="*/ 17 h 77"/>
                <a:gd name="T40" fmla="*/ 38 w 38"/>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8" h="77">
                  <a:moveTo>
                    <a:pt x="38" y="26"/>
                  </a:moveTo>
                  <a:cubicBezTo>
                    <a:pt x="23" y="26"/>
                    <a:pt x="23" y="26"/>
                    <a:pt x="23" y="26"/>
                  </a:cubicBezTo>
                  <a:cubicBezTo>
                    <a:pt x="23" y="57"/>
                    <a:pt x="23" y="57"/>
                    <a:pt x="23" y="57"/>
                  </a:cubicBezTo>
                  <a:cubicBezTo>
                    <a:pt x="23" y="61"/>
                    <a:pt x="23" y="63"/>
                    <a:pt x="25" y="65"/>
                  </a:cubicBezTo>
                  <a:cubicBezTo>
                    <a:pt x="26" y="66"/>
                    <a:pt x="28" y="67"/>
                    <a:pt x="31" y="67"/>
                  </a:cubicBezTo>
                  <a:cubicBezTo>
                    <a:pt x="32" y="67"/>
                    <a:pt x="33" y="67"/>
                    <a:pt x="35" y="67"/>
                  </a:cubicBezTo>
                  <a:cubicBezTo>
                    <a:pt x="36" y="67"/>
                    <a:pt x="37" y="66"/>
                    <a:pt x="38" y="66"/>
                  </a:cubicBezTo>
                  <a:cubicBezTo>
                    <a:pt x="38" y="75"/>
                    <a:pt x="38" y="75"/>
                    <a:pt x="38" y="75"/>
                  </a:cubicBezTo>
                  <a:cubicBezTo>
                    <a:pt x="37" y="76"/>
                    <a:pt x="35" y="76"/>
                    <a:pt x="34" y="77"/>
                  </a:cubicBezTo>
                  <a:cubicBezTo>
                    <a:pt x="32" y="77"/>
                    <a:pt x="30" y="77"/>
                    <a:pt x="28" y="77"/>
                  </a:cubicBezTo>
                  <a:cubicBezTo>
                    <a:pt x="23" y="77"/>
                    <a:pt x="18" y="76"/>
                    <a:pt x="15" y="72"/>
                  </a:cubicBezTo>
                  <a:cubicBezTo>
                    <a:pt x="12"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8" y="17"/>
                    <a:pt x="38" y="17"/>
                    <a:pt x="38" y="17"/>
                  </a:cubicBezTo>
                  <a:cubicBezTo>
                    <a:pt x="38" y="26"/>
                    <a:pt x="38" y="26"/>
                    <a:pt x="38"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6"/>
            <p:cNvSpPr>
              <a:spLocks/>
            </p:cNvSpPr>
            <p:nvPr userDrawn="1"/>
          </p:nvSpPr>
          <p:spPr bwMode="auto">
            <a:xfrm>
              <a:off x="8658226" y="-755650"/>
              <a:ext cx="200025" cy="357188"/>
            </a:xfrm>
            <a:custGeom>
              <a:avLst/>
              <a:gdLst>
                <a:gd name="T0" fmla="*/ 12 w 53"/>
                <a:gd name="T1" fmla="*/ 45 h 95"/>
                <a:gd name="T2" fmla="*/ 19 w 53"/>
                <a:gd name="T3" fmla="*/ 37 h 95"/>
                <a:gd name="T4" fmla="*/ 31 w 53"/>
                <a:gd name="T5" fmla="*/ 34 h 95"/>
                <a:gd name="T6" fmla="*/ 41 w 53"/>
                <a:gd name="T7" fmla="*/ 36 h 95"/>
                <a:gd name="T8" fmla="*/ 48 w 53"/>
                <a:gd name="T9" fmla="*/ 41 h 95"/>
                <a:gd name="T10" fmla="*/ 52 w 53"/>
                <a:gd name="T11" fmla="*/ 49 h 95"/>
                <a:gd name="T12" fmla="*/ 53 w 53"/>
                <a:gd name="T13" fmla="*/ 58 h 95"/>
                <a:gd name="T14" fmla="*/ 53 w 53"/>
                <a:gd name="T15" fmla="*/ 95 h 95"/>
                <a:gd name="T16" fmla="*/ 41 w 53"/>
                <a:gd name="T17" fmla="*/ 95 h 95"/>
                <a:gd name="T18" fmla="*/ 41 w 53"/>
                <a:gd name="T19" fmla="*/ 62 h 95"/>
                <a:gd name="T20" fmla="*/ 41 w 53"/>
                <a:gd name="T21" fmla="*/ 55 h 95"/>
                <a:gd name="T22" fmla="*/ 39 w 53"/>
                <a:gd name="T23" fmla="*/ 49 h 95"/>
                <a:gd name="T24" fmla="*/ 34 w 53"/>
                <a:gd name="T25" fmla="*/ 45 h 95"/>
                <a:gd name="T26" fmla="*/ 28 w 53"/>
                <a:gd name="T27" fmla="*/ 44 h 95"/>
                <a:gd name="T28" fmla="*/ 16 w 53"/>
                <a:gd name="T29" fmla="*/ 49 h 95"/>
                <a:gd name="T30" fmla="*/ 12 w 53"/>
                <a:gd name="T31" fmla="*/ 64 h 95"/>
                <a:gd name="T32" fmla="*/ 12 w 53"/>
                <a:gd name="T33" fmla="*/ 95 h 95"/>
                <a:gd name="T34" fmla="*/ 0 w 53"/>
                <a:gd name="T35" fmla="*/ 95 h 95"/>
                <a:gd name="T36" fmla="*/ 0 w 53"/>
                <a:gd name="T37" fmla="*/ 0 h 95"/>
                <a:gd name="T38" fmla="*/ 12 w 53"/>
                <a:gd name="T39" fmla="*/ 0 h 95"/>
                <a:gd name="T40" fmla="*/ 12 w 53"/>
                <a:gd name="T41" fmla="*/ 45 h 95"/>
                <a:gd name="T42" fmla="*/ 12 w 53"/>
                <a:gd name="T43" fmla="*/ 4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95">
                  <a:moveTo>
                    <a:pt x="12" y="45"/>
                  </a:moveTo>
                  <a:cubicBezTo>
                    <a:pt x="13" y="42"/>
                    <a:pt x="16" y="39"/>
                    <a:pt x="19" y="37"/>
                  </a:cubicBezTo>
                  <a:cubicBezTo>
                    <a:pt x="23" y="35"/>
                    <a:pt x="26" y="34"/>
                    <a:pt x="31" y="34"/>
                  </a:cubicBezTo>
                  <a:cubicBezTo>
                    <a:pt x="35" y="34"/>
                    <a:pt x="38" y="35"/>
                    <a:pt x="41" y="36"/>
                  </a:cubicBezTo>
                  <a:cubicBezTo>
                    <a:pt x="43" y="37"/>
                    <a:pt x="46" y="39"/>
                    <a:pt x="48" y="41"/>
                  </a:cubicBezTo>
                  <a:cubicBezTo>
                    <a:pt x="49" y="43"/>
                    <a:pt x="51" y="46"/>
                    <a:pt x="52" y="49"/>
                  </a:cubicBezTo>
                  <a:cubicBezTo>
                    <a:pt x="53" y="52"/>
                    <a:pt x="53" y="55"/>
                    <a:pt x="53" y="58"/>
                  </a:cubicBezTo>
                  <a:cubicBezTo>
                    <a:pt x="53" y="95"/>
                    <a:pt x="53" y="95"/>
                    <a:pt x="53" y="95"/>
                  </a:cubicBezTo>
                  <a:cubicBezTo>
                    <a:pt x="41" y="95"/>
                    <a:pt x="41" y="95"/>
                    <a:pt x="41" y="95"/>
                  </a:cubicBezTo>
                  <a:cubicBezTo>
                    <a:pt x="41" y="62"/>
                    <a:pt x="41" y="62"/>
                    <a:pt x="41" y="62"/>
                  </a:cubicBezTo>
                  <a:cubicBezTo>
                    <a:pt x="41" y="60"/>
                    <a:pt x="41" y="57"/>
                    <a:pt x="41" y="55"/>
                  </a:cubicBezTo>
                  <a:cubicBezTo>
                    <a:pt x="40" y="53"/>
                    <a:pt x="40" y="51"/>
                    <a:pt x="39" y="49"/>
                  </a:cubicBezTo>
                  <a:cubicBezTo>
                    <a:pt x="38" y="48"/>
                    <a:pt x="36" y="46"/>
                    <a:pt x="34" y="45"/>
                  </a:cubicBezTo>
                  <a:cubicBezTo>
                    <a:pt x="33" y="44"/>
                    <a:pt x="31" y="44"/>
                    <a:pt x="28" y="44"/>
                  </a:cubicBezTo>
                  <a:cubicBezTo>
                    <a:pt x="23" y="44"/>
                    <a:pt x="19" y="46"/>
                    <a:pt x="16" y="49"/>
                  </a:cubicBezTo>
                  <a:cubicBezTo>
                    <a:pt x="13" y="53"/>
                    <a:pt x="12" y="58"/>
                    <a:pt x="12" y="64"/>
                  </a:cubicBezTo>
                  <a:cubicBezTo>
                    <a:pt x="12" y="95"/>
                    <a:pt x="12" y="95"/>
                    <a:pt x="12" y="95"/>
                  </a:cubicBezTo>
                  <a:cubicBezTo>
                    <a:pt x="0" y="95"/>
                    <a:pt x="0" y="95"/>
                    <a:pt x="0" y="95"/>
                  </a:cubicBezTo>
                  <a:cubicBezTo>
                    <a:pt x="0" y="0"/>
                    <a:pt x="0" y="0"/>
                    <a:pt x="0" y="0"/>
                  </a:cubicBezTo>
                  <a:cubicBezTo>
                    <a:pt x="12" y="0"/>
                    <a:pt x="12" y="0"/>
                    <a:pt x="12" y="0"/>
                  </a:cubicBezTo>
                  <a:cubicBezTo>
                    <a:pt x="12" y="45"/>
                    <a:pt x="12" y="45"/>
                    <a:pt x="12" y="45"/>
                  </a:cubicBezTo>
                  <a:cubicBezTo>
                    <a:pt x="12" y="45"/>
                    <a:pt x="12" y="45"/>
                    <a:pt x="12" y="45"/>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47"/>
            <p:cNvSpPr>
              <a:spLocks noEditPoints="1"/>
            </p:cNvSpPr>
            <p:nvPr userDrawn="1"/>
          </p:nvSpPr>
          <p:spPr bwMode="auto">
            <a:xfrm>
              <a:off x="9004301" y="-741363"/>
              <a:ext cx="311150" cy="350838"/>
            </a:xfrm>
            <a:custGeom>
              <a:avLst/>
              <a:gdLst>
                <a:gd name="T0" fmla="*/ 45 w 83"/>
                <a:gd name="T1" fmla="*/ 21 h 93"/>
                <a:gd name="T2" fmla="*/ 42 w 83"/>
                <a:gd name="T3" fmla="*/ 13 h 93"/>
                <a:gd name="T4" fmla="*/ 33 w 83"/>
                <a:gd name="T5" fmla="*/ 10 h 93"/>
                <a:gd name="T6" fmla="*/ 25 w 83"/>
                <a:gd name="T7" fmla="*/ 13 h 93"/>
                <a:gd name="T8" fmla="*/ 21 w 83"/>
                <a:gd name="T9" fmla="*/ 22 h 93"/>
                <a:gd name="T10" fmla="*/ 22 w 83"/>
                <a:gd name="T11" fmla="*/ 26 h 93"/>
                <a:gd name="T12" fmla="*/ 24 w 83"/>
                <a:gd name="T13" fmla="*/ 30 h 93"/>
                <a:gd name="T14" fmla="*/ 27 w 83"/>
                <a:gd name="T15" fmla="*/ 34 h 93"/>
                <a:gd name="T16" fmla="*/ 30 w 83"/>
                <a:gd name="T17" fmla="*/ 37 h 93"/>
                <a:gd name="T18" fmla="*/ 36 w 83"/>
                <a:gd name="T19" fmla="*/ 34 h 93"/>
                <a:gd name="T20" fmla="*/ 40 w 83"/>
                <a:gd name="T21" fmla="*/ 31 h 93"/>
                <a:gd name="T22" fmla="*/ 43 w 83"/>
                <a:gd name="T23" fmla="*/ 26 h 93"/>
                <a:gd name="T24" fmla="*/ 45 w 83"/>
                <a:gd name="T25" fmla="*/ 21 h 93"/>
                <a:gd name="T26" fmla="*/ 26 w 83"/>
                <a:gd name="T27" fmla="*/ 50 h 93"/>
                <a:gd name="T28" fmla="*/ 16 w 83"/>
                <a:gd name="T29" fmla="*/ 56 h 93"/>
                <a:gd name="T30" fmla="*/ 12 w 83"/>
                <a:gd name="T31" fmla="*/ 67 h 93"/>
                <a:gd name="T32" fmla="*/ 14 w 83"/>
                <a:gd name="T33" fmla="*/ 74 h 93"/>
                <a:gd name="T34" fmla="*/ 17 w 83"/>
                <a:gd name="T35" fmla="*/ 79 h 93"/>
                <a:gd name="T36" fmla="*/ 23 w 83"/>
                <a:gd name="T37" fmla="*/ 82 h 93"/>
                <a:gd name="T38" fmla="*/ 29 w 83"/>
                <a:gd name="T39" fmla="*/ 83 h 93"/>
                <a:gd name="T40" fmla="*/ 40 w 83"/>
                <a:gd name="T41" fmla="*/ 80 h 93"/>
                <a:gd name="T42" fmla="*/ 48 w 83"/>
                <a:gd name="T43" fmla="*/ 72 h 93"/>
                <a:gd name="T44" fmla="*/ 26 w 83"/>
                <a:gd name="T45" fmla="*/ 50 h 93"/>
                <a:gd name="T46" fmla="*/ 63 w 83"/>
                <a:gd name="T47" fmla="*/ 70 h 93"/>
                <a:gd name="T48" fmla="*/ 83 w 83"/>
                <a:gd name="T49" fmla="*/ 91 h 93"/>
                <a:gd name="T50" fmla="*/ 67 w 83"/>
                <a:gd name="T51" fmla="*/ 91 h 93"/>
                <a:gd name="T52" fmla="*/ 55 w 83"/>
                <a:gd name="T53" fmla="*/ 79 h 93"/>
                <a:gd name="T54" fmla="*/ 44 w 83"/>
                <a:gd name="T55" fmla="*/ 89 h 93"/>
                <a:gd name="T56" fmla="*/ 29 w 83"/>
                <a:gd name="T57" fmla="*/ 93 h 93"/>
                <a:gd name="T58" fmla="*/ 17 w 83"/>
                <a:gd name="T59" fmla="*/ 91 h 93"/>
                <a:gd name="T60" fmla="*/ 8 w 83"/>
                <a:gd name="T61" fmla="*/ 86 h 93"/>
                <a:gd name="T62" fmla="*/ 2 w 83"/>
                <a:gd name="T63" fmla="*/ 78 h 93"/>
                <a:gd name="T64" fmla="*/ 0 w 83"/>
                <a:gd name="T65" fmla="*/ 68 h 93"/>
                <a:gd name="T66" fmla="*/ 1 w 83"/>
                <a:gd name="T67" fmla="*/ 59 h 93"/>
                <a:gd name="T68" fmla="*/ 6 w 83"/>
                <a:gd name="T69" fmla="*/ 51 h 93"/>
                <a:gd name="T70" fmla="*/ 12 w 83"/>
                <a:gd name="T71" fmla="*/ 46 h 93"/>
                <a:gd name="T72" fmla="*/ 20 w 83"/>
                <a:gd name="T73" fmla="*/ 42 h 93"/>
                <a:gd name="T74" fmla="*/ 12 w 83"/>
                <a:gd name="T75" fmla="*/ 32 h 93"/>
                <a:gd name="T76" fmla="*/ 9 w 83"/>
                <a:gd name="T77" fmla="*/ 21 h 93"/>
                <a:gd name="T78" fmla="*/ 11 w 83"/>
                <a:gd name="T79" fmla="*/ 12 h 93"/>
                <a:gd name="T80" fmla="*/ 17 w 83"/>
                <a:gd name="T81" fmla="*/ 5 h 93"/>
                <a:gd name="T82" fmla="*/ 24 w 83"/>
                <a:gd name="T83" fmla="*/ 1 h 93"/>
                <a:gd name="T84" fmla="*/ 33 w 83"/>
                <a:gd name="T85" fmla="*/ 0 h 93"/>
                <a:gd name="T86" fmla="*/ 42 w 83"/>
                <a:gd name="T87" fmla="*/ 1 h 93"/>
                <a:gd name="T88" fmla="*/ 49 w 83"/>
                <a:gd name="T89" fmla="*/ 5 h 93"/>
                <a:gd name="T90" fmla="*/ 54 w 83"/>
                <a:gd name="T91" fmla="*/ 12 h 93"/>
                <a:gd name="T92" fmla="*/ 56 w 83"/>
                <a:gd name="T93" fmla="*/ 21 h 93"/>
                <a:gd name="T94" fmla="*/ 55 w 83"/>
                <a:gd name="T95" fmla="*/ 29 h 93"/>
                <a:gd name="T96" fmla="*/ 50 w 83"/>
                <a:gd name="T97" fmla="*/ 35 h 93"/>
                <a:gd name="T98" fmla="*/ 44 w 83"/>
                <a:gd name="T99" fmla="*/ 40 h 93"/>
                <a:gd name="T100" fmla="*/ 37 w 83"/>
                <a:gd name="T101" fmla="*/ 44 h 93"/>
                <a:gd name="T102" fmla="*/ 55 w 83"/>
                <a:gd name="T103" fmla="*/ 62 h 93"/>
                <a:gd name="T104" fmla="*/ 66 w 83"/>
                <a:gd name="T105" fmla="*/ 44 h 93"/>
                <a:gd name="T106" fmla="*/ 80 w 83"/>
                <a:gd name="T107" fmla="*/ 44 h 93"/>
                <a:gd name="T108" fmla="*/ 63 w 83"/>
                <a:gd name="T109" fmla="*/ 70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 h="93">
                  <a:moveTo>
                    <a:pt x="45" y="21"/>
                  </a:moveTo>
                  <a:cubicBezTo>
                    <a:pt x="45" y="18"/>
                    <a:pt x="44" y="15"/>
                    <a:pt x="42" y="13"/>
                  </a:cubicBezTo>
                  <a:cubicBezTo>
                    <a:pt x="39" y="11"/>
                    <a:pt x="37" y="10"/>
                    <a:pt x="33" y="10"/>
                  </a:cubicBezTo>
                  <a:cubicBezTo>
                    <a:pt x="30" y="10"/>
                    <a:pt x="27" y="11"/>
                    <a:pt x="25" y="13"/>
                  </a:cubicBezTo>
                  <a:cubicBezTo>
                    <a:pt x="23" y="15"/>
                    <a:pt x="21" y="18"/>
                    <a:pt x="21" y="22"/>
                  </a:cubicBezTo>
                  <a:cubicBezTo>
                    <a:pt x="21" y="23"/>
                    <a:pt x="22" y="25"/>
                    <a:pt x="22" y="26"/>
                  </a:cubicBezTo>
                  <a:cubicBezTo>
                    <a:pt x="23" y="27"/>
                    <a:pt x="24" y="29"/>
                    <a:pt x="24" y="30"/>
                  </a:cubicBezTo>
                  <a:cubicBezTo>
                    <a:pt x="25" y="32"/>
                    <a:pt x="26" y="33"/>
                    <a:pt x="27" y="34"/>
                  </a:cubicBezTo>
                  <a:cubicBezTo>
                    <a:pt x="28" y="35"/>
                    <a:pt x="29" y="36"/>
                    <a:pt x="30" y="37"/>
                  </a:cubicBezTo>
                  <a:cubicBezTo>
                    <a:pt x="32" y="36"/>
                    <a:pt x="34" y="35"/>
                    <a:pt x="36" y="34"/>
                  </a:cubicBezTo>
                  <a:cubicBezTo>
                    <a:pt x="37" y="33"/>
                    <a:pt x="39" y="32"/>
                    <a:pt x="40" y="31"/>
                  </a:cubicBezTo>
                  <a:cubicBezTo>
                    <a:pt x="42" y="30"/>
                    <a:pt x="43" y="28"/>
                    <a:pt x="43" y="26"/>
                  </a:cubicBezTo>
                  <a:cubicBezTo>
                    <a:pt x="44" y="25"/>
                    <a:pt x="45" y="23"/>
                    <a:pt x="45" y="21"/>
                  </a:cubicBezTo>
                  <a:close/>
                  <a:moveTo>
                    <a:pt x="26" y="50"/>
                  </a:moveTo>
                  <a:cubicBezTo>
                    <a:pt x="22" y="51"/>
                    <a:pt x="19" y="54"/>
                    <a:pt x="16" y="56"/>
                  </a:cubicBezTo>
                  <a:cubicBezTo>
                    <a:pt x="13" y="59"/>
                    <a:pt x="12" y="63"/>
                    <a:pt x="12" y="67"/>
                  </a:cubicBezTo>
                  <a:cubicBezTo>
                    <a:pt x="12" y="70"/>
                    <a:pt x="13" y="72"/>
                    <a:pt x="14" y="74"/>
                  </a:cubicBezTo>
                  <a:cubicBezTo>
                    <a:pt x="14" y="76"/>
                    <a:pt x="16" y="77"/>
                    <a:pt x="17" y="79"/>
                  </a:cubicBezTo>
                  <a:cubicBezTo>
                    <a:pt x="19" y="80"/>
                    <a:pt x="21" y="81"/>
                    <a:pt x="23" y="82"/>
                  </a:cubicBezTo>
                  <a:cubicBezTo>
                    <a:pt x="25" y="82"/>
                    <a:pt x="27" y="83"/>
                    <a:pt x="29" y="83"/>
                  </a:cubicBezTo>
                  <a:cubicBezTo>
                    <a:pt x="33" y="83"/>
                    <a:pt x="37" y="82"/>
                    <a:pt x="40" y="80"/>
                  </a:cubicBezTo>
                  <a:cubicBezTo>
                    <a:pt x="42" y="78"/>
                    <a:pt x="45" y="75"/>
                    <a:pt x="48" y="72"/>
                  </a:cubicBezTo>
                  <a:cubicBezTo>
                    <a:pt x="26" y="50"/>
                    <a:pt x="26" y="50"/>
                    <a:pt x="26" y="50"/>
                  </a:cubicBezTo>
                  <a:close/>
                  <a:moveTo>
                    <a:pt x="63" y="70"/>
                  </a:moveTo>
                  <a:cubicBezTo>
                    <a:pt x="83" y="91"/>
                    <a:pt x="83" y="91"/>
                    <a:pt x="83" y="91"/>
                  </a:cubicBezTo>
                  <a:cubicBezTo>
                    <a:pt x="67" y="91"/>
                    <a:pt x="67" y="91"/>
                    <a:pt x="67" y="91"/>
                  </a:cubicBezTo>
                  <a:cubicBezTo>
                    <a:pt x="55" y="79"/>
                    <a:pt x="55" y="79"/>
                    <a:pt x="55" y="79"/>
                  </a:cubicBezTo>
                  <a:cubicBezTo>
                    <a:pt x="52" y="84"/>
                    <a:pt x="48" y="87"/>
                    <a:pt x="44" y="89"/>
                  </a:cubicBezTo>
                  <a:cubicBezTo>
                    <a:pt x="40" y="92"/>
                    <a:pt x="35" y="93"/>
                    <a:pt x="29" y="93"/>
                  </a:cubicBezTo>
                  <a:cubicBezTo>
                    <a:pt x="25" y="93"/>
                    <a:pt x="21" y="92"/>
                    <a:pt x="17" y="91"/>
                  </a:cubicBezTo>
                  <a:cubicBezTo>
                    <a:pt x="14" y="90"/>
                    <a:pt x="11" y="88"/>
                    <a:pt x="8" y="86"/>
                  </a:cubicBezTo>
                  <a:cubicBezTo>
                    <a:pt x="6" y="84"/>
                    <a:pt x="3" y="81"/>
                    <a:pt x="2" y="78"/>
                  </a:cubicBezTo>
                  <a:cubicBezTo>
                    <a:pt x="0" y="75"/>
                    <a:pt x="0" y="72"/>
                    <a:pt x="0" y="68"/>
                  </a:cubicBezTo>
                  <a:cubicBezTo>
                    <a:pt x="0" y="64"/>
                    <a:pt x="0" y="61"/>
                    <a:pt x="1" y="59"/>
                  </a:cubicBezTo>
                  <a:cubicBezTo>
                    <a:pt x="2" y="56"/>
                    <a:pt x="4" y="54"/>
                    <a:pt x="6" y="51"/>
                  </a:cubicBezTo>
                  <a:cubicBezTo>
                    <a:pt x="8" y="49"/>
                    <a:pt x="10" y="48"/>
                    <a:pt x="12" y="46"/>
                  </a:cubicBezTo>
                  <a:cubicBezTo>
                    <a:pt x="15" y="44"/>
                    <a:pt x="17" y="43"/>
                    <a:pt x="20" y="42"/>
                  </a:cubicBezTo>
                  <a:cubicBezTo>
                    <a:pt x="17" y="39"/>
                    <a:pt x="14" y="36"/>
                    <a:pt x="12" y="32"/>
                  </a:cubicBezTo>
                  <a:cubicBezTo>
                    <a:pt x="10" y="29"/>
                    <a:pt x="9" y="25"/>
                    <a:pt x="9" y="21"/>
                  </a:cubicBezTo>
                  <a:cubicBezTo>
                    <a:pt x="9" y="18"/>
                    <a:pt x="10" y="15"/>
                    <a:pt x="11" y="12"/>
                  </a:cubicBezTo>
                  <a:cubicBezTo>
                    <a:pt x="13" y="9"/>
                    <a:pt x="14" y="7"/>
                    <a:pt x="17" y="5"/>
                  </a:cubicBezTo>
                  <a:cubicBezTo>
                    <a:pt x="19" y="4"/>
                    <a:pt x="21" y="2"/>
                    <a:pt x="24" y="1"/>
                  </a:cubicBezTo>
                  <a:cubicBezTo>
                    <a:pt x="27" y="0"/>
                    <a:pt x="30" y="0"/>
                    <a:pt x="33" y="0"/>
                  </a:cubicBezTo>
                  <a:cubicBezTo>
                    <a:pt x="36" y="0"/>
                    <a:pt x="39" y="0"/>
                    <a:pt x="42" y="1"/>
                  </a:cubicBezTo>
                  <a:cubicBezTo>
                    <a:pt x="45" y="2"/>
                    <a:pt x="47" y="4"/>
                    <a:pt x="49" y="5"/>
                  </a:cubicBezTo>
                  <a:cubicBezTo>
                    <a:pt x="51" y="7"/>
                    <a:pt x="53" y="9"/>
                    <a:pt x="54" y="12"/>
                  </a:cubicBezTo>
                  <a:cubicBezTo>
                    <a:pt x="55" y="14"/>
                    <a:pt x="56" y="17"/>
                    <a:pt x="56" y="21"/>
                  </a:cubicBezTo>
                  <a:cubicBezTo>
                    <a:pt x="56" y="24"/>
                    <a:pt x="56" y="26"/>
                    <a:pt x="55" y="29"/>
                  </a:cubicBezTo>
                  <a:cubicBezTo>
                    <a:pt x="53" y="31"/>
                    <a:pt x="52" y="33"/>
                    <a:pt x="50" y="35"/>
                  </a:cubicBezTo>
                  <a:cubicBezTo>
                    <a:pt x="49" y="37"/>
                    <a:pt x="47" y="39"/>
                    <a:pt x="44" y="40"/>
                  </a:cubicBezTo>
                  <a:cubicBezTo>
                    <a:pt x="42" y="42"/>
                    <a:pt x="40" y="43"/>
                    <a:pt x="37" y="44"/>
                  </a:cubicBezTo>
                  <a:cubicBezTo>
                    <a:pt x="55" y="62"/>
                    <a:pt x="55" y="62"/>
                    <a:pt x="55" y="62"/>
                  </a:cubicBezTo>
                  <a:cubicBezTo>
                    <a:pt x="66" y="44"/>
                    <a:pt x="66" y="44"/>
                    <a:pt x="66" y="44"/>
                  </a:cubicBezTo>
                  <a:cubicBezTo>
                    <a:pt x="80" y="44"/>
                    <a:pt x="80" y="44"/>
                    <a:pt x="80" y="44"/>
                  </a:cubicBezTo>
                  <a:cubicBezTo>
                    <a:pt x="63" y="70"/>
                    <a:pt x="63" y="70"/>
                    <a:pt x="63" y="70"/>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48"/>
            <p:cNvSpPr>
              <a:spLocks noEditPoints="1"/>
            </p:cNvSpPr>
            <p:nvPr userDrawn="1"/>
          </p:nvSpPr>
          <p:spPr bwMode="auto">
            <a:xfrm>
              <a:off x="9447213" y="-741363"/>
              <a:ext cx="371475" cy="342900"/>
            </a:xfrm>
            <a:custGeom>
              <a:avLst/>
              <a:gdLst>
                <a:gd name="T0" fmla="*/ 14 w 99"/>
                <a:gd name="T1" fmla="*/ 46 h 91"/>
                <a:gd name="T2" fmla="*/ 16 w 99"/>
                <a:gd name="T3" fmla="*/ 59 h 91"/>
                <a:gd name="T4" fmla="*/ 23 w 99"/>
                <a:gd name="T5" fmla="*/ 70 h 91"/>
                <a:gd name="T6" fmla="*/ 33 w 99"/>
                <a:gd name="T7" fmla="*/ 77 h 91"/>
                <a:gd name="T8" fmla="*/ 46 w 99"/>
                <a:gd name="T9" fmla="*/ 80 h 91"/>
                <a:gd name="T10" fmla="*/ 60 w 99"/>
                <a:gd name="T11" fmla="*/ 77 h 91"/>
                <a:gd name="T12" fmla="*/ 70 w 99"/>
                <a:gd name="T13" fmla="*/ 70 h 91"/>
                <a:gd name="T14" fmla="*/ 77 w 99"/>
                <a:gd name="T15" fmla="*/ 59 h 91"/>
                <a:gd name="T16" fmla="*/ 79 w 99"/>
                <a:gd name="T17" fmla="*/ 46 h 91"/>
                <a:gd name="T18" fmla="*/ 77 w 99"/>
                <a:gd name="T19" fmla="*/ 32 h 91"/>
                <a:gd name="T20" fmla="*/ 70 w 99"/>
                <a:gd name="T21" fmla="*/ 21 h 91"/>
                <a:gd name="T22" fmla="*/ 60 w 99"/>
                <a:gd name="T23" fmla="*/ 14 h 91"/>
                <a:gd name="T24" fmla="*/ 47 w 99"/>
                <a:gd name="T25" fmla="*/ 11 h 91"/>
                <a:gd name="T26" fmla="*/ 33 w 99"/>
                <a:gd name="T27" fmla="*/ 14 h 91"/>
                <a:gd name="T28" fmla="*/ 23 w 99"/>
                <a:gd name="T29" fmla="*/ 21 h 91"/>
                <a:gd name="T30" fmla="*/ 16 w 99"/>
                <a:gd name="T31" fmla="*/ 32 h 91"/>
                <a:gd name="T32" fmla="*/ 14 w 99"/>
                <a:gd name="T33" fmla="*/ 46 h 91"/>
                <a:gd name="T34" fmla="*/ 99 w 99"/>
                <a:gd name="T35" fmla="*/ 91 h 91"/>
                <a:gd name="T36" fmla="*/ 46 w 99"/>
                <a:gd name="T37" fmla="*/ 91 h 91"/>
                <a:gd name="T38" fmla="*/ 28 w 99"/>
                <a:gd name="T39" fmla="*/ 88 h 91"/>
                <a:gd name="T40" fmla="*/ 13 w 99"/>
                <a:gd name="T41" fmla="*/ 79 h 91"/>
                <a:gd name="T42" fmla="*/ 4 w 99"/>
                <a:gd name="T43" fmla="*/ 64 h 91"/>
                <a:gd name="T44" fmla="*/ 0 w 99"/>
                <a:gd name="T45" fmla="*/ 46 h 91"/>
                <a:gd name="T46" fmla="*/ 4 w 99"/>
                <a:gd name="T47" fmla="*/ 27 h 91"/>
                <a:gd name="T48" fmla="*/ 13 w 99"/>
                <a:gd name="T49" fmla="*/ 13 h 91"/>
                <a:gd name="T50" fmla="*/ 28 w 99"/>
                <a:gd name="T51" fmla="*/ 3 h 91"/>
                <a:gd name="T52" fmla="*/ 47 w 99"/>
                <a:gd name="T53" fmla="*/ 0 h 91"/>
                <a:gd name="T54" fmla="*/ 65 w 99"/>
                <a:gd name="T55" fmla="*/ 3 h 91"/>
                <a:gd name="T56" fmla="*/ 79 w 99"/>
                <a:gd name="T57" fmla="*/ 13 h 91"/>
                <a:gd name="T58" fmla="*/ 89 w 99"/>
                <a:gd name="T59" fmla="*/ 27 h 91"/>
                <a:gd name="T60" fmla="*/ 92 w 99"/>
                <a:gd name="T61" fmla="*/ 46 h 91"/>
                <a:gd name="T62" fmla="*/ 87 w 99"/>
                <a:gd name="T63" fmla="*/ 66 h 91"/>
                <a:gd name="T64" fmla="*/ 74 w 99"/>
                <a:gd name="T65" fmla="*/ 80 h 91"/>
                <a:gd name="T66" fmla="*/ 74 w 99"/>
                <a:gd name="T67" fmla="*/ 81 h 91"/>
                <a:gd name="T68" fmla="*/ 99 w 99"/>
                <a:gd name="T69" fmla="*/ 81 h 91"/>
                <a:gd name="T70" fmla="*/ 99 w 99"/>
                <a:gd name="T71" fmla="*/ 9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9" h="91">
                  <a:moveTo>
                    <a:pt x="14" y="46"/>
                  </a:moveTo>
                  <a:cubicBezTo>
                    <a:pt x="14" y="50"/>
                    <a:pt x="14" y="55"/>
                    <a:pt x="16" y="59"/>
                  </a:cubicBezTo>
                  <a:cubicBezTo>
                    <a:pt x="18" y="63"/>
                    <a:pt x="20" y="67"/>
                    <a:pt x="23" y="70"/>
                  </a:cubicBezTo>
                  <a:cubicBezTo>
                    <a:pt x="25" y="73"/>
                    <a:pt x="29" y="76"/>
                    <a:pt x="33" y="77"/>
                  </a:cubicBezTo>
                  <a:cubicBezTo>
                    <a:pt x="37" y="79"/>
                    <a:pt x="41" y="80"/>
                    <a:pt x="46" y="80"/>
                  </a:cubicBezTo>
                  <a:cubicBezTo>
                    <a:pt x="51" y="80"/>
                    <a:pt x="56" y="79"/>
                    <a:pt x="60" y="77"/>
                  </a:cubicBezTo>
                  <a:cubicBezTo>
                    <a:pt x="64" y="76"/>
                    <a:pt x="67" y="73"/>
                    <a:pt x="70" y="70"/>
                  </a:cubicBezTo>
                  <a:cubicBezTo>
                    <a:pt x="73" y="67"/>
                    <a:pt x="75" y="63"/>
                    <a:pt x="77" y="59"/>
                  </a:cubicBezTo>
                  <a:cubicBezTo>
                    <a:pt x="78" y="55"/>
                    <a:pt x="79" y="50"/>
                    <a:pt x="79" y="46"/>
                  </a:cubicBezTo>
                  <a:cubicBezTo>
                    <a:pt x="79" y="41"/>
                    <a:pt x="78" y="36"/>
                    <a:pt x="77" y="32"/>
                  </a:cubicBezTo>
                  <a:cubicBezTo>
                    <a:pt x="75" y="28"/>
                    <a:pt x="73" y="24"/>
                    <a:pt x="70" y="21"/>
                  </a:cubicBezTo>
                  <a:cubicBezTo>
                    <a:pt x="68" y="18"/>
                    <a:pt x="64" y="16"/>
                    <a:pt x="60" y="14"/>
                  </a:cubicBezTo>
                  <a:cubicBezTo>
                    <a:pt x="56" y="12"/>
                    <a:pt x="52" y="11"/>
                    <a:pt x="47" y="11"/>
                  </a:cubicBezTo>
                  <a:cubicBezTo>
                    <a:pt x="42" y="11"/>
                    <a:pt x="37" y="12"/>
                    <a:pt x="33" y="14"/>
                  </a:cubicBezTo>
                  <a:cubicBezTo>
                    <a:pt x="29" y="16"/>
                    <a:pt x="26" y="18"/>
                    <a:pt x="23" y="21"/>
                  </a:cubicBezTo>
                  <a:cubicBezTo>
                    <a:pt x="20" y="24"/>
                    <a:pt x="18" y="28"/>
                    <a:pt x="16" y="32"/>
                  </a:cubicBezTo>
                  <a:cubicBezTo>
                    <a:pt x="14" y="36"/>
                    <a:pt x="14" y="41"/>
                    <a:pt x="14" y="46"/>
                  </a:cubicBezTo>
                  <a:close/>
                  <a:moveTo>
                    <a:pt x="99" y="91"/>
                  </a:moveTo>
                  <a:cubicBezTo>
                    <a:pt x="46" y="91"/>
                    <a:pt x="46" y="91"/>
                    <a:pt x="46" y="91"/>
                  </a:cubicBezTo>
                  <a:cubicBezTo>
                    <a:pt x="40" y="91"/>
                    <a:pt x="33" y="90"/>
                    <a:pt x="28" y="88"/>
                  </a:cubicBezTo>
                  <a:cubicBezTo>
                    <a:pt x="22" y="86"/>
                    <a:pt x="17" y="83"/>
                    <a:pt x="13" y="79"/>
                  </a:cubicBezTo>
                  <a:cubicBezTo>
                    <a:pt x="9" y="75"/>
                    <a:pt x="6" y="70"/>
                    <a:pt x="4" y="64"/>
                  </a:cubicBezTo>
                  <a:cubicBezTo>
                    <a:pt x="1" y="59"/>
                    <a:pt x="0" y="52"/>
                    <a:pt x="0" y="46"/>
                  </a:cubicBezTo>
                  <a:cubicBezTo>
                    <a:pt x="0" y="39"/>
                    <a:pt x="1" y="33"/>
                    <a:pt x="4" y="27"/>
                  </a:cubicBezTo>
                  <a:cubicBezTo>
                    <a:pt x="6" y="22"/>
                    <a:pt x="9" y="17"/>
                    <a:pt x="13" y="13"/>
                  </a:cubicBezTo>
                  <a:cubicBezTo>
                    <a:pt x="18" y="9"/>
                    <a:pt x="22" y="6"/>
                    <a:pt x="28" y="3"/>
                  </a:cubicBezTo>
                  <a:cubicBezTo>
                    <a:pt x="34" y="1"/>
                    <a:pt x="40" y="0"/>
                    <a:pt x="47" y="0"/>
                  </a:cubicBezTo>
                  <a:cubicBezTo>
                    <a:pt x="53" y="0"/>
                    <a:pt x="59" y="1"/>
                    <a:pt x="65" y="3"/>
                  </a:cubicBezTo>
                  <a:cubicBezTo>
                    <a:pt x="70" y="6"/>
                    <a:pt x="75" y="9"/>
                    <a:pt x="79" y="13"/>
                  </a:cubicBezTo>
                  <a:cubicBezTo>
                    <a:pt x="84" y="17"/>
                    <a:pt x="87" y="22"/>
                    <a:pt x="89" y="27"/>
                  </a:cubicBezTo>
                  <a:cubicBezTo>
                    <a:pt x="91" y="33"/>
                    <a:pt x="92" y="39"/>
                    <a:pt x="92" y="46"/>
                  </a:cubicBezTo>
                  <a:cubicBezTo>
                    <a:pt x="92" y="53"/>
                    <a:pt x="91" y="60"/>
                    <a:pt x="87" y="66"/>
                  </a:cubicBezTo>
                  <a:cubicBezTo>
                    <a:pt x="84" y="72"/>
                    <a:pt x="80" y="77"/>
                    <a:pt x="74" y="80"/>
                  </a:cubicBezTo>
                  <a:cubicBezTo>
                    <a:pt x="74" y="81"/>
                    <a:pt x="74" y="81"/>
                    <a:pt x="74" y="81"/>
                  </a:cubicBezTo>
                  <a:cubicBezTo>
                    <a:pt x="99" y="81"/>
                    <a:pt x="99" y="81"/>
                    <a:pt x="99" y="81"/>
                  </a:cubicBezTo>
                  <a:cubicBezTo>
                    <a:pt x="99" y="91"/>
                    <a:pt x="99" y="91"/>
                    <a:pt x="99" y="9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9"/>
            <p:cNvSpPr>
              <a:spLocks/>
            </p:cNvSpPr>
            <p:nvPr userDrawn="1"/>
          </p:nvSpPr>
          <p:spPr bwMode="auto">
            <a:xfrm>
              <a:off x="9848851" y="-620713"/>
              <a:ext cx="203200" cy="230188"/>
            </a:xfrm>
            <a:custGeom>
              <a:avLst/>
              <a:gdLst>
                <a:gd name="T0" fmla="*/ 42 w 54"/>
                <a:gd name="T1" fmla="*/ 59 h 61"/>
                <a:gd name="T2" fmla="*/ 42 w 54"/>
                <a:gd name="T3" fmla="*/ 54 h 61"/>
                <a:gd name="T4" fmla="*/ 42 w 54"/>
                <a:gd name="T5" fmla="*/ 49 h 61"/>
                <a:gd name="T6" fmla="*/ 42 w 54"/>
                <a:gd name="T7" fmla="*/ 49 h 61"/>
                <a:gd name="T8" fmla="*/ 34 w 54"/>
                <a:gd name="T9" fmla="*/ 57 h 61"/>
                <a:gd name="T10" fmla="*/ 22 w 54"/>
                <a:gd name="T11" fmla="*/ 61 h 61"/>
                <a:gd name="T12" fmla="*/ 12 w 54"/>
                <a:gd name="T13" fmla="*/ 59 h 61"/>
                <a:gd name="T14" fmla="*/ 5 w 54"/>
                <a:gd name="T15" fmla="*/ 54 h 61"/>
                <a:gd name="T16" fmla="*/ 1 w 54"/>
                <a:gd name="T17" fmla="*/ 46 h 61"/>
                <a:gd name="T18" fmla="*/ 0 w 54"/>
                <a:gd name="T19" fmla="*/ 37 h 61"/>
                <a:gd name="T20" fmla="*/ 0 w 54"/>
                <a:gd name="T21" fmla="*/ 0 h 61"/>
                <a:gd name="T22" fmla="*/ 12 w 54"/>
                <a:gd name="T23" fmla="*/ 0 h 61"/>
                <a:gd name="T24" fmla="*/ 12 w 54"/>
                <a:gd name="T25" fmla="*/ 32 h 61"/>
                <a:gd name="T26" fmla="*/ 12 w 54"/>
                <a:gd name="T27" fmla="*/ 39 h 61"/>
                <a:gd name="T28" fmla="*/ 14 w 54"/>
                <a:gd name="T29" fmla="*/ 45 h 61"/>
                <a:gd name="T30" fmla="*/ 19 w 54"/>
                <a:gd name="T31" fmla="*/ 49 h 61"/>
                <a:gd name="T32" fmla="*/ 25 w 54"/>
                <a:gd name="T33" fmla="*/ 51 h 61"/>
                <a:gd name="T34" fmla="*/ 37 w 54"/>
                <a:gd name="T35" fmla="*/ 45 h 61"/>
                <a:gd name="T36" fmla="*/ 41 w 54"/>
                <a:gd name="T37" fmla="*/ 31 h 61"/>
                <a:gd name="T38" fmla="*/ 41 w 54"/>
                <a:gd name="T39" fmla="*/ 0 h 61"/>
                <a:gd name="T40" fmla="*/ 53 w 54"/>
                <a:gd name="T41" fmla="*/ 0 h 61"/>
                <a:gd name="T42" fmla="*/ 53 w 54"/>
                <a:gd name="T43" fmla="*/ 46 h 61"/>
                <a:gd name="T44" fmla="*/ 53 w 54"/>
                <a:gd name="T45" fmla="*/ 52 h 61"/>
                <a:gd name="T46" fmla="*/ 54 w 54"/>
                <a:gd name="T47" fmla="*/ 59 h 61"/>
                <a:gd name="T48" fmla="*/ 42 w 54"/>
                <a:gd name="T49" fmla="*/ 59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4" h="61">
                  <a:moveTo>
                    <a:pt x="42" y="59"/>
                  </a:moveTo>
                  <a:cubicBezTo>
                    <a:pt x="42" y="58"/>
                    <a:pt x="42" y="56"/>
                    <a:pt x="42" y="54"/>
                  </a:cubicBezTo>
                  <a:cubicBezTo>
                    <a:pt x="42" y="52"/>
                    <a:pt x="42" y="51"/>
                    <a:pt x="42" y="49"/>
                  </a:cubicBezTo>
                  <a:cubicBezTo>
                    <a:pt x="42" y="49"/>
                    <a:pt x="42" y="49"/>
                    <a:pt x="42" y="49"/>
                  </a:cubicBezTo>
                  <a:cubicBezTo>
                    <a:pt x="40" y="52"/>
                    <a:pt x="38" y="55"/>
                    <a:pt x="34" y="57"/>
                  </a:cubicBezTo>
                  <a:cubicBezTo>
                    <a:pt x="31" y="60"/>
                    <a:pt x="27" y="61"/>
                    <a:pt x="22" y="61"/>
                  </a:cubicBezTo>
                  <a:cubicBezTo>
                    <a:pt x="18" y="61"/>
                    <a:pt x="15" y="60"/>
                    <a:pt x="12" y="59"/>
                  </a:cubicBezTo>
                  <a:cubicBezTo>
                    <a:pt x="9" y="58"/>
                    <a:pt x="7" y="56"/>
                    <a:pt x="5" y="54"/>
                  </a:cubicBezTo>
                  <a:cubicBezTo>
                    <a:pt x="4" y="51"/>
                    <a:pt x="2" y="49"/>
                    <a:pt x="1" y="46"/>
                  </a:cubicBezTo>
                  <a:cubicBezTo>
                    <a:pt x="0" y="43"/>
                    <a:pt x="0" y="40"/>
                    <a:pt x="0" y="37"/>
                  </a:cubicBezTo>
                  <a:cubicBezTo>
                    <a:pt x="0" y="0"/>
                    <a:pt x="0" y="0"/>
                    <a:pt x="0" y="0"/>
                  </a:cubicBezTo>
                  <a:cubicBezTo>
                    <a:pt x="12" y="0"/>
                    <a:pt x="12" y="0"/>
                    <a:pt x="12" y="0"/>
                  </a:cubicBezTo>
                  <a:cubicBezTo>
                    <a:pt x="12" y="32"/>
                    <a:pt x="12" y="32"/>
                    <a:pt x="12" y="32"/>
                  </a:cubicBezTo>
                  <a:cubicBezTo>
                    <a:pt x="12" y="35"/>
                    <a:pt x="12" y="37"/>
                    <a:pt x="12" y="39"/>
                  </a:cubicBezTo>
                  <a:cubicBezTo>
                    <a:pt x="13" y="42"/>
                    <a:pt x="13" y="44"/>
                    <a:pt x="14" y="45"/>
                  </a:cubicBezTo>
                  <a:cubicBezTo>
                    <a:pt x="15" y="47"/>
                    <a:pt x="17" y="48"/>
                    <a:pt x="19" y="49"/>
                  </a:cubicBezTo>
                  <a:cubicBezTo>
                    <a:pt x="20" y="50"/>
                    <a:pt x="23" y="51"/>
                    <a:pt x="25" y="51"/>
                  </a:cubicBezTo>
                  <a:cubicBezTo>
                    <a:pt x="30" y="51"/>
                    <a:pt x="34" y="49"/>
                    <a:pt x="37" y="45"/>
                  </a:cubicBezTo>
                  <a:cubicBezTo>
                    <a:pt x="40" y="42"/>
                    <a:pt x="41" y="37"/>
                    <a:pt x="41" y="31"/>
                  </a:cubicBezTo>
                  <a:cubicBezTo>
                    <a:pt x="41" y="0"/>
                    <a:pt x="41" y="0"/>
                    <a:pt x="41" y="0"/>
                  </a:cubicBezTo>
                  <a:cubicBezTo>
                    <a:pt x="53" y="0"/>
                    <a:pt x="53" y="0"/>
                    <a:pt x="53" y="0"/>
                  </a:cubicBezTo>
                  <a:cubicBezTo>
                    <a:pt x="53" y="46"/>
                    <a:pt x="53" y="46"/>
                    <a:pt x="53" y="46"/>
                  </a:cubicBezTo>
                  <a:cubicBezTo>
                    <a:pt x="53" y="48"/>
                    <a:pt x="53" y="50"/>
                    <a:pt x="53" y="52"/>
                  </a:cubicBezTo>
                  <a:cubicBezTo>
                    <a:pt x="53" y="55"/>
                    <a:pt x="53" y="57"/>
                    <a:pt x="54" y="59"/>
                  </a:cubicBezTo>
                  <a:cubicBezTo>
                    <a:pt x="42" y="59"/>
                    <a:pt x="42" y="59"/>
                    <a:pt x="42" y="59"/>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50"/>
            <p:cNvSpPr>
              <a:spLocks noEditPoints="1"/>
            </p:cNvSpPr>
            <p:nvPr userDrawn="1"/>
          </p:nvSpPr>
          <p:spPr bwMode="auto">
            <a:xfrm>
              <a:off x="10115551"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3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3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3"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3"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51"/>
            <p:cNvSpPr>
              <a:spLocks/>
            </p:cNvSpPr>
            <p:nvPr userDrawn="1"/>
          </p:nvSpPr>
          <p:spPr bwMode="auto">
            <a:xfrm>
              <a:off x="10239376" y="-627063"/>
              <a:ext cx="203200" cy="228600"/>
            </a:xfrm>
            <a:custGeom>
              <a:avLst/>
              <a:gdLst>
                <a:gd name="T0" fmla="*/ 12 w 54"/>
                <a:gd name="T1" fmla="*/ 2 h 61"/>
                <a:gd name="T2" fmla="*/ 12 w 54"/>
                <a:gd name="T3" fmla="*/ 7 h 61"/>
                <a:gd name="T4" fmla="*/ 12 w 54"/>
                <a:gd name="T5" fmla="*/ 11 h 61"/>
                <a:gd name="T6" fmla="*/ 12 w 54"/>
                <a:gd name="T7" fmla="*/ 11 h 61"/>
                <a:gd name="T8" fmla="*/ 16 w 54"/>
                <a:gd name="T9" fmla="*/ 7 h 61"/>
                <a:gd name="T10" fmla="*/ 20 w 54"/>
                <a:gd name="T11" fmla="*/ 3 h 61"/>
                <a:gd name="T12" fmla="*/ 26 w 54"/>
                <a:gd name="T13" fmla="*/ 1 h 61"/>
                <a:gd name="T14" fmla="*/ 32 w 54"/>
                <a:gd name="T15" fmla="*/ 0 h 61"/>
                <a:gd name="T16" fmla="*/ 42 w 54"/>
                <a:gd name="T17" fmla="*/ 2 h 61"/>
                <a:gd name="T18" fmla="*/ 49 w 54"/>
                <a:gd name="T19" fmla="*/ 7 h 61"/>
                <a:gd name="T20" fmla="*/ 53 w 54"/>
                <a:gd name="T21" fmla="*/ 15 h 61"/>
                <a:gd name="T22" fmla="*/ 54 w 54"/>
                <a:gd name="T23" fmla="*/ 24 h 61"/>
                <a:gd name="T24" fmla="*/ 54 w 54"/>
                <a:gd name="T25" fmla="*/ 61 h 61"/>
                <a:gd name="T26" fmla="*/ 42 w 54"/>
                <a:gd name="T27" fmla="*/ 61 h 61"/>
                <a:gd name="T28" fmla="*/ 42 w 54"/>
                <a:gd name="T29" fmla="*/ 28 h 61"/>
                <a:gd name="T30" fmla="*/ 42 w 54"/>
                <a:gd name="T31" fmla="*/ 21 h 61"/>
                <a:gd name="T32" fmla="*/ 40 w 54"/>
                <a:gd name="T33" fmla="*/ 15 h 61"/>
                <a:gd name="T34" fmla="*/ 35 w 54"/>
                <a:gd name="T35" fmla="*/ 11 h 61"/>
                <a:gd name="T36" fmla="*/ 29 w 54"/>
                <a:gd name="T37" fmla="*/ 10 h 61"/>
                <a:gd name="T38" fmla="*/ 17 w 54"/>
                <a:gd name="T39" fmla="*/ 15 h 61"/>
                <a:gd name="T40" fmla="*/ 13 w 54"/>
                <a:gd name="T41" fmla="*/ 29 h 61"/>
                <a:gd name="T42" fmla="*/ 13 w 54"/>
                <a:gd name="T43" fmla="*/ 61 h 61"/>
                <a:gd name="T44" fmla="*/ 1 w 54"/>
                <a:gd name="T45" fmla="*/ 61 h 61"/>
                <a:gd name="T46" fmla="*/ 1 w 54"/>
                <a:gd name="T47" fmla="*/ 14 h 61"/>
                <a:gd name="T48" fmla="*/ 1 w 54"/>
                <a:gd name="T49" fmla="*/ 8 h 61"/>
                <a:gd name="T50" fmla="*/ 0 w 54"/>
                <a:gd name="T51" fmla="*/ 2 h 61"/>
                <a:gd name="T52" fmla="*/ 12 w 54"/>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61">
                  <a:moveTo>
                    <a:pt x="12" y="2"/>
                  </a:moveTo>
                  <a:cubicBezTo>
                    <a:pt x="12" y="3"/>
                    <a:pt x="12" y="5"/>
                    <a:pt x="12" y="7"/>
                  </a:cubicBezTo>
                  <a:cubicBezTo>
                    <a:pt x="12" y="9"/>
                    <a:pt x="12" y="10"/>
                    <a:pt x="12" y="11"/>
                  </a:cubicBezTo>
                  <a:cubicBezTo>
                    <a:pt x="12" y="11"/>
                    <a:pt x="12" y="11"/>
                    <a:pt x="12" y="11"/>
                  </a:cubicBezTo>
                  <a:cubicBezTo>
                    <a:pt x="13" y="10"/>
                    <a:pt x="14" y="8"/>
                    <a:pt x="16" y="7"/>
                  </a:cubicBezTo>
                  <a:cubicBezTo>
                    <a:pt x="17" y="6"/>
                    <a:pt x="18" y="4"/>
                    <a:pt x="20" y="3"/>
                  </a:cubicBezTo>
                  <a:cubicBezTo>
                    <a:pt x="22" y="2"/>
                    <a:pt x="24" y="1"/>
                    <a:pt x="26" y="1"/>
                  </a:cubicBezTo>
                  <a:cubicBezTo>
                    <a:pt x="28" y="0"/>
                    <a:pt x="30" y="0"/>
                    <a:pt x="32" y="0"/>
                  </a:cubicBezTo>
                  <a:cubicBezTo>
                    <a:pt x="36" y="0"/>
                    <a:pt x="39" y="1"/>
                    <a:pt x="42" y="2"/>
                  </a:cubicBezTo>
                  <a:cubicBezTo>
                    <a:pt x="44" y="3"/>
                    <a:pt x="47" y="5"/>
                    <a:pt x="49" y="7"/>
                  </a:cubicBezTo>
                  <a:cubicBezTo>
                    <a:pt x="50" y="9"/>
                    <a:pt x="52" y="12"/>
                    <a:pt x="53" y="15"/>
                  </a:cubicBezTo>
                  <a:cubicBezTo>
                    <a:pt x="54" y="18"/>
                    <a:pt x="54" y="21"/>
                    <a:pt x="54" y="24"/>
                  </a:cubicBezTo>
                  <a:cubicBezTo>
                    <a:pt x="54" y="61"/>
                    <a:pt x="54" y="61"/>
                    <a:pt x="54" y="61"/>
                  </a:cubicBezTo>
                  <a:cubicBezTo>
                    <a:pt x="42" y="61"/>
                    <a:pt x="42" y="61"/>
                    <a:pt x="42" y="61"/>
                  </a:cubicBezTo>
                  <a:cubicBezTo>
                    <a:pt x="42" y="28"/>
                    <a:pt x="42" y="28"/>
                    <a:pt x="42" y="28"/>
                  </a:cubicBezTo>
                  <a:cubicBezTo>
                    <a:pt x="42" y="26"/>
                    <a:pt x="42" y="23"/>
                    <a:pt x="42" y="21"/>
                  </a:cubicBezTo>
                  <a:cubicBezTo>
                    <a:pt x="41" y="19"/>
                    <a:pt x="41" y="17"/>
                    <a:pt x="40" y="15"/>
                  </a:cubicBezTo>
                  <a:cubicBezTo>
                    <a:pt x="39" y="14"/>
                    <a:pt x="37" y="12"/>
                    <a:pt x="35" y="11"/>
                  </a:cubicBezTo>
                  <a:cubicBezTo>
                    <a:pt x="34" y="10"/>
                    <a:pt x="31" y="10"/>
                    <a:pt x="29" y="10"/>
                  </a:cubicBezTo>
                  <a:cubicBezTo>
                    <a:pt x="24" y="10"/>
                    <a:pt x="20" y="12"/>
                    <a:pt x="17" y="15"/>
                  </a:cubicBezTo>
                  <a:cubicBezTo>
                    <a:pt x="14" y="19"/>
                    <a:pt x="13" y="24"/>
                    <a:pt x="13" y="29"/>
                  </a:cubicBezTo>
                  <a:cubicBezTo>
                    <a:pt x="13" y="61"/>
                    <a:pt x="13" y="61"/>
                    <a:pt x="13" y="61"/>
                  </a:cubicBezTo>
                  <a:cubicBezTo>
                    <a:pt x="1" y="61"/>
                    <a:pt x="1" y="61"/>
                    <a:pt x="1" y="61"/>
                  </a:cubicBezTo>
                  <a:cubicBezTo>
                    <a:pt x="1" y="14"/>
                    <a:pt x="1" y="14"/>
                    <a:pt x="1" y="14"/>
                  </a:cubicBezTo>
                  <a:cubicBezTo>
                    <a:pt x="1" y="13"/>
                    <a:pt x="1" y="11"/>
                    <a:pt x="1" y="8"/>
                  </a:cubicBezTo>
                  <a:cubicBezTo>
                    <a:pt x="1" y="6"/>
                    <a:pt x="1" y="4"/>
                    <a:pt x="0" y="2"/>
                  </a:cubicBezTo>
                  <a:cubicBezTo>
                    <a:pt x="12" y="2"/>
                    <a:pt x="12" y="2"/>
                    <a:pt x="12"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52"/>
            <p:cNvSpPr>
              <a:spLocks/>
            </p:cNvSpPr>
            <p:nvPr userDrawn="1"/>
          </p:nvSpPr>
          <p:spPr bwMode="auto">
            <a:xfrm>
              <a:off x="10480676" y="-684213"/>
              <a:ext cx="146050" cy="290513"/>
            </a:xfrm>
            <a:custGeom>
              <a:avLst/>
              <a:gdLst>
                <a:gd name="T0" fmla="*/ 39 w 39"/>
                <a:gd name="T1" fmla="*/ 26 h 77"/>
                <a:gd name="T2" fmla="*/ 23 w 39"/>
                <a:gd name="T3" fmla="*/ 26 h 77"/>
                <a:gd name="T4" fmla="*/ 23 w 39"/>
                <a:gd name="T5" fmla="*/ 57 h 77"/>
                <a:gd name="T6" fmla="*/ 25 w 39"/>
                <a:gd name="T7" fmla="*/ 65 h 77"/>
                <a:gd name="T8" fmla="*/ 31 w 39"/>
                <a:gd name="T9" fmla="*/ 67 h 77"/>
                <a:gd name="T10" fmla="*/ 35 w 39"/>
                <a:gd name="T11" fmla="*/ 67 h 77"/>
                <a:gd name="T12" fmla="*/ 38 w 39"/>
                <a:gd name="T13" fmla="*/ 66 h 77"/>
                <a:gd name="T14" fmla="*/ 39 w 39"/>
                <a:gd name="T15" fmla="*/ 75 h 77"/>
                <a:gd name="T16" fmla="*/ 34 w 39"/>
                <a:gd name="T17" fmla="*/ 77 h 77"/>
                <a:gd name="T18" fmla="*/ 29 w 39"/>
                <a:gd name="T19" fmla="*/ 77 h 77"/>
                <a:gd name="T20" fmla="*/ 16 w 39"/>
                <a:gd name="T21" fmla="*/ 72 h 77"/>
                <a:gd name="T22" fmla="*/ 11 w 39"/>
                <a:gd name="T23" fmla="*/ 59 h 77"/>
                <a:gd name="T24" fmla="*/ 11 w 39"/>
                <a:gd name="T25" fmla="*/ 26 h 77"/>
                <a:gd name="T26" fmla="*/ 0 w 39"/>
                <a:gd name="T27" fmla="*/ 26 h 77"/>
                <a:gd name="T28" fmla="*/ 0 w 39"/>
                <a:gd name="T29" fmla="*/ 17 h 77"/>
                <a:gd name="T30" fmla="*/ 11 w 39"/>
                <a:gd name="T31" fmla="*/ 17 h 77"/>
                <a:gd name="T32" fmla="*/ 11 w 39"/>
                <a:gd name="T33" fmla="*/ 0 h 77"/>
                <a:gd name="T34" fmla="*/ 23 w 39"/>
                <a:gd name="T35" fmla="*/ 0 h 77"/>
                <a:gd name="T36" fmla="*/ 23 w 39"/>
                <a:gd name="T37" fmla="*/ 17 h 77"/>
                <a:gd name="T38" fmla="*/ 39 w 39"/>
                <a:gd name="T39" fmla="*/ 17 h 77"/>
                <a:gd name="T40" fmla="*/ 39 w 39"/>
                <a:gd name="T41" fmla="*/ 2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9" h="77">
                  <a:moveTo>
                    <a:pt x="39" y="26"/>
                  </a:moveTo>
                  <a:cubicBezTo>
                    <a:pt x="23" y="26"/>
                    <a:pt x="23" y="26"/>
                    <a:pt x="23" y="26"/>
                  </a:cubicBezTo>
                  <a:cubicBezTo>
                    <a:pt x="23" y="57"/>
                    <a:pt x="23" y="57"/>
                    <a:pt x="23" y="57"/>
                  </a:cubicBezTo>
                  <a:cubicBezTo>
                    <a:pt x="23" y="61"/>
                    <a:pt x="24" y="63"/>
                    <a:pt x="25" y="65"/>
                  </a:cubicBezTo>
                  <a:cubicBezTo>
                    <a:pt x="26" y="66"/>
                    <a:pt x="28" y="67"/>
                    <a:pt x="31" y="67"/>
                  </a:cubicBezTo>
                  <a:cubicBezTo>
                    <a:pt x="32" y="67"/>
                    <a:pt x="34" y="67"/>
                    <a:pt x="35" y="67"/>
                  </a:cubicBezTo>
                  <a:cubicBezTo>
                    <a:pt x="36" y="67"/>
                    <a:pt x="37" y="66"/>
                    <a:pt x="38" y="66"/>
                  </a:cubicBezTo>
                  <a:cubicBezTo>
                    <a:pt x="39" y="75"/>
                    <a:pt x="39" y="75"/>
                    <a:pt x="39" y="75"/>
                  </a:cubicBezTo>
                  <a:cubicBezTo>
                    <a:pt x="37" y="76"/>
                    <a:pt x="36" y="76"/>
                    <a:pt x="34" y="77"/>
                  </a:cubicBezTo>
                  <a:cubicBezTo>
                    <a:pt x="32" y="77"/>
                    <a:pt x="30" y="77"/>
                    <a:pt x="29" y="77"/>
                  </a:cubicBezTo>
                  <a:cubicBezTo>
                    <a:pt x="23" y="77"/>
                    <a:pt x="19" y="76"/>
                    <a:pt x="16" y="72"/>
                  </a:cubicBezTo>
                  <a:cubicBezTo>
                    <a:pt x="13" y="69"/>
                    <a:pt x="11" y="65"/>
                    <a:pt x="11" y="59"/>
                  </a:cubicBezTo>
                  <a:cubicBezTo>
                    <a:pt x="11" y="26"/>
                    <a:pt x="11" y="26"/>
                    <a:pt x="11" y="26"/>
                  </a:cubicBezTo>
                  <a:cubicBezTo>
                    <a:pt x="0" y="26"/>
                    <a:pt x="0" y="26"/>
                    <a:pt x="0" y="26"/>
                  </a:cubicBezTo>
                  <a:cubicBezTo>
                    <a:pt x="0" y="17"/>
                    <a:pt x="0" y="17"/>
                    <a:pt x="0" y="17"/>
                  </a:cubicBezTo>
                  <a:cubicBezTo>
                    <a:pt x="11" y="17"/>
                    <a:pt x="11" y="17"/>
                    <a:pt x="11" y="17"/>
                  </a:cubicBezTo>
                  <a:cubicBezTo>
                    <a:pt x="11" y="0"/>
                    <a:pt x="11" y="0"/>
                    <a:pt x="11" y="0"/>
                  </a:cubicBezTo>
                  <a:cubicBezTo>
                    <a:pt x="23" y="0"/>
                    <a:pt x="23" y="0"/>
                    <a:pt x="23" y="0"/>
                  </a:cubicBezTo>
                  <a:cubicBezTo>
                    <a:pt x="23" y="17"/>
                    <a:pt x="23" y="17"/>
                    <a:pt x="23" y="17"/>
                  </a:cubicBezTo>
                  <a:cubicBezTo>
                    <a:pt x="39" y="17"/>
                    <a:pt x="39" y="17"/>
                    <a:pt x="39" y="17"/>
                  </a:cubicBezTo>
                  <a:cubicBezTo>
                    <a:pt x="39" y="26"/>
                    <a:pt x="39" y="26"/>
                    <a:pt x="39" y="26"/>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53"/>
            <p:cNvSpPr>
              <a:spLocks noEditPoints="1"/>
            </p:cNvSpPr>
            <p:nvPr userDrawn="1"/>
          </p:nvSpPr>
          <p:spPr bwMode="auto">
            <a:xfrm>
              <a:off x="10660063" y="-733425"/>
              <a:ext cx="60325" cy="334963"/>
            </a:xfrm>
            <a:custGeom>
              <a:avLst/>
              <a:gdLst>
                <a:gd name="T0" fmla="*/ 14 w 16"/>
                <a:gd name="T1" fmla="*/ 89 h 89"/>
                <a:gd name="T2" fmla="*/ 2 w 16"/>
                <a:gd name="T3" fmla="*/ 89 h 89"/>
                <a:gd name="T4" fmla="*/ 2 w 16"/>
                <a:gd name="T5" fmla="*/ 30 h 89"/>
                <a:gd name="T6" fmla="*/ 14 w 16"/>
                <a:gd name="T7" fmla="*/ 30 h 89"/>
                <a:gd name="T8" fmla="*/ 14 w 16"/>
                <a:gd name="T9" fmla="*/ 89 h 89"/>
                <a:gd name="T10" fmla="*/ 16 w 16"/>
                <a:gd name="T11" fmla="*/ 8 h 89"/>
                <a:gd name="T12" fmla="*/ 14 w 16"/>
                <a:gd name="T13" fmla="*/ 14 h 89"/>
                <a:gd name="T14" fmla="*/ 8 w 16"/>
                <a:gd name="T15" fmla="*/ 16 h 89"/>
                <a:gd name="T16" fmla="*/ 2 w 16"/>
                <a:gd name="T17" fmla="*/ 13 h 89"/>
                <a:gd name="T18" fmla="*/ 0 w 16"/>
                <a:gd name="T19" fmla="*/ 8 h 89"/>
                <a:gd name="T20" fmla="*/ 2 w 16"/>
                <a:gd name="T21" fmla="*/ 3 h 89"/>
                <a:gd name="T22" fmla="*/ 8 w 16"/>
                <a:gd name="T23" fmla="*/ 0 h 89"/>
                <a:gd name="T24" fmla="*/ 14 w 16"/>
                <a:gd name="T25" fmla="*/ 3 h 89"/>
                <a:gd name="T26" fmla="*/ 16 w 16"/>
                <a:gd name="T27" fmla="*/ 8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6" h="89">
                  <a:moveTo>
                    <a:pt x="14" y="89"/>
                  </a:moveTo>
                  <a:cubicBezTo>
                    <a:pt x="2" y="89"/>
                    <a:pt x="2" y="89"/>
                    <a:pt x="2" y="89"/>
                  </a:cubicBezTo>
                  <a:cubicBezTo>
                    <a:pt x="2" y="30"/>
                    <a:pt x="2" y="30"/>
                    <a:pt x="2" y="30"/>
                  </a:cubicBezTo>
                  <a:cubicBezTo>
                    <a:pt x="14" y="30"/>
                    <a:pt x="14" y="30"/>
                    <a:pt x="14" y="30"/>
                  </a:cubicBezTo>
                  <a:cubicBezTo>
                    <a:pt x="14" y="89"/>
                    <a:pt x="14" y="89"/>
                    <a:pt x="14" y="89"/>
                  </a:cubicBezTo>
                  <a:close/>
                  <a:moveTo>
                    <a:pt x="16" y="8"/>
                  </a:moveTo>
                  <a:cubicBezTo>
                    <a:pt x="16" y="10"/>
                    <a:pt x="15" y="12"/>
                    <a:pt x="14" y="14"/>
                  </a:cubicBezTo>
                  <a:cubicBezTo>
                    <a:pt x="12" y="15"/>
                    <a:pt x="10" y="16"/>
                    <a:pt x="8" y="16"/>
                  </a:cubicBezTo>
                  <a:cubicBezTo>
                    <a:pt x="6" y="16"/>
                    <a:pt x="4" y="15"/>
                    <a:pt x="2" y="13"/>
                  </a:cubicBezTo>
                  <a:cubicBezTo>
                    <a:pt x="1" y="12"/>
                    <a:pt x="0" y="10"/>
                    <a:pt x="0" y="8"/>
                  </a:cubicBezTo>
                  <a:cubicBezTo>
                    <a:pt x="0" y="6"/>
                    <a:pt x="1" y="4"/>
                    <a:pt x="2" y="3"/>
                  </a:cubicBezTo>
                  <a:cubicBezTo>
                    <a:pt x="4" y="1"/>
                    <a:pt x="6" y="0"/>
                    <a:pt x="8" y="0"/>
                  </a:cubicBezTo>
                  <a:cubicBezTo>
                    <a:pt x="10" y="0"/>
                    <a:pt x="12" y="1"/>
                    <a:pt x="14" y="3"/>
                  </a:cubicBezTo>
                  <a:cubicBezTo>
                    <a:pt x="15" y="4"/>
                    <a:pt x="16" y="6"/>
                    <a:pt x="16"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54"/>
            <p:cNvSpPr>
              <a:spLocks/>
            </p:cNvSpPr>
            <p:nvPr userDrawn="1"/>
          </p:nvSpPr>
          <p:spPr bwMode="auto">
            <a:xfrm>
              <a:off x="10788651" y="-755650"/>
              <a:ext cx="44450" cy="357188"/>
            </a:xfrm>
            <a:custGeom>
              <a:avLst/>
              <a:gdLst>
                <a:gd name="T0" fmla="*/ 28 w 28"/>
                <a:gd name="T1" fmla="*/ 225 h 225"/>
                <a:gd name="T2" fmla="*/ 0 w 28"/>
                <a:gd name="T3" fmla="*/ 225 h 225"/>
                <a:gd name="T4" fmla="*/ 0 w 28"/>
                <a:gd name="T5" fmla="*/ 0 h 225"/>
                <a:gd name="T6" fmla="*/ 28 w 28"/>
                <a:gd name="T7" fmla="*/ 0 h 225"/>
                <a:gd name="T8" fmla="*/ 28 w 28"/>
                <a:gd name="T9" fmla="*/ 225 h 225"/>
                <a:gd name="T10" fmla="*/ 28 w 28"/>
                <a:gd name="T11" fmla="*/ 225 h 225"/>
              </a:gdLst>
              <a:ahLst/>
              <a:cxnLst>
                <a:cxn ang="0">
                  <a:pos x="T0" y="T1"/>
                </a:cxn>
                <a:cxn ang="0">
                  <a:pos x="T2" y="T3"/>
                </a:cxn>
                <a:cxn ang="0">
                  <a:pos x="T4" y="T5"/>
                </a:cxn>
                <a:cxn ang="0">
                  <a:pos x="T6" y="T7"/>
                </a:cxn>
                <a:cxn ang="0">
                  <a:pos x="T8" y="T9"/>
                </a:cxn>
                <a:cxn ang="0">
                  <a:pos x="T10" y="T11"/>
                </a:cxn>
              </a:cxnLst>
              <a:rect l="0" t="0" r="r" b="b"/>
              <a:pathLst>
                <a:path w="28" h="225">
                  <a:moveTo>
                    <a:pt x="28" y="225"/>
                  </a:moveTo>
                  <a:lnTo>
                    <a:pt x="0" y="225"/>
                  </a:lnTo>
                  <a:lnTo>
                    <a:pt x="0" y="0"/>
                  </a:lnTo>
                  <a:lnTo>
                    <a:pt x="28" y="0"/>
                  </a:lnTo>
                  <a:lnTo>
                    <a:pt x="28" y="225"/>
                  </a:lnTo>
                  <a:lnTo>
                    <a:pt x="28" y="225"/>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55"/>
            <p:cNvSpPr>
              <a:spLocks noEditPoints="1"/>
            </p:cNvSpPr>
            <p:nvPr userDrawn="1"/>
          </p:nvSpPr>
          <p:spPr bwMode="auto">
            <a:xfrm>
              <a:off x="10885488" y="-627063"/>
              <a:ext cx="222250" cy="236538"/>
            </a:xfrm>
            <a:custGeom>
              <a:avLst/>
              <a:gdLst>
                <a:gd name="T0" fmla="*/ 47 w 59"/>
                <a:gd name="T1" fmla="*/ 26 h 63"/>
                <a:gd name="T2" fmla="*/ 46 w 59"/>
                <a:gd name="T3" fmla="*/ 19 h 63"/>
                <a:gd name="T4" fmla="*/ 43 w 59"/>
                <a:gd name="T5" fmla="*/ 14 h 63"/>
                <a:gd name="T6" fmla="*/ 38 w 59"/>
                <a:gd name="T7" fmla="*/ 11 h 63"/>
                <a:gd name="T8" fmla="*/ 31 w 59"/>
                <a:gd name="T9" fmla="*/ 9 h 63"/>
                <a:gd name="T10" fmla="*/ 24 w 59"/>
                <a:gd name="T11" fmla="*/ 11 h 63"/>
                <a:gd name="T12" fmla="*/ 18 w 59"/>
                <a:gd name="T13" fmla="*/ 14 h 63"/>
                <a:gd name="T14" fmla="*/ 14 w 59"/>
                <a:gd name="T15" fmla="*/ 19 h 63"/>
                <a:gd name="T16" fmla="*/ 12 w 59"/>
                <a:gd name="T17" fmla="*/ 26 h 63"/>
                <a:gd name="T18" fmla="*/ 47 w 59"/>
                <a:gd name="T19" fmla="*/ 26 h 63"/>
                <a:gd name="T20" fmla="*/ 59 w 59"/>
                <a:gd name="T21" fmla="*/ 31 h 63"/>
                <a:gd name="T22" fmla="*/ 59 w 59"/>
                <a:gd name="T23" fmla="*/ 33 h 63"/>
                <a:gd name="T24" fmla="*/ 59 w 59"/>
                <a:gd name="T25" fmla="*/ 35 h 63"/>
                <a:gd name="T26" fmla="*/ 12 w 59"/>
                <a:gd name="T27" fmla="*/ 35 h 63"/>
                <a:gd name="T28" fmla="*/ 14 w 59"/>
                <a:gd name="T29" fmla="*/ 42 h 63"/>
                <a:gd name="T30" fmla="*/ 18 w 59"/>
                <a:gd name="T31" fmla="*/ 48 h 63"/>
                <a:gd name="T32" fmla="*/ 24 w 59"/>
                <a:gd name="T33" fmla="*/ 51 h 63"/>
                <a:gd name="T34" fmla="*/ 31 w 59"/>
                <a:gd name="T35" fmla="*/ 53 h 63"/>
                <a:gd name="T36" fmla="*/ 42 w 59"/>
                <a:gd name="T37" fmla="*/ 50 h 63"/>
                <a:gd name="T38" fmla="*/ 49 w 59"/>
                <a:gd name="T39" fmla="*/ 44 h 63"/>
                <a:gd name="T40" fmla="*/ 57 w 59"/>
                <a:gd name="T41" fmla="*/ 50 h 63"/>
                <a:gd name="T42" fmla="*/ 46 w 59"/>
                <a:gd name="T43" fmla="*/ 60 h 63"/>
                <a:gd name="T44" fmla="*/ 31 w 59"/>
                <a:gd name="T45" fmla="*/ 63 h 63"/>
                <a:gd name="T46" fmla="*/ 19 w 59"/>
                <a:gd name="T47" fmla="*/ 60 h 63"/>
                <a:gd name="T48" fmla="*/ 9 w 59"/>
                <a:gd name="T49" fmla="*/ 54 h 63"/>
                <a:gd name="T50" fmla="*/ 2 w 59"/>
                <a:gd name="T51" fmla="*/ 44 h 63"/>
                <a:gd name="T52" fmla="*/ 0 w 59"/>
                <a:gd name="T53" fmla="*/ 31 h 63"/>
                <a:gd name="T54" fmla="*/ 2 w 59"/>
                <a:gd name="T55" fmla="*/ 19 h 63"/>
                <a:gd name="T56" fmla="*/ 9 w 59"/>
                <a:gd name="T57" fmla="*/ 9 h 63"/>
                <a:gd name="T58" fmla="*/ 18 w 59"/>
                <a:gd name="T59" fmla="*/ 2 h 63"/>
                <a:gd name="T60" fmla="*/ 31 w 59"/>
                <a:gd name="T61" fmla="*/ 0 h 63"/>
                <a:gd name="T62" fmla="*/ 43 w 59"/>
                <a:gd name="T63" fmla="*/ 2 h 63"/>
                <a:gd name="T64" fmla="*/ 52 w 59"/>
                <a:gd name="T65" fmla="*/ 8 h 63"/>
                <a:gd name="T66" fmla="*/ 57 w 59"/>
                <a:gd name="T67" fmla="*/ 18 h 63"/>
                <a:gd name="T68" fmla="*/ 59 w 59"/>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63">
                  <a:moveTo>
                    <a:pt x="47" y="26"/>
                  </a:moveTo>
                  <a:cubicBezTo>
                    <a:pt x="47" y="24"/>
                    <a:pt x="47" y="22"/>
                    <a:pt x="46" y="19"/>
                  </a:cubicBezTo>
                  <a:cubicBezTo>
                    <a:pt x="45" y="17"/>
                    <a:pt x="44" y="16"/>
                    <a:pt x="43" y="14"/>
                  </a:cubicBezTo>
                  <a:cubicBezTo>
                    <a:pt x="42" y="13"/>
                    <a:pt x="40" y="11"/>
                    <a:pt x="38" y="11"/>
                  </a:cubicBezTo>
                  <a:cubicBezTo>
                    <a:pt x="36" y="10"/>
                    <a:pt x="33" y="9"/>
                    <a:pt x="31" y="9"/>
                  </a:cubicBezTo>
                  <a:cubicBezTo>
                    <a:pt x="28" y="9"/>
                    <a:pt x="26" y="10"/>
                    <a:pt x="24" y="11"/>
                  </a:cubicBezTo>
                  <a:cubicBezTo>
                    <a:pt x="21" y="11"/>
                    <a:pt x="19" y="13"/>
                    <a:pt x="18" y="14"/>
                  </a:cubicBezTo>
                  <a:cubicBezTo>
                    <a:pt x="16" y="16"/>
                    <a:pt x="15" y="17"/>
                    <a:pt x="14" y="19"/>
                  </a:cubicBezTo>
                  <a:cubicBezTo>
                    <a:pt x="13" y="22"/>
                    <a:pt x="12" y="24"/>
                    <a:pt x="12" y="26"/>
                  </a:cubicBezTo>
                  <a:cubicBezTo>
                    <a:pt x="47" y="26"/>
                    <a:pt x="47" y="26"/>
                    <a:pt x="47" y="26"/>
                  </a:cubicBezTo>
                  <a:close/>
                  <a:moveTo>
                    <a:pt x="59" y="31"/>
                  </a:moveTo>
                  <a:cubicBezTo>
                    <a:pt x="59" y="32"/>
                    <a:pt x="59" y="32"/>
                    <a:pt x="59" y="33"/>
                  </a:cubicBezTo>
                  <a:cubicBezTo>
                    <a:pt x="59"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1" y="6"/>
                    <a:pt x="15" y="4"/>
                    <a:pt x="18" y="2"/>
                  </a:cubicBezTo>
                  <a:cubicBezTo>
                    <a:pt x="22" y="1"/>
                    <a:pt x="26" y="0"/>
                    <a:pt x="31" y="0"/>
                  </a:cubicBezTo>
                  <a:cubicBezTo>
                    <a:pt x="35" y="0"/>
                    <a:pt x="39" y="1"/>
                    <a:pt x="43" y="2"/>
                  </a:cubicBezTo>
                  <a:cubicBezTo>
                    <a:pt x="46" y="4"/>
                    <a:pt x="49" y="6"/>
                    <a:pt x="52" y="8"/>
                  </a:cubicBezTo>
                  <a:cubicBezTo>
                    <a:pt x="54" y="11"/>
                    <a:pt x="56" y="14"/>
                    <a:pt x="57" y="18"/>
                  </a:cubicBezTo>
                  <a:cubicBezTo>
                    <a:pt x="59" y="22"/>
                    <a:pt x="59" y="26"/>
                    <a:pt x="59"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56"/>
            <p:cNvSpPr>
              <a:spLocks/>
            </p:cNvSpPr>
            <p:nvPr userDrawn="1"/>
          </p:nvSpPr>
          <p:spPr bwMode="auto">
            <a:xfrm>
              <a:off x="11141076" y="-627063"/>
              <a:ext cx="180975" cy="236538"/>
            </a:xfrm>
            <a:custGeom>
              <a:avLst/>
              <a:gdLst>
                <a:gd name="T0" fmla="*/ 39 w 48"/>
                <a:gd name="T1" fmla="*/ 17 h 63"/>
                <a:gd name="T2" fmla="*/ 34 w 48"/>
                <a:gd name="T3" fmla="*/ 11 h 63"/>
                <a:gd name="T4" fmla="*/ 25 w 48"/>
                <a:gd name="T5" fmla="*/ 9 h 63"/>
                <a:gd name="T6" fmla="*/ 21 w 48"/>
                <a:gd name="T7" fmla="*/ 10 h 63"/>
                <a:gd name="T8" fmla="*/ 18 w 48"/>
                <a:gd name="T9" fmla="*/ 11 h 63"/>
                <a:gd name="T10" fmla="*/ 15 w 48"/>
                <a:gd name="T11" fmla="*/ 13 h 63"/>
                <a:gd name="T12" fmla="*/ 14 w 48"/>
                <a:gd name="T13" fmla="*/ 17 h 63"/>
                <a:gd name="T14" fmla="*/ 18 w 48"/>
                <a:gd name="T15" fmla="*/ 23 h 63"/>
                <a:gd name="T16" fmla="*/ 28 w 48"/>
                <a:gd name="T17" fmla="*/ 26 h 63"/>
                <a:gd name="T18" fmla="*/ 36 w 48"/>
                <a:gd name="T19" fmla="*/ 28 h 63"/>
                <a:gd name="T20" fmla="*/ 42 w 48"/>
                <a:gd name="T21" fmla="*/ 32 h 63"/>
                <a:gd name="T22" fmla="*/ 46 w 48"/>
                <a:gd name="T23" fmla="*/ 37 h 63"/>
                <a:gd name="T24" fmla="*/ 48 w 48"/>
                <a:gd name="T25" fmla="*/ 44 h 63"/>
                <a:gd name="T26" fmla="*/ 46 w 48"/>
                <a:gd name="T27" fmla="*/ 52 h 63"/>
                <a:gd name="T28" fmla="*/ 41 w 48"/>
                <a:gd name="T29" fmla="*/ 58 h 63"/>
                <a:gd name="T30" fmla="*/ 33 w 48"/>
                <a:gd name="T31" fmla="*/ 62 h 63"/>
                <a:gd name="T32" fmla="*/ 24 w 48"/>
                <a:gd name="T33" fmla="*/ 63 h 63"/>
                <a:gd name="T34" fmla="*/ 11 w 48"/>
                <a:gd name="T35" fmla="*/ 60 h 63"/>
                <a:gd name="T36" fmla="*/ 0 w 48"/>
                <a:gd name="T37" fmla="*/ 52 h 63"/>
                <a:gd name="T38" fmla="*/ 9 w 48"/>
                <a:gd name="T39" fmla="*/ 45 h 63"/>
                <a:gd name="T40" fmla="*/ 15 w 48"/>
                <a:gd name="T41" fmla="*/ 51 h 63"/>
                <a:gd name="T42" fmla="*/ 24 w 48"/>
                <a:gd name="T43" fmla="*/ 53 h 63"/>
                <a:gd name="T44" fmla="*/ 29 w 48"/>
                <a:gd name="T45" fmla="*/ 53 h 63"/>
                <a:gd name="T46" fmla="*/ 33 w 48"/>
                <a:gd name="T47" fmla="*/ 51 h 63"/>
                <a:gd name="T48" fmla="*/ 35 w 48"/>
                <a:gd name="T49" fmla="*/ 49 h 63"/>
                <a:gd name="T50" fmla="*/ 36 w 48"/>
                <a:gd name="T51" fmla="*/ 45 h 63"/>
                <a:gd name="T52" fmla="*/ 32 w 48"/>
                <a:gd name="T53" fmla="*/ 38 h 63"/>
                <a:gd name="T54" fmla="*/ 21 w 48"/>
                <a:gd name="T55" fmla="*/ 35 h 63"/>
                <a:gd name="T56" fmla="*/ 15 w 48"/>
                <a:gd name="T57" fmla="*/ 33 h 63"/>
                <a:gd name="T58" fmla="*/ 9 w 48"/>
                <a:gd name="T59" fmla="*/ 30 h 63"/>
                <a:gd name="T60" fmla="*/ 5 w 48"/>
                <a:gd name="T61" fmla="*/ 25 h 63"/>
                <a:gd name="T62" fmla="*/ 3 w 48"/>
                <a:gd name="T63" fmla="*/ 18 h 63"/>
                <a:gd name="T64" fmla="*/ 5 w 48"/>
                <a:gd name="T65" fmla="*/ 10 h 63"/>
                <a:gd name="T66" fmla="*/ 10 w 48"/>
                <a:gd name="T67" fmla="*/ 4 h 63"/>
                <a:gd name="T68" fmla="*/ 18 w 48"/>
                <a:gd name="T69" fmla="*/ 1 h 63"/>
                <a:gd name="T70" fmla="*/ 26 w 48"/>
                <a:gd name="T71" fmla="*/ 0 h 63"/>
                <a:gd name="T72" fmla="*/ 38 w 48"/>
                <a:gd name="T73" fmla="*/ 2 h 63"/>
                <a:gd name="T74" fmla="*/ 47 w 48"/>
                <a:gd name="T75" fmla="*/ 10 h 63"/>
                <a:gd name="T76" fmla="*/ 39 w 48"/>
                <a:gd name="T77" fmla="*/ 1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8" h="63">
                  <a:moveTo>
                    <a:pt x="39" y="17"/>
                  </a:moveTo>
                  <a:cubicBezTo>
                    <a:pt x="38" y="14"/>
                    <a:pt x="36" y="13"/>
                    <a:pt x="34" y="11"/>
                  </a:cubicBezTo>
                  <a:cubicBezTo>
                    <a:pt x="31" y="10"/>
                    <a:pt x="28" y="9"/>
                    <a:pt x="25" y="9"/>
                  </a:cubicBezTo>
                  <a:cubicBezTo>
                    <a:pt x="24" y="9"/>
                    <a:pt x="23" y="9"/>
                    <a:pt x="21" y="10"/>
                  </a:cubicBezTo>
                  <a:cubicBezTo>
                    <a:pt x="20" y="10"/>
                    <a:pt x="19" y="10"/>
                    <a:pt x="18" y="11"/>
                  </a:cubicBezTo>
                  <a:cubicBezTo>
                    <a:pt x="17" y="12"/>
                    <a:pt x="16" y="13"/>
                    <a:pt x="15" y="13"/>
                  </a:cubicBezTo>
                  <a:cubicBezTo>
                    <a:pt x="15" y="14"/>
                    <a:pt x="14" y="16"/>
                    <a:pt x="14" y="17"/>
                  </a:cubicBezTo>
                  <a:cubicBezTo>
                    <a:pt x="14" y="20"/>
                    <a:pt x="16" y="21"/>
                    <a:pt x="18" y="23"/>
                  </a:cubicBezTo>
                  <a:cubicBezTo>
                    <a:pt x="20" y="24"/>
                    <a:pt x="23" y="25"/>
                    <a:pt x="28" y="26"/>
                  </a:cubicBezTo>
                  <a:cubicBezTo>
                    <a:pt x="31" y="27"/>
                    <a:pt x="33" y="27"/>
                    <a:pt x="36" y="28"/>
                  </a:cubicBezTo>
                  <a:cubicBezTo>
                    <a:pt x="38" y="29"/>
                    <a:pt x="40" y="30"/>
                    <a:pt x="42" y="32"/>
                  </a:cubicBezTo>
                  <a:cubicBezTo>
                    <a:pt x="44" y="33"/>
                    <a:pt x="45" y="35"/>
                    <a:pt x="46" y="37"/>
                  </a:cubicBezTo>
                  <a:cubicBezTo>
                    <a:pt x="47" y="39"/>
                    <a:pt x="48" y="41"/>
                    <a:pt x="48" y="44"/>
                  </a:cubicBezTo>
                  <a:cubicBezTo>
                    <a:pt x="48" y="47"/>
                    <a:pt x="47" y="50"/>
                    <a:pt x="46" y="52"/>
                  </a:cubicBezTo>
                  <a:cubicBezTo>
                    <a:pt x="45" y="55"/>
                    <a:pt x="43" y="57"/>
                    <a:pt x="41" y="58"/>
                  </a:cubicBezTo>
                  <a:cubicBezTo>
                    <a:pt x="38" y="60"/>
                    <a:pt x="36" y="61"/>
                    <a:pt x="33" y="62"/>
                  </a:cubicBezTo>
                  <a:cubicBezTo>
                    <a:pt x="30" y="62"/>
                    <a:pt x="27" y="63"/>
                    <a:pt x="24" y="63"/>
                  </a:cubicBezTo>
                  <a:cubicBezTo>
                    <a:pt x="20" y="63"/>
                    <a:pt x="15" y="62"/>
                    <a:pt x="11" y="60"/>
                  </a:cubicBezTo>
                  <a:cubicBezTo>
                    <a:pt x="7" y="58"/>
                    <a:pt x="3" y="56"/>
                    <a:pt x="0" y="52"/>
                  </a:cubicBezTo>
                  <a:cubicBezTo>
                    <a:pt x="9" y="45"/>
                    <a:pt x="9" y="45"/>
                    <a:pt x="9" y="45"/>
                  </a:cubicBezTo>
                  <a:cubicBezTo>
                    <a:pt x="10" y="47"/>
                    <a:pt x="12" y="49"/>
                    <a:pt x="15" y="51"/>
                  </a:cubicBezTo>
                  <a:cubicBezTo>
                    <a:pt x="18" y="52"/>
                    <a:pt x="21" y="53"/>
                    <a:pt x="24" y="53"/>
                  </a:cubicBezTo>
                  <a:cubicBezTo>
                    <a:pt x="26" y="53"/>
                    <a:pt x="27" y="53"/>
                    <a:pt x="29" y="53"/>
                  </a:cubicBezTo>
                  <a:cubicBezTo>
                    <a:pt x="30" y="52"/>
                    <a:pt x="31" y="52"/>
                    <a:pt x="33" y="51"/>
                  </a:cubicBezTo>
                  <a:cubicBezTo>
                    <a:pt x="34" y="51"/>
                    <a:pt x="35" y="50"/>
                    <a:pt x="35" y="49"/>
                  </a:cubicBezTo>
                  <a:cubicBezTo>
                    <a:pt x="36" y="48"/>
                    <a:pt x="36" y="46"/>
                    <a:pt x="36" y="45"/>
                  </a:cubicBezTo>
                  <a:cubicBezTo>
                    <a:pt x="36" y="42"/>
                    <a:pt x="35" y="40"/>
                    <a:pt x="32" y="38"/>
                  </a:cubicBezTo>
                  <a:cubicBezTo>
                    <a:pt x="30" y="37"/>
                    <a:pt x="26" y="36"/>
                    <a:pt x="21" y="35"/>
                  </a:cubicBezTo>
                  <a:cubicBezTo>
                    <a:pt x="19" y="34"/>
                    <a:pt x="17" y="34"/>
                    <a:pt x="15" y="33"/>
                  </a:cubicBezTo>
                  <a:cubicBezTo>
                    <a:pt x="13" y="32"/>
                    <a:pt x="11" y="31"/>
                    <a:pt x="9" y="30"/>
                  </a:cubicBezTo>
                  <a:cubicBezTo>
                    <a:pt x="7" y="29"/>
                    <a:pt x="6" y="27"/>
                    <a:pt x="5" y="25"/>
                  </a:cubicBezTo>
                  <a:cubicBezTo>
                    <a:pt x="4" y="23"/>
                    <a:pt x="3" y="21"/>
                    <a:pt x="3" y="18"/>
                  </a:cubicBezTo>
                  <a:cubicBezTo>
                    <a:pt x="3" y="15"/>
                    <a:pt x="4" y="12"/>
                    <a:pt x="5" y="10"/>
                  </a:cubicBezTo>
                  <a:cubicBezTo>
                    <a:pt x="7" y="8"/>
                    <a:pt x="8" y="6"/>
                    <a:pt x="10" y="4"/>
                  </a:cubicBezTo>
                  <a:cubicBezTo>
                    <a:pt x="13" y="3"/>
                    <a:pt x="15" y="2"/>
                    <a:pt x="18" y="1"/>
                  </a:cubicBezTo>
                  <a:cubicBezTo>
                    <a:pt x="20" y="0"/>
                    <a:pt x="23" y="0"/>
                    <a:pt x="26" y="0"/>
                  </a:cubicBezTo>
                  <a:cubicBezTo>
                    <a:pt x="30" y="0"/>
                    <a:pt x="34" y="1"/>
                    <a:pt x="38" y="2"/>
                  </a:cubicBezTo>
                  <a:cubicBezTo>
                    <a:pt x="42" y="4"/>
                    <a:pt x="45" y="7"/>
                    <a:pt x="47" y="10"/>
                  </a:cubicBezTo>
                  <a:cubicBezTo>
                    <a:pt x="39" y="17"/>
                    <a:pt x="39" y="17"/>
                    <a:pt x="39" y="17"/>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57"/>
            <p:cNvSpPr>
              <a:spLocks noEditPoints="1"/>
            </p:cNvSpPr>
            <p:nvPr userDrawn="1"/>
          </p:nvSpPr>
          <p:spPr bwMode="auto">
            <a:xfrm>
              <a:off x="11476038" y="-627063"/>
              <a:ext cx="198438" cy="236538"/>
            </a:xfrm>
            <a:custGeom>
              <a:avLst/>
              <a:gdLst>
                <a:gd name="T0" fmla="*/ 38 w 53"/>
                <a:gd name="T1" fmla="*/ 33 h 63"/>
                <a:gd name="T2" fmla="*/ 29 w 53"/>
                <a:gd name="T3" fmla="*/ 33 h 63"/>
                <a:gd name="T4" fmla="*/ 21 w 53"/>
                <a:gd name="T5" fmla="*/ 35 h 63"/>
                <a:gd name="T6" fmla="*/ 14 w 53"/>
                <a:gd name="T7" fmla="*/ 38 h 63"/>
                <a:gd name="T8" fmla="*/ 12 w 53"/>
                <a:gd name="T9" fmla="*/ 44 h 63"/>
                <a:gd name="T10" fmla="*/ 13 w 53"/>
                <a:gd name="T11" fmla="*/ 48 h 63"/>
                <a:gd name="T12" fmla="*/ 16 w 53"/>
                <a:gd name="T13" fmla="*/ 51 h 63"/>
                <a:gd name="T14" fmla="*/ 20 w 53"/>
                <a:gd name="T15" fmla="*/ 53 h 63"/>
                <a:gd name="T16" fmla="*/ 24 w 53"/>
                <a:gd name="T17" fmla="*/ 53 h 63"/>
                <a:gd name="T18" fmla="*/ 37 w 53"/>
                <a:gd name="T19" fmla="*/ 48 h 63"/>
                <a:gd name="T20" fmla="*/ 41 w 53"/>
                <a:gd name="T21" fmla="*/ 36 h 63"/>
                <a:gd name="T22" fmla="*/ 41 w 53"/>
                <a:gd name="T23" fmla="*/ 33 h 63"/>
                <a:gd name="T24" fmla="*/ 38 w 53"/>
                <a:gd name="T25" fmla="*/ 33 h 63"/>
                <a:gd name="T26" fmla="*/ 41 w 53"/>
                <a:gd name="T27" fmla="*/ 23 h 63"/>
                <a:gd name="T28" fmla="*/ 37 w 53"/>
                <a:gd name="T29" fmla="*/ 13 h 63"/>
                <a:gd name="T30" fmla="*/ 27 w 53"/>
                <a:gd name="T31" fmla="*/ 10 h 63"/>
                <a:gd name="T32" fmla="*/ 17 w 53"/>
                <a:gd name="T33" fmla="*/ 11 h 63"/>
                <a:gd name="T34" fmla="*/ 10 w 53"/>
                <a:gd name="T35" fmla="*/ 16 h 63"/>
                <a:gd name="T36" fmla="*/ 3 w 53"/>
                <a:gd name="T37" fmla="*/ 9 h 63"/>
                <a:gd name="T38" fmla="*/ 14 w 53"/>
                <a:gd name="T39" fmla="*/ 2 h 63"/>
                <a:gd name="T40" fmla="*/ 28 w 53"/>
                <a:gd name="T41" fmla="*/ 0 h 63"/>
                <a:gd name="T42" fmla="*/ 39 w 53"/>
                <a:gd name="T43" fmla="*/ 2 h 63"/>
                <a:gd name="T44" fmla="*/ 47 w 53"/>
                <a:gd name="T45" fmla="*/ 7 h 63"/>
                <a:gd name="T46" fmla="*/ 51 w 53"/>
                <a:gd name="T47" fmla="*/ 14 h 63"/>
                <a:gd name="T48" fmla="*/ 53 w 53"/>
                <a:gd name="T49" fmla="*/ 23 h 63"/>
                <a:gd name="T50" fmla="*/ 53 w 53"/>
                <a:gd name="T51" fmla="*/ 49 h 63"/>
                <a:gd name="T52" fmla="*/ 53 w 53"/>
                <a:gd name="T53" fmla="*/ 56 h 63"/>
                <a:gd name="T54" fmla="*/ 53 w 53"/>
                <a:gd name="T55" fmla="*/ 61 h 63"/>
                <a:gd name="T56" fmla="*/ 43 w 53"/>
                <a:gd name="T57" fmla="*/ 61 h 63"/>
                <a:gd name="T58" fmla="*/ 42 w 53"/>
                <a:gd name="T59" fmla="*/ 53 h 63"/>
                <a:gd name="T60" fmla="*/ 41 w 53"/>
                <a:gd name="T61" fmla="*/ 53 h 63"/>
                <a:gd name="T62" fmla="*/ 33 w 53"/>
                <a:gd name="T63" fmla="*/ 60 h 63"/>
                <a:gd name="T64" fmla="*/ 21 w 53"/>
                <a:gd name="T65" fmla="*/ 63 h 63"/>
                <a:gd name="T66" fmla="*/ 14 w 53"/>
                <a:gd name="T67" fmla="*/ 62 h 63"/>
                <a:gd name="T68" fmla="*/ 7 w 53"/>
                <a:gd name="T69" fmla="*/ 59 h 63"/>
                <a:gd name="T70" fmla="*/ 2 w 53"/>
                <a:gd name="T71" fmla="*/ 53 h 63"/>
                <a:gd name="T72" fmla="*/ 0 w 53"/>
                <a:gd name="T73" fmla="*/ 44 h 63"/>
                <a:gd name="T74" fmla="*/ 3 w 53"/>
                <a:gd name="T75" fmla="*/ 34 h 63"/>
                <a:gd name="T76" fmla="*/ 13 w 53"/>
                <a:gd name="T77" fmla="*/ 28 h 63"/>
                <a:gd name="T78" fmla="*/ 26 w 53"/>
                <a:gd name="T79" fmla="*/ 25 h 63"/>
                <a:gd name="T80" fmla="*/ 41 w 53"/>
                <a:gd name="T81" fmla="*/ 24 h 63"/>
                <a:gd name="T82" fmla="*/ 41 w 53"/>
                <a:gd name="T83" fmla="*/ 2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63">
                  <a:moveTo>
                    <a:pt x="38" y="33"/>
                  </a:moveTo>
                  <a:cubicBezTo>
                    <a:pt x="35" y="33"/>
                    <a:pt x="32" y="33"/>
                    <a:pt x="29" y="33"/>
                  </a:cubicBezTo>
                  <a:cubicBezTo>
                    <a:pt x="26" y="33"/>
                    <a:pt x="23" y="34"/>
                    <a:pt x="21" y="35"/>
                  </a:cubicBezTo>
                  <a:cubicBezTo>
                    <a:pt x="18" y="35"/>
                    <a:pt x="16" y="37"/>
                    <a:pt x="14" y="38"/>
                  </a:cubicBezTo>
                  <a:cubicBezTo>
                    <a:pt x="13" y="40"/>
                    <a:pt x="12" y="42"/>
                    <a:pt x="12" y="44"/>
                  </a:cubicBezTo>
                  <a:cubicBezTo>
                    <a:pt x="12" y="46"/>
                    <a:pt x="12" y="47"/>
                    <a:pt x="13" y="48"/>
                  </a:cubicBezTo>
                  <a:cubicBezTo>
                    <a:pt x="14" y="50"/>
                    <a:pt x="15" y="51"/>
                    <a:pt x="16" y="51"/>
                  </a:cubicBezTo>
                  <a:cubicBezTo>
                    <a:pt x="17" y="52"/>
                    <a:pt x="18" y="53"/>
                    <a:pt x="20" y="53"/>
                  </a:cubicBezTo>
                  <a:cubicBezTo>
                    <a:pt x="21" y="53"/>
                    <a:pt x="23" y="53"/>
                    <a:pt x="24" y="53"/>
                  </a:cubicBezTo>
                  <a:cubicBezTo>
                    <a:pt x="30" y="53"/>
                    <a:pt x="34" y="52"/>
                    <a:pt x="37" y="48"/>
                  </a:cubicBezTo>
                  <a:cubicBezTo>
                    <a:pt x="40" y="45"/>
                    <a:pt x="41" y="41"/>
                    <a:pt x="41" y="36"/>
                  </a:cubicBezTo>
                  <a:cubicBezTo>
                    <a:pt x="41" y="33"/>
                    <a:pt x="41" y="33"/>
                    <a:pt x="41" y="33"/>
                  </a:cubicBezTo>
                  <a:cubicBezTo>
                    <a:pt x="38" y="33"/>
                    <a:pt x="38" y="33"/>
                    <a:pt x="38" y="33"/>
                  </a:cubicBezTo>
                  <a:close/>
                  <a:moveTo>
                    <a:pt x="41" y="23"/>
                  </a:moveTo>
                  <a:cubicBezTo>
                    <a:pt x="41" y="18"/>
                    <a:pt x="40" y="15"/>
                    <a:pt x="37" y="13"/>
                  </a:cubicBezTo>
                  <a:cubicBezTo>
                    <a:pt x="35" y="11"/>
                    <a:pt x="31" y="10"/>
                    <a:pt x="27" y="10"/>
                  </a:cubicBezTo>
                  <a:cubicBezTo>
                    <a:pt x="23" y="10"/>
                    <a:pt x="20" y="10"/>
                    <a:pt x="17" y="11"/>
                  </a:cubicBezTo>
                  <a:cubicBezTo>
                    <a:pt x="14" y="13"/>
                    <a:pt x="12" y="14"/>
                    <a:pt x="10" y="16"/>
                  </a:cubicBezTo>
                  <a:cubicBezTo>
                    <a:pt x="3" y="9"/>
                    <a:pt x="3" y="9"/>
                    <a:pt x="3" y="9"/>
                  </a:cubicBezTo>
                  <a:cubicBezTo>
                    <a:pt x="6" y="6"/>
                    <a:pt x="10" y="4"/>
                    <a:pt x="14" y="2"/>
                  </a:cubicBezTo>
                  <a:cubicBezTo>
                    <a:pt x="18" y="1"/>
                    <a:pt x="23" y="0"/>
                    <a:pt x="28" y="0"/>
                  </a:cubicBezTo>
                  <a:cubicBezTo>
                    <a:pt x="32" y="0"/>
                    <a:pt x="36" y="1"/>
                    <a:pt x="39" y="2"/>
                  </a:cubicBezTo>
                  <a:cubicBezTo>
                    <a:pt x="42" y="3"/>
                    <a:pt x="45" y="5"/>
                    <a:pt x="47" y="7"/>
                  </a:cubicBezTo>
                  <a:cubicBezTo>
                    <a:pt x="49" y="9"/>
                    <a:pt x="50" y="11"/>
                    <a:pt x="51" y="14"/>
                  </a:cubicBezTo>
                  <a:cubicBezTo>
                    <a:pt x="52" y="17"/>
                    <a:pt x="53" y="20"/>
                    <a:pt x="53" y="23"/>
                  </a:cubicBezTo>
                  <a:cubicBezTo>
                    <a:pt x="53" y="49"/>
                    <a:pt x="53" y="49"/>
                    <a:pt x="53" y="49"/>
                  </a:cubicBezTo>
                  <a:cubicBezTo>
                    <a:pt x="53" y="51"/>
                    <a:pt x="53" y="53"/>
                    <a:pt x="53" y="56"/>
                  </a:cubicBezTo>
                  <a:cubicBezTo>
                    <a:pt x="53" y="58"/>
                    <a:pt x="53" y="60"/>
                    <a:pt x="53" y="61"/>
                  </a:cubicBezTo>
                  <a:cubicBezTo>
                    <a:pt x="43" y="61"/>
                    <a:pt x="43" y="61"/>
                    <a:pt x="43" y="61"/>
                  </a:cubicBezTo>
                  <a:cubicBezTo>
                    <a:pt x="42" y="58"/>
                    <a:pt x="42" y="55"/>
                    <a:pt x="42" y="53"/>
                  </a:cubicBezTo>
                  <a:cubicBezTo>
                    <a:pt x="41" y="53"/>
                    <a:pt x="41" y="53"/>
                    <a:pt x="41" y="53"/>
                  </a:cubicBezTo>
                  <a:cubicBezTo>
                    <a:pt x="39" y="56"/>
                    <a:pt x="36" y="58"/>
                    <a:pt x="33" y="60"/>
                  </a:cubicBezTo>
                  <a:cubicBezTo>
                    <a:pt x="30" y="62"/>
                    <a:pt x="26" y="63"/>
                    <a:pt x="21" y="63"/>
                  </a:cubicBezTo>
                  <a:cubicBezTo>
                    <a:pt x="19" y="63"/>
                    <a:pt x="17" y="62"/>
                    <a:pt x="14" y="62"/>
                  </a:cubicBezTo>
                  <a:cubicBezTo>
                    <a:pt x="12" y="61"/>
                    <a:pt x="9" y="60"/>
                    <a:pt x="7" y="59"/>
                  </a:cubicBezTo>
                  <a:cubicBezTo>
                    <a:pt x="5" y="57"/>
                    <a:pt x="3" y="55"/>
                    <a:pt x="2" y="53"/>
                  </a:cubicBezTo>
                  <a:cubicBezTo>
                    <a:pt x="1" y="51"/>
                    <a:pt x="0" y="48"/>
                    <a:pt x="0" y="44"/>
                  </a:cubicBezTo>
                  <a:cubicBezTo>
                    <a:pt x="0" y="40"/>
                    <a:pt x="1" y="36"/>
                    <a:pt x="3" y="34"/>
                  </a:cubicBezTo>
                  <a:cubicBezTo>
                    <a:pt x="6" y="31"/>
                    <a:pt x="9" y="29"/>
                    <a:pt x="13" y="28"/>
                  </a:cubicBezTo>
                  <a:cubicBezTo>
                    <a:pt x="17" y="26"/>
                    <a:pt x="21" y="25"/>
                    <a:pt x="26" y="25"/>
                  </a:cubicBezTo>
                  <a:cubicBezTo>
                    <a:pt x="31" y="24"/>
                    <a:pt x="36" y="24"/>
                    <a:pt x="41" y="24"/>
                  </a:cubicBezTo>
                  <a:cubicBezTo>
                    <a:pt x="41" y="23"/>
                    <a:pt x="41" y="23"/>
                    <a:pt x="41" y="23"/>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58"/>
            <p:cNvSpPr>
              <a:spLocks/>
            </p:cNvSpPr>
            <p:nvPr userDrawn="1"/>
          </p:nvSpPr>
          <p:spPr bwMode="auto">
            <a:xfrm>
              <a:off x="11734801" y="-627063"/>
              <a:ext cx="131763" cy="228600"/>
            </a:xfrm>
            <a:custGeom>
              <a:avLst/>
              <a:gdLst>
                <a:gd name="T0" fmla="*/ 0 w 35"/>
                <a:gd name="T1" fmla="*/ 8 h 61"/>
                <a:gd name="T2" fmla="*/ 0 w 35"/>
                <a:gd name="T3" fmla="*/ 2 h 61"/>
                <a:gd name="T4" fmla="*/ 11 w 35"/>
                <a:gd name="T5" fmla="*/ 2 h 61"/>
                <a:gd name="T6" fmla="*/ 11 w 35"/>
                <a:gd name="T7" fmla="*/ 7 h 61"/>
                <a:gd name="T8" fmla="*/ 11 w 35"/>
                <a:gd name="T9" fmla="*/ 12 h 61"/>
                <a:gd name="T10" fmla="*/ 12 w 35"/>
                <a:gd name="T11" fmla="*/ 12 h 61"/>
                <a:gd name="T12" fmla="*/ 19 w 35"/>
                <a:gd name="T13" fmla="*/ 3 h 61"/>
                <a:gd name="T14" fmla="*/ 30 w 35"/>
                <a:gd name="T15" fmla="*/ 0 h 61"/>
                <a:gd name="T16" fmla="*/ 35 w 35"/>
                <a:gd name="T17" fmla="*/ 0 h 61"/>
                <a:gd name="T18" fmla="*/ 34 w 35"/>
                <a:gd name="T19" fmla="*/ 11 h 61"/>
                <a:gd name="T20" fmla="*/ 29 w 35"/>
                <a:gd name="T21" fmla="*/ 11 h 61"/>
                <a:gd name="T22" fmla="*/ 21 w 35"/>
                <a:gd name="T23" fmla="*/ 12 h 61"/>
                <a:gd name="T24" fmla="*/ 16 w 35"/>
                <a:gd name="T25" fmla="*/ 17 h 61"/>
                <a:gd name="T26" fmla="*/ 13 w 35"/>
                <a:gd name="T27" fmla="*/ 23 h 61"/>
                <a:gd name="T28" fmla="*/ 12 w 35"/>
                <a:gd name="T29" fmla="*/ 30 h 61"/>
                <a:gd name="T30" fmla="*/ 12 w 35"/>
                <a:gd name="T31" fmla="*/ 61 h 61"/>
                <a:gd name="T32" fmla="*/ 0 w 35"/>
                <a:gd name="T33" fmla="*/ 61 h 61"/>
                <a:gd name="T34" fmla="*/ 0 w 35"/>
                <a:gd name="T35" fmla="*/ 14 h 61"/>
                <a:gd name="T36" fmla="*/ 0 w 35"/>
                <a:gd name="T37" fmla="*/ 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5" h="61">
                  <a:moveTo>
                    <a:pt x="0" y="8"/>
                  </a:moveTo>
                  <a:cubicBezTo>
                    <a:pt x="0" y="6"/>
                    <a:pt x="0" y="4"/>
                    <a:pt x="0" y="2"/>
                  </a:cubicBezTo>
                  <a:cubicBezTo>
                    <a:pt x="11" y="2"/>
                    <a:pt x="11" y="2"/>
                    <a:pt x="11" y="2"/>
                  </a:cubicBezTo>
                  <a:cubicBezTo>
                    <a:pt x="11" y="3"/>
                    <a:pt x="11" y="5"/>
                    <a:pt x="11" y="7"/>
                  </a:cubicBezTo>
                  <a:cubicBezTo>
                    <a:pt x="11" y="9"/>
                    <a:pt x="11" y="10"/>
                    <a:pt x="11" y="12"/>
                  </a:cubicBezTo>
                  <a:cubicBezTo>
                    <a:pt x="12" y="12"/>
                    <a:pt x="12" y="12"/>
                    <a:pt x="12" y="12"/>
                  </a:cubicBezTo>
                  <a:cubicBezTo>
                    <a:pt x="13" y="8"/>
                    <a:pt x="16" y="5"/>
                    <a:pt x="19" y="3"/>
                  </a:cubicBezTo>
                  <a:cubicBezTo>
                    <a:pt x="22" y="1"/>
                    <a:pt x="26" y="0"/>
                    <a:pt x="30" y="0"/>
                  </a:cubicBezTo>
                  <a:cubicBezTo>
                    <a:pt x="32" y="0"/>
                    <a:pt x="33" y="0"/>
                    <a:pt x="35" y="0"/>
                  </a:cubicBezTo>
                  <a:cubicBezTo>
                    <a:pt x="34" y="11"/>
                    <a:pt x="34" y="11"/>
                    <a:pt x="34" y="11"/>
                  </a:cubicBezTo>
                  <a:cubicBezTo>
                    <a:pt x="32" y="11"/>
                    <a:pt x="31" y="11"/>
                    <a:pt x="29" y="11"/>
                  </a:cubicBezTo>
                  <a:cubicBezTo>
                    <a:pt x="26" y="11"/>
                    <a:pt x="23" y="11"/>
                    <a:pt x="21" y="12"/>
                  </a:cubicBezTo>
                  <a:cubicBezTo>
                    <a:pt x="19" y="13"/>
                    <a:pt x="17" y="15"/>
                    <a:pt x="16" y="17"/>
                  </a:cubicBezTo>
                  <a:cubicBezTo>
                    <a:pt x="15" y="18"/>
                    <a:pt x="14" y="20"/>
                    <a:pt x="13" y="23"/>
                  </a:cubicBezTo>
                  <a:cubicBezTo>
                    <a:pt x="12" y="25"/>
                    <a:pt x="12" y="27"/>
                    <a:pt x="12" y="30"/>
                  </a:cubicBezTo>
                  <a:cubicBezTo>
                    <a:pt x="12" y="61"/>
                    <a:pt x="12" y="61"/>
                    <a:pt x="12" y="61"/>
                  </a:cubicBezTo>
                  <a:cubicBezTo>
                    <a:pt x="0" y="61"/>
                    <a:pt x="0" y="61"/>
                    <a:pt x="0" y="61"/>
                  </a:cubicBezTo>
                  <a:cubicBezTo>
                    <a:pt x="0" y="14"/>
                    <a:pt x="0" y="14"/>
                    <a:pt x="0" y="14"/>
                  </a:cubicBezTo>
                  <a:cubicBezTo>
                    <a:pt x="0" y="13"/>
                    <a:pt x="0" y="11"/>
                    <a:pt x="0" y="8"/>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59"/>
            <p:cNvSpPr>
              <a:spLocks noEditPoints="1"/>
            </p:cNvSpPr>
            <p:nvPr userDrawn="1"/>
          </p:nvSpPr>
          <p:spPr bwMode="auto">
            <a:xfrm>
              <a:off x="11880851" y="-627063"/>
              <a:ext cx="225425" cy="236538"/>
            </a:xfrm>
            <a:custGeom>
              <a:avLst/>
              <a:gdLst>
                <a:gd name="T0" fmla="*/ 47 w 60"/>
                <a:gd name="T1" fmla="*/ 26 h 63"/>
                <a:gd name="T2" fmla="*/ 46 w 60"/>
                <a:gd name="T3" fmla="*/ 19 h 63"/>
                <a:gd name="T4" fmla="*/ 43 w 60"/>
                <a:gd name="T5" fmla="*/ 14 h 63"/>
                <a:gd name="T6" fmla="*/ 38 w 60"/>
                <a:gd name="T7" fmla="*/ 11 h 63"/>
                <a:gd name="T8" fmla="*/ 31 w 60"/>
                <a:gd name="T9" fmla="*/ 9 h 63"/>
                <a:gd name="T10" fmla="*/ 24 w 60"/>
                <a:gd name="T11" fmla="*/ 11 h 63"/>
                <a:gd name="T12" fmla="*/ 18 w 60"/>
                <a:gd name="T13" fmla="*/ 14 h 63"/>
                <a:gd name="T14" fmla="*/ 14 w 60"/>
                <a:gd name="T15" fmla="*/ 19 h 63"/>
                <a:gd name="T16" fmla="*/ 12 w 60"/>
                <a:gd name="T17" fmla="*/ 26 h 63"/>
                <a:gd name="T18" fmla="*/ 47 w 60"/>
                <a:gd name="T19" fmla="*/ 26 h 63"/>
                <a:gd name="T20" fmla="*/ 60 w 60"/>
                <a:gd name="T21" fmla="*/ 31 h 63"/>
                <a:gd name="T22" fmla="*/ 60 w 60"/>
                <a:gd name="T23" fmla="*/ 33 h 63"/>
                <a:gd name="T24" fmla="*/ 59 w 60"/>
                <a:gd name="T25" fmla="*/ 35 h 63"/>
                <a:gd name="T26" fmla="*/ 12 w 60"/>
                <a:gd name="T27" fmla="*/ 35 h 63"/>
                <a:gd name="T28" fmla="*/ 14 w 60"/>
                <a:gd name="T29" fmla="*/ 42 h 63"/>
                <a:gd name="T30" fmla="*/ 18 w 60"/>
                <a:gd name="T31" fmla="*/ 48 h 63"/>
                <a:gd name="T32" fmla="*/ 24 w 60"/>
                <a:gd name="T33" fmla="*/ 51 h 63"/>
                <a:gd name="T34" fmla="*/ 31 w 60"/>
                <a:gd name="T35" fmla="*/ 53 h 63"/>
                <a:gd name="T36" fmla="*/ 42 w 60"/>
                <a:gd name="T37" fmla="*/ 50 h 63"/>
                <a:gd name="T38" fmla="*/ 49 w 60"/>
                <a:gd name="T39" fmla="*/ 44 h 63"/>
                <a:gd name="T40" fmla="*/ 57 w 60"/>
                <a:gd name="T41" fmla="*/ 50 h 63"/>
                <a:gd name="T42" fmla="*/ 46 w 60"/>
                <a:gd name="T43" fmla="*/ 60 h 63"/>
                <a:gd name="T44" fmla="*/ 31 w 60"/>
                <a:gd name="T45" fmla="*/ 63 h 63"/>
                <a:gd name="T46" fmla="*/ 19 w 60"/>
                <a:gd name="T47" fmla="*/ 60 h 63"/>
                <a:gd name="T48" fmla="*/ 9 w 60"/>
                <a:gd name="T49" fmla="*/ 54 h 63"/>
                <a:gd name="T50" fmla="*/ 2 w 60"/>
                <a:gd name="T51" fmla="*/ 44 h 63"/>
                <a:gd name="T52" fmla="*/ 0 w 60"/>
                <a:gd name="T53" fmla="*/ 31 h 63"/>
                <a:gd name="T54" fmla="*/ 2 w 60"/>
                <a:gd name="T55" fmla="*/ 19 h 63"/>
                <a:gd name="T56" fmla="*/ 9 w 60"/>
                <a:gd name="T57" fmla="*/ 9 h 63"/>
                <a:gd name="T58" fmla="*/ 19 w 60"/>
                <a:gd name="T59" fmla="*/ 2 h 63"/>
                <a:gd name="T60" fmla="*/ 31 w 60"/>
                <a:gd name="T61" fmla="*/ 0 h 63"/>
                <a:gd name="T62" fmla="*/ 43 w 60"/>
                <a:gd name="T63" fmla="*/ 2 h 63"/>
                <a:gd name="T64" fmla="*/ 52 w 60"/>
                <a:gd name="T65" fmla="*/ 8 h 63"/>
                <a:gd name="T66" fmla="*/ 58 w 60"/>
                <a:gd name="T67" fmla="*/ 18 h 63"/>
                <a:gd name="T68" fmla="*/ 60 w 60"/>
                <a:gd name="T69"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0" h="63">
                  <a:moveTo>
                    <a:pt x="47" y="26"/>
                  </a:moveTo>
                  <a:cubicBezTo>
                    <a:pt x="47" y="24"/>
                    <a:pt x="47" y="22"/>
                    <a:pt x="46" y="19"/>
                  </a:cubicBezTo>
                  <a:cubicBezTo>
                    <a:pt x="46" y="17"/>
                    <a:pt x="45" y="16"/>
                    <a:pt x="43" y="14"/>
                  </a:cubicBezTo>
                  <a:cubicBezTo>
                    <a:pt x="42" y="13"/>
                    <a:pt x="40" y="11"/>
                    <a:pt x="38" y="11"/>
                  </a:cubicBezTo>
                  <a:cubicBezTo>
                    <a:pt x="36" y="10"/>
                    <a:pt x="34" y="9"/>
                    <a:pt x="31" y="9"/>
                  </a:cubicBezTo>
                  <a:cubicBezTo>
                    <a:pt x="28" y="9"/>
                    <a:pt x="26" y="10"/>
                    <a:pt x="24" y="11"/>
                  </a:cubicBezTo>
                  <a:cubicBezTo>
                    <a:pt x="21" y="11"/>
                    <a:pt x="20" y="13"/>
                    <a:pt x="18" y="14"/>
                  </a:cubicBezTo>
                  <a:cubicBezTo>
                    <a:pt x="16" y="16"/>
                    <a:pt x="15" y="17"/>
                    <a:pt x="14" y="19"/>
                  </a:cubicBezTo>
                  <a:cubicBezTo>
                    <a:pt x="13" y="22"/>
                    <a:pt x="12" y="24"/>
                    <a:pt x="12" y="26"/>
                  </a:cubicBezTo>
                  <a:cubicBezTo>
                    <a:pt x="47" y="26"/>
                    <a:pt x="47" y="26"/>
                    <a:pt x="47" y="26"/>
                  </a:cubicBezTo>
                  <a:close/>
                  <a:moveTo>
                    <a:pt x="60" y="31"/>
                  </a:moveTo>
                  <a:cubicBezTo>
                    <a:pt x="60" y="32"/>
                    <a:pt x="60" y="32"/>
                    <a:pt x="60" y="33"/>
                  </a:cubicBezTo>
                  <a:cubicBezTo>
                    <a:pt x="60" y="34"/>
                    <a:pt x="59" y="34"/>
                    <a:pt x="59" y="35"/>
                  </a:cubicBezTo>
                  <a:cubicBezTo>
                    <a:pt x="12" y="35"/>
                    <a:pt x="12" y="35"/>
                    <a:pt x="12" y="35"/>
                  </a:cubicBezTo>
                  <a:cubicBezTo>
                    <a:pt x="12" y="37"/>
                    <a:pt x="13" y="40"/>
                    <a:pt x="14" y="42"/>
                  </a:cubicBezTo>
                  <a:cubicBezTo>
                    <a:pt x="15" y="44"/>
                    <a:pt x="16" y="46"/>
                    <a:pt x="18" y="48"/>
                  </a:cubicBezTo>
                  <a:cubicBezTo>
                    <a:pt x="20" y="49"/>
                    <a:pt x="22" y="51"/>
                    <a:pt x="24" y="51"/>
                  </a:cubicBezTo>
                  <a:cubicBezTo>
                    <a:pt x="26" y="52"/>
                    <a:pt x="29" y="53"/>
                    <a:pt x="31" y="53"/>
                  </a:cubicBezTo>
                  <a:cubicBezTo>
                    <a:pt x="35" y="53"/>
                    <a:pt x="39" y="52"/>
                    <a:pt x="42" y="50"/>
                  </a:cubicBezTo>
                  <a:cubicBezTo>
                    <a:pt x="45" y="48"/>
                    <a:pt x="47" y="46"/>
                    <a:pt x="49" y="44"/>
                  </a:cubicBezTo>
                  <a:cubicBezTo>
                    <a:pt x="57" y="50"/>
                    <a:pt x="57" y="50"/>
                    <a:pt x="57" y="50"/>
                  </a:cubicBezTo>
                  <a:cubicBezTo>
                    <a:pt x="54" y="55"/>
                    <a:pt x="50" y="58"/>
                    <a:pt x="46" y="60"/>
                  </a:cubicBezTo>
                  <a:cubicBezTo>
                    <a:pt x="41" y="62"/>
                    <a:pt x="37" y="63"/>
                    <a:pt x="31" y="63"/>
                  </a:cubicBezTo>
                  <a:cubicBezTo>
                    <a:pt x="27" y="63"/>
                    <a:pt x="23" y="62"/>
                    <a:pt x="19" y="60"/>
                  </a:cubicBezTo>
                  <a:cubicBezTo>
                    <a:pt x="15" y="59"/>
                    <a:pt x="12" y="57"/>
                    <a:pt x="9" y="54"/>
                  </a:cubicBezTo>
                  <a:cubicBezTo>
                    <a:pt x="6" y="51"/>
                    <a:pt x="4" y="48"/>
                    <a:pt x="2" y="44"/>
                  </a:cubicBezTo>
                  <a:cubicBezTo>
                    <a:pt x="1" y="40"/>
                    <a:pt x="0" y="36"/>
                    <a:pt x="0" y="31"/>
                  </a:cubicBezTo>
                  <a:cubicBezTo>
                    <a:pt x="0" y="27"/>
                    <a:pt x="1" y="23"/>
                    <a:pt x="2" y="19"/>
                  </a:cubicBezTo>
                  <a:cubicBezTo>
                    <a:pt x="4" y="15"/>
                    <a:pt x="6" y="12"/>
                    <a:pt x="9" y="9"/>
                  </a:cubicBezTo>
                  <a:cubicBezTo>
                    <a:pt x="12" y="6"/>
                    <a:pt x="15" y="4"/>
                    <a:pt x="19" y="2"/>
                  </a:cubicBezTo>
                  <a:cubicBezTo>
                    <a:pt x="22" y="1"/>
                    <a:pt x="26" y="0"/>
                    <a:pt x="31" y="0"/>
                  </a:cubicBezTo>
                  <a:cubicBezTo>
                    <a:pt x="35" y="0"/>
                    <a:pt x="39" y="1"/>
                    <a:pt x="43" y="2"/>
                  </a:cubicBezTo>
                  <a:cubicBezTo>
                    <a:pt x="46" y="4"/>
                    <a:pt x="49" y="6"/>
                    <a:pt x="52" y="8"/>
                  </a:cubicBezTo>
                  <a:cubicBezTo>
                    <a:pt x="54" y="11"/>
                    <a:pt x="56" y="14"/>
                    <a:pt x="58" y="18"/>
                  </a:cubicBezTo>
                  <a:cubicBezTo>
                    <a:pt x="59" y="22"/>
                    <a:pt x="60" y="26"/>
                    <a:pt x="60"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60"/>
            <p:cNvSpPr>
              <a:spLocks/>
            </p:cNvSpPr>
            <p:nvPr userDrawn="1"/>
          </p:nvSpPr>
          <p:spPr bwMode="auto">
            <a:xfrm>
              <a:off x="12260263" y="-627063"/>
              <a:ext cx="198438" cy="228600"/>
            </a:xfrm>
            <a:custGeom>
              <a:avLst/>
              <a:gdLst>
                <a:gd name="T0" fmla="*/ 11 w 53"/>
                <a:gd name="T1" fmla="*/ 2 h 61"/>
                <a:gd name="T2" fmla="*/ 11 w 53"/>
                <a:gd name="T3" fmla="*/ 7 h 61"/>
                <a:gd name="T4" fmla="*/ 11 w 53"/>
                <a:gd name="T5" fmla="*/ 11 h 61"/>
                <a:gd name="T6" fmla="*/ 12 w 53"/>
                <a:gd name="T7" fmla="*/ 11 h 61"/>
                <a:gd name="T8" fmla="*/ 15 w 53"/>
                <a:gd name="T9" fmla="*/ 7 h 61"/>
                <a:gd name="T10" fmla="*/ 19 w 53"/>
                <a:gd name="T11" fmla="*/ 3 h 61"/>
                <a:gd name="T12" fmla="*/ 25 w 53"/>
                <a:gd name="T13" fmla="*/ 1 h 61"/>
                <a:gd name="T14" fmla="*/ 31 w 53"/>
                <a:gd name="T15" fmla="*/ 0 h 61"/>
                <a:gd name="T16" fmla="*/ 41 w 53"/>
                <a:gd name="T17" fmla="*/ 2 h 61"/>
                <a:gd name="T18" fmla="*/ 48 w 53"/>
                <a:gd name="T19" fmla="*/ 7 h 61"/>
                <a:gd name="T20" fmla="*/ 52 w 53"/>
                <a:gd name="T21" fmla="*/ 15 h 61"/>
                <a:gd name="T22" fmla="*/ 53 w 53"/>
                <a:gd name="T23" fmla="*/ 24 h 61"/>
                <a:gd name="T24" fmla="*/ 53 w 53"/>
                <a:gd name="T25" fmla="*/ 61 h 61"/>
                <a:gd name="T26" fmla="*/ 41 w 53"/>
                <a:gd name="T27" fmla="*/ 61 h 61"/>
                <a:gd name="T28" fmla="*/ 41 w 53"/>
                <a:gd name="T29" fmla="*/ 28 h 61"/>
                <a:gd name="T30" fmla="*/ 41 w 53"/>
                <a:gd name="T31" fmla="*/ 21 h 61"/>
                <a:gd name="T32" fmla="*/ 39 w 53"/>
                <a:gd name="T33" fmla="*/ 15 h 61"/>
                <a:gd name="T34" fmla="*/ 35 w 53"/>
                <a:gd name="T35" fmla="*/ 11 h 61"/>
                <a:gd name="T36" fmla="*/ 28 w 53"/>
                <a:gd name="T37" fmla="*/ 10 h 61"/>
                <a:gd name="T38" fmla="*/ 16 w 53"/>
                <a:gd name="T39" fmla="*/ 15 h 61"/>
                <a:gd name="T40" fmla="*/ 12 w 53"/>
                <a:gd name="T41" fmla="*/ 29 h 61"/>
                <a:gd name="T42" fmla="*/ 12 w 53"/>
                <a:gd name="T43" fmla="*/ 61 h 61"/>
                <a:gd name="T44" fmla="*/ 0 w 53"/>
                <a:gd name="T45" fmla="*/ 61 h 61"/>
                <a:gd name="T46" fmla="*/ 0 w 53"/>
                <a:gd name="T47" fmla="*/ 14 h 61"/>
                <a:gd name="T48" fmla="*/ 0 w 53"/>
                <a:gd name="T49" fmla="*/ 8 h 61"/>
                <a:gd name="T50" fmla="*/ 0 w 53"/>
                <a:gd name="T51" fmla="*/ 2 h 61"/>
                <a:gd name="T52" fmla="*/ 11 w 53"/>
                <a:gd name="T53" fmla="*/ 2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3" h="61">
                  <a:moveTo>
                    <a:pt x="11" y="2"/>
                  </a:moveTo>
                  <a:cubicBezTo>
                    <a:pt x="11" y="3"/>
                    <a:pt x="11" y="5"/>
                    <a:pt x="11" y="7"/>
                  </a:cubicBezTo>
                  <a:cubicBezTo>
                    <a:pt x="11" y="9"/>
                    <a:pt x="11" y="10"/>
                    <a:pt x="11" y="11"/>
                  </a:cubicBezTo>
                  <a:cubicBezTo>
                    <a:pt x="12" y="11"/>
                    <a:pt x="12" y="11"/>
                    <a:pt x="12" y="11"/>
                  </a:cubicBezTo>
                  <a:cubicBezTo>
                    <a:pt x="12" y="10"/>
                    <a:pt x="14" y="8"/>
                    <a:pt x="15" y="7"/>
                  </a:cubicBezTo>
                  <a:cubicBezTo>
                    <a:pt x="16" y="6"/>
                    <a:pt x="18" y="4"/>
                    <a:pt x="19" y="3"/>
                  </a:cubicBezTo>
                  <a:cubicBezTo>
                    <a:pt x="21" y="2"/>
                    <a:pt x="23" y="1"/>
                    <a:pt x="25" y="1"/>
                  </a:cubicBezTo>
                  <a:cubicBezTo>
                    <a:pt x="27" y="0"/>
                    <a:pt x="29" y="0"/>
                    <a:pt x="31" y="0"/>
                  </a:cubicBezTo>
                  <a:cubicBezTo>
                    <a:pt x="35" y="0"/>
                    <a:pt x="38" y="1"/>
                    <a:pt x="41" y="2"/>
                  </a:cubicBezTo>
                  <a:cubicBezTo>
                    <a:pt x="44" y="3"/>
                    <a:pt x="46" y="5"/>
                    <a:pt x="48" y="7"/>
                  </a:cubicBezTo>
                  <a:cubicBezTo>
                    <a:pt x="50" y="9"/>
                    <a:pt x="51" y="12"/>
                    <a:pt x="52" y="15"/>
                  </a:cubicBezTo>
                  <a:cubicBezTo>
                    <a:pt x="53" y="18"/>
                    <a:pt x="53" y="21"/>
                    <a:pt x="53" y="24"/>
                  </a:cubicBezTo>
                  <a:cubicBezTo>
                    <a:pt x="53" y="61"/>
                    <a:pt x="53" y="61"/>
                    <a:pt x="53" y="61"/>
                  </a:cubicBezTo>
                  <a:cubicBezTo>
                    <a:pt x="41" y="61"/>
                    <a:pt x="41" y="61"/>
                    <a:pt x="41" y="61"/>
                  </a:cubicBezTo>
                  <a:cubicBezTo>
                    <a:pt x="41" y="28"/>
                    <a:pt x="41" y="28"/>
                    <a:pt x="41" y="28"/>
                  </a:cubicBezTo>
                  <a:cubicBezTo>
                    <a:pt x="41" y="26"/>
                    <a:pt x="41" y="23"/>
                    <a:pt x="41" y="21"/>
                  </a:cubicBezTo>
                  <a:cubicBezTo>
                    <a:pt x="41" y="19"/>
                    <a:pt x="40" y="17"/>
                    <a:pt x="39" y="15"/>
                  </a:cubicBezTo>
                  <a:cubicBezTo>
                    <a:pt x="38" y="14"/>
                    <a:pt x="36" y="12"/>
                    <a:pt x="35" y="11"/>
                  </a:cubicBezTo>
                  <a:cubicBezTo>
                    <a:pt x="33" y="10"/>
                    <a:pt x="31" y="10"/>
                    <a:pt x="28" y="10"/>
                  </a:cubicBezTo>
                  <a:cubicBezTo>
                    <a:pt x="23" y="10"/>
                    <a:pt x="19" y="12"/>
                    <a:pt x="16" y="15"/>
                  </a:cubicBezTo>
                  <a:cubicBezTo>
                    <a:pt x="13" y="19"/>
                    <a:pt x="12" y="24"/>
                    <a:pt x="12" y="29"/>
                  </a:cubicBezTo>
                  <a:cubicBezTo>
                    <a:pt x="12" y="61"/>
                    <a:pt x="12" y="61"/>
                    <a:pt x="12" y="61"/>
                  </a:cubicBezTo>
                  <a:cubicBezTo>
                    <a:pt x="0" y="61"/>
                    <a:pt x="0" y="61"/>
                    <a:pt x="0" y="61"/>
                  </a:cubicBezTo>
                  <a:cubicBezTo>
                    <a:pt x="0" y="14"/>
                    <a:pt x="0" y="14"/>
                    <a:pt x="0" y="14"/>
                  </a:cubicBezTo>
                  <a:cubicBezTo>
                    <a:pt x="0" y="13"/>
                    <a:pt x="0" y="11"/>
                    <a:pt x="0" y="8"/>
                  </a:cubicBezTo>
                  <a:cubicBezTo>
                    <a:pt x="0" y="6"/>
                    <a:pt x="0" y="4"/>
                    <a:pt x="0" y="2"/>
                  </a:cubicBezTo>
                  <a:cubicBezTo>
                    <a:pt x="11" y="2"/>
                    <a:pt x="11" y="2"/>
                    <a:pt x="11" y="2"/>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61"/>
            <p:cNvSpPr>
              <a:spLocks noEditPoints="1"/>
            </p:cNvSpPr>
            <p:nvPr userDrawn="1"/>
          </p:nvSpPr>
          <p:spPr bwMode="auto">
            <a:xfrm>
              <a:off x="12507913" y="-627063"/>
              <a:ext cx="239713" cy="236538"/>
            </a:xfrm>
            <a:custGeom>
              <a:avLst/>
              <a:gdLst>
                <a:gd name="T0" fmla="*/ 52 w 64"/>
                <a:gd name="T1" fmla="*/ 31 h 63"/>
                <a:gd name="T2" fmla="*/ 51 w 64"/>
                <a:gd name="T3" fmla="*/ 23 h 63"/>
                <a:gd name="T4" fmla="*/ 47 w 64"/>
                <a:gd name="T5" fmla="*/ 16 h 63"/>
                <a:gd name="T6" fmla="*/ 41 w 64"/>
                <a:gd name="T7" fmla="*/ 12 h 63"/>
                <a:gd name="T8" fmla="*/ 32 w 64"/>
                <a:gd name="T9" fmla="*/ 10 h 63"/>
                <a:gd name="T10" fmla="*/ 24 w 64"/>
                <a:gd name="T11" fmla="*/ 12 h 63"/>
                <a:gd name="T12" fmla="*/ 18 w 64"/>
                <a:gd name="T13" fmla="*/ 16 h 63"/>
                <a:gd name="T14" fmla="*/ 14 w 64"/>
                <a:gd name="T15" fmla="*/ 23 h 63"/>
                <a:gd name="T16" fmla="*/ 12 w 64"/>
                <a:gd name="T17" fmla="*/ 31 h 63"/>
                <a:gd name="T18" fmla="*/ 14 w 64"/>
                <a:gd name="T19" fmla="*/ 39 h 63"/>
                <a:gd name="T20" fmla="*/ 18 w 64"/>
                <a:gd name="T21" fmla="*/ 46 h 63"/>
                <a:gd name="T22" fmla="*/ 24 w 64"/>
                <a:gd name="T23" fmla="*/ 51 h 63"/>
                <a:gd name="T24" fmla="*/ 32 w 64"/>
                <a:gd name="T25" fmla="*/ 53 h 63"/>
                <a:gd name="T26" fmla="*/ 41 w 64"/>
                <a:gd name="T27" fmla="*/ 51 h 63"/>
                <a:gd name="T28" fmla="*/ 47 w 64"/>
                <a:gd name="T29" fmla="*/ 46 h 63"/>
                <a:gd name="T30" fmla="*/ 51 w 64"/>
                <a:gd name="T31" fmla="*/ 39 h 63"/>
                <a:gd name="T32" fmla="*/ 52 w 64"/>
                <a:gd name="T33" fmla="*/ 31 h 63"/>
                <a:gd name="T34" fmla="*/ 64 w 64"/>
                <a:gd name="T35" fmla="*/ 31 h 63"/>
                <a:gd name="T36" fmla="*/ 62 w 64"/>
                <a:gd name="T37" fmla="*/ 44 h 63"/>
                <a:gd name="T38" fmla="*/ 55 w 64"/>
                <a:gd name="T39" fmla="*/ 54 h 63"/>
                <a:gd name="T40" fmla="*/ 45 w 64"/>
                <a:gd name="T41" fmla="*/ 60 h 63"/>
                <a:gd name="T42" fmla="*/ 32 w 64"/>
                <a:gd name="T43" fmla="*/ 63 h 63"/>
                <a:gd name="T44" fmla="*/ 20 w 64"/>
                <a:gd name="T45" fmla="*/ 60 h 63"/>
                <a:gd name="T46" fmla="*/ 9 w 64"/>
                <a:gd name="T47" fmla="*/ 54 h 63"/>
                <a:gd name="T48" fmla="*/ 3 w 64"/>
                <a:gd name="T49" fmla="*/ 44 h 63"/>
                <a:gd name="T50" fmla="*/ 0 w 64"/>
                <a:gd name="T51" fmla="*/ 31 h 63"/>
                <a:gd name="T52" fmla="*/ 3 w 64"/>
                <a:gd name="T53" fmla="*/ 19 h 63"/>
                <a:gd name="T54" fmla="*/ 9 w 64"/>
                <a:gd name="T55" fmla="*/ 9 h 63"/>
                <a:gd name="T56" fmla="*/ 20 w 64"/>
                <a:gd name="T57" fmla="*/ 2 h 63"/>
                <a:gd name="T58" fmla="*/ 32 w 64"/>
                <a:gd name="T59" fmla="*/ 0 h 63"/>
                <a:gd name="T60" fmla="*/ 45 w 64"/>
                <a:gd name="T61" fmla="*/ 2 h 63"/>
                <a:gd name="T62" fmla="*/ 55 w 64"/>
                <a:gd name="T63" fmla="*/ 9 h 63"/>
                <a:gd name="T64" fmla="*/ 62 w 64"/>
                <a:gd name="T65" fmla="*/ 19 h 63"/>
                <a:gd name="T66" fmla="*/ 64 w 64"/>
                <a:gd name="T67" fmla="*/ 3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4" h="63">
                  <a:moveTo>
                    <a:pt x="52" y="31"/>
                  </a:moveTo>
                  <a:cubicBezTo>
                    <a:pt x="52" y="28"/>
                    <a:pt x="52" y="26"/>
                    <a:pt x="51" y="23"/>
                  </a:cubicBezTo>
                  <a:cubicBezTo>
                    <a:pt x="50" y="21"/>
                    <a:pt x="49" y="18"/>
                    <a:pt x="47" y="16"/>
                  </a:cubicBezTo>
                  <a:cubicBezTo>
                    <a:pt x="45" y="14"/>
                    <a:pt x="43" y="13"/>
                    <a:pt x="41" y="12"/>
                  </a:cubicBezTo>
                  <a:cubicBezTo>
                    <a:pt x="38" y="10"/>
                    <a:pt x="35" y="10"/>
                    <a:pt x="32" y="10"/>
                  </a:cubicBezTo>
                  <a:cubicBezTo>
                    <a:pt x="29" y="10"/>
                    <a:pt x="26" y="10"/>
                    <a:pt x="24" y="12"/>
                  </a:cubicBezTo>
                  <a:cubicBezTo>
                    <a:pt x="21" y="13"/>
                    <a:pt x="19" y="14"/>
                    <a:pt x="18" y="16"/>
                  </a:cubicBezTo>
                  <a:cubicBezTo>
                    <a:pt x="16" y="18"/>
                    <a:pt x="15" y="21"/>
                    <a:pt x="14" y="23"/>
                  </a:cubicBezTo>
                  <a:cubicBezTo>
                    <a:pt x="13" y="26"/>
                    <a:pt x="12" y="28"/>
                    <a:pt x="12" y="31"/>
                  </a:cubicBezTo>
                  <a:cubicBezTo>
                    <a:pt x="12" y="34"/>
                    <a:pt x="13" y="37"/>
                    <a:pt x="14" y="39"/>
                  </a:cubicBezTo>
                  <a:cubicBezTo>
                    <a:pt x="15" y="42"/>
                    <a:pt x="16" y="44"/>
                    <a:pt x="18" y="46"/>
                  </a:cubicBezTo>
                  <a:cubicBezTo>
                    <a:pt x="19" y="48"/>
                    <a:pt x="21" y="50"/>
                    <a:pt x="24" y="51"/>
                  </a:cubicBezTo>
                  <a:cubicBezTo>
                    <a:pt x="26" y="52"/>
                    <a:pt x="29" y="53"/>
                    <a:pt x="32" y="53"/>
                  </a:cubicBezTo>
                  <a:cubicBezTo>
                    <a:pt x="35" y="53"/>
                    <a:pt x="38" y="52"/>
                    <a:pt x="41" y="51"/>
                  </a:cubicBezTo>
                  <a:cubicBezTo>
                    <a:pt x="43" y="50"/>
                    <a:pt x="45" y="48"/>
                    <a:pt x="47" y="46"/>
                  </a:cubicBezTo>
                  <a:cubicBezTo>
                    <a:pt x="49" y="44"/>
                    <a:pt x="50" y="42"/>
                    <a:pt x="51" y="39"/>
                  </a:cubicBezTo>
                  <a:cubicBezTo>
                    <a:pt x="52" y="37"/>
                    <a:pt x="52" y="34"/>
                    <a:pt x="52" y="31"/>
                  </a:cubicBezTo>
                  <a:close/>
                  <a:moveTo>
                    <a:pt x="64" y="31"/>
                  </a:moveTo>
                  <a:cubicBezTo>
                    <a:pt x="64" y="36"/>
                    <a:pt x="64" y="40"/>
                    <a:pt x="62" y="44"/>
                  </a:cubicBezTo>
                  <a:cubicBezTo>
                    <a:pt x="60" y="48"/>
                    <a:pt x="58" y="51"/>
                    <a:pt x="55" y="54"/>
                  </a:cubicBezTo>
                  <a:cubicBezTo>
                    <a:pt x="52" y="57"/>
                    <a:pt x="49" y="59"/>
                    <a:pt x="45" y="60"/>
                  </a:cubicBezTo>
                  <a:cubicBezTo>
                    <a:pt x="41" y="62"/>
                    <a:pt x="37" y="63"/>
                    <a:pt x="32" y="63"/>
                  </a:cubicBezTo>
                  <a:cubicBezTo>
                    <a:pt x="28" y="63"/>
                    <a:pt x="24" y="62"/>
                    <a:pt x="20" y="60"/>
                  </a:cubicBezTo>
                  <a:cubicBezTo>
                    <a:pt x="16" y="59"/>
                    <a:pt x="12" y="57"/>
                    <a:pt x="9" y="54"/>
                  </a:cubicBezTo>
                  <a:cubicBezTo>
                    <a:pt x="7" y="51"/>
                    <a:pt x="4" y="48"/>
                    <a:pt x="3" y="44"/>
                  </a:cubicBezTo>
                  <a:cubicBezTo>
                    <a:pt x="1" y="40"/>
                    <a:pt x="0" y="36"/>
                    <a:pt x="0" y="31"/>
                  </a:cubicBezTo>
                  <a:cubicBezTo>
                    <a:pt x="0" y="27"/>
                    <a:pt x="1" y="22"/>
                    <a:pt x="3" y="19"/>
                  </a:cubicBezTo>
                  <a:cubicBezTo>
                    <a:pt x="4" y="15"/>
                    <a:pt x="7" y="12"/>
                    <a:pt x="9" y="9"/>
                  </a:cubicBezTo>
                  <a:cubicBezTo>
                    <a:pt x="12" y="6"/>
                    <a:pt x="16" y="4"/>
                    <a:pt x="20" y="2"/>
                  </a:cubicBezTo>
                  <a:cubicBezTo>
                    <a:pt x="24" y="1"/>
                    <a:pt x="28" y="0"/>
                    <a:pt x="32" y="0"/>
                  </a:cubicBezTo>
                  <a:cubicBezTo>
                    <a:pt x="37" y="0"/>
                    <a:pt x="41" y="1"/>
                    <a:pt x="45" y="2"/>
                  </a:cubicBezTo>
                  <a:cubicBezTo>
                    <a:pt x="49" y="4"/>
                    <a:pt x="52" y="6"/>
                    <a:pt x="55" y="9"/>
                  </a:cubicBezTo>
                  <a:cubicBezTo>
                    <a:pt x="58" y="12"/>
                    <a:pt x="60" y="15"/>
                    <a:pt x="62" y="19"/>
                  </a:cubicBezTo>
                  <a:cubicBezTo>
                    <a:pt x="64" y="22"/>
                    <a:pt x="64" y="27"/>
                    <a:pt x="64" y="31"/>
                  </a:cubicBez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62"/>
            <p:cNvSpPr>
              <a:spLocks/>
            </p:cNvSpPr>
            <p:nvPr userDrawn="1"/>
          </p:nvSpPr>
          <p:spPr bwMode="auto">
            <a:xfrm>
              <a:off x="12777788" y="-620713"/>
              <a:ext cx="349250" cy="222250"/>
            </a:xfrm>
            <a:custGeom>
              <a:avLst/>
              <a:gdLst>
                <a:gd name="T0" fmla="*/ 31 w 220"/>
                <a:gd name="T1" fmla="*/ 0 h 140"/>
                <a:gd name="T2" fmla="*/ 62 w 220"/>
                <a:gd name="T3" fmla="*/ 107 h 140"/>
                <a:gd name="T4" fmla="*/ 62 w 220"/>
                <a:gd name="T5" fmla="*/ 107 h 140"/>
                <a:gd name="T6" fmla="*/ 95 w 220"/>
                <a:gd name="T7" fmla="*/ 0 h 140"/>
                <a:gd name="T8" fmla="*/ 126 w 220"/>
                <a:gd name="T9" fmla="*/ 0 h 140"/>
                <a:gd name="T10" fmla="*/ 159 w 220"/>
                <a:gd name="T11" fmla="*/ 107 h 140"/>
                <a:gd name="T12" fmla="*/ 161 w 220"/>
                <a:gd name="T13" fmla="*/ 107 h 140"/>
                <a:gd name="T14" fmla="*/ 192 w 220"/>
                <a:gd name="T15" fmla="*/ 0 h 140"/>
                <a:gd name="T16" fmla="*/ 220 w 220"/>
                <a:gd name="T17" fmla="*/ 0 h 140"/>
                <a:gd name="T18" fmla="*/ 175 w 220"/>
                <a:gd name="T19" fmla="*/ 140 h 140"/>
                <a:gd name="T20" fmla="*/ 145 w 220"/>
                <a:gd name="T21" fmla="*/ 140 h 140"/>
                <a:gd name="T22" fmla="*/ 111 w 220"/>
                <a:gd name="T23" fmla="*/ 34 h 140"/>
                <a:gd name="T24" fmla="*/ 109 w 220"/>
                <a:gd name="T25" fmla="*/ 34 h 140"/>
                <a:gd name="T26" fmla="*/ 76 w 220"/>
                <a:gd name="T27" fmla="*/ 140 h 140"/>
                <a:gd name="T28" fmla="*/ 48 w 220"/>
                <a:gd name="T29" fmla="*/ 140 h 140"/>
                <a:gd name="T30" fmla="*/ 0 w 220"/>
                <a:gd name="T31" fmla="*/ 0 h 140"/>
                <a:gd name="T32" fmla="*/ 31 w 220"/>
                <a:gd name="T33" fmla="*/ 0 h 140"/>
                <a:gd name="T34" fmla="*/ 31 w 220"/>
                <a:gd name="T35"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0" h="140">
                  <a:moveTo>
                    <a:pt x="31" y="0"/>
                  </a:moveTo>
                  <a:lnTo>
                    <a:pt x="62" y="107"/>
                  </a:lnTo>
                  <a:lnTo>
                    <a:pt x="62" y="107"/>
                  </a:lnTo>
                  <a:lnTo>
                    <a:pt x="95" y="0"/>
                  </a:lnTo>
                  <a:lnTo>
                    <a:pt x="126" y="0"/>
                  </a:lnTo>
                  <a:lnTo>
                    <a:pt x="159" y="107"/>
                  </a:lnTo>
                  <a:lnTo>
                    <a:pt x="161" y="107"/>
                  </a:lnTo>
                  <a:lnTo>
                    <a:pt x="192" y="0"/>
                  </a:lnTo>
                  <a:lnTo>
                    <a:pt x="220" y="0"/>
                  </a:lnTo>
                  <a:lnTo>
                    <a:pt x="175" y="140"/>
                  </a:lnTo>
                  <a:lnTo>
                    <a:pt x="145" y="140"/>
                  </a:lnTo>
                  <a:lnTo>
                    <a:pt x="111" y="34"/>
                  </a:lnTo>
                  <a:lnTo>
                    <a:pt x="109" y="34"/>
                  </a:lnTo>
                  <a:lnTo>
                    <a:pt x="76" y="140"/>
                  </a:lnTo>
                  <a:lnTo>
                    <a:pt x="48" y="140"/>
                  </a:lnTo>
                  <a:lnTo>
                    <a:pt x="0" y="0"/>
                  </a:lnTo>
                  <a:lnTo>
                    <a:pt x="31" y="0"/>
                  </a:lnTo>
                  <a:lnTo>
                    <a:pt x="31" y="0"/>
                  </a:lnTo>
                  <a:close/>
                </a:path>
              </a:pathLst>
            </a:custGeom>
            <a:solidFill>
              <a:srgbClr val="004A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382299678"/>
      </p:ext>
    </p:extLst>
  </p:cSld>
  <p:clrMap bg1="lt1" tx1="dk1" bg2="lt2" tx2="dk2" accent1="accent1" accent2="accent2" accent3="accent3" accent4="accent4" accent5="accent5" accent6="accent6" hlink="hlink" folHlink="folHlink"/>
  <p:hf dt="0"/>
  <p:notesStyle>
    <a:lvl1pPr marL="1174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1pPr>
    <a:lvl2pPr marL="228600" indent="-11112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2pPr>
    <a:lvl3pPr marL="346075" indent="-117475"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3pPr>
    <a:lvl4pPr marL="512763" indent="-166688" algn="l" defTabSz="914400" rtl="0" eaLnBrk="1" latinLnBrk="0" hangingPunct="1">
      <a:spcBef>
        <a:spcPts val="4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spcBef>
        <a:spcPts val="400"/>
      </a:spcBef>
      <a:buSzPct val="75000"/>
      <a:buFont typeface="Wingdings" panose="05000000000000000000" pitchFamily="2" charset="2"/>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1</a:t>
            </a:fld>
            <a:endParaRPr lang="en-US" dirty="0"/>
          </a:p>
        </p:txBody>
      </p:sp>
    </p:spTree>
    <p:extLst>
      <p:ext uri="{BB962C8B-B14F-4D97-AF65-F5344CB8AC3E}">
        <p14:creationId xmlns:p14="http://schemas.microsoft.com/office/powerpoint/2010/main" val="34033843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54</a:t>
            </a:fld>
            <a:endParaRPr lang="en-US" dirty="0"/>
          </a:p>
        </p:txBody>
      </p:sp>
    </p:spTree>
    <p:extLst>
      <p:ext uri="{BB962C8B-B14F-4D97-AF65-F5344CB8AC3E}">
        <p14:creationId xmlns:p14="http://schemas.microsoft.com/office/powerpoint/2010/main" val="3382664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Key Guiding Pricing of Delivering Projects is based around 5 project phases</a:t>
            </a:r>
          </a:p>
          <a:p>
            <a:endParaRPr lang="en-GB"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3</a:t>
            </a:fld>
            <a:endParaRPr lang="en-US" dirty="0"/>
          </a:p>
        </p:txBody>
      </p:sp>
    </p:spTree>
    <p:extLst>
      <p:ext uri="{BB962C8B-B14F-4D97-AF65-F5344CB8AC3E}">
        <p14:creationId xmlns:p14="http://schemas.microsoft.com/office/powerpoint/2010/main" val="194202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4</a:t>
            </a:fld>
            <a:endParaRPr lang="en-US" dirty="0"/>
          </a:p>
        </p:txBody>
      </p:sp>
    </p:spTree>
    <p:extLst>
      <p:ext uri="{BB962C8B-B14F-4D97-AF65-F5344CB8AC3E}">
        <p14:creationId xmlns:p14="http://schemas.microsoft.com/office/powerpoint/2010/main" val="3031460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With the emergence of OCE as a new product, a lot of work has been done to clarify client contracts.</a:t>
            </a:r>
          </a:p>
          <a:p>
            <a:r>
              <a:rPr lang="en-GB" dirty="0"/>
              <a:t>Three types of contracts or SOWs should now exist for all client opportunities:</a:t>
            </a:r>
          </a:p>
          <a:p>
            <a:pPr lvl="1"/>
            <a:r>
              <a:rPr lang="en-GB" dirty="0"/>
              <a:t>Subscription SOW</a:t>
            </a:r>
          </a:p>
          <a:p>
            <a:pPr lvl="2"/>
            <a:r>
              <a:rPr lang="en-GB" dirty="0"/>
              <a:t>This is effectively the licence to use a product (like OCE) or to use proprietary IQVIA data such as One Key. Consequently a client may have a data subscription SOW as well as a product subscription SOW</a:t>
            </a:r>
          </a:p>
          <a:p>
            <a:pPr lvl="1"/>
            <a:r>
              <a:rPr lang="en-GB" dirty="0"/>
              <a:t>Implementation SOW</a:t>
            </a:r>
          </a:p>
          <a:p>
            <a:pPr lvl="2"/>
            <a:r>
              <a:rPr lang="en-GB" dirty="0"/>
              <a:t>This is the agreement linked to the work that will be carried out to develop and build the Client Solution</a:t>
            </a:r>
          </a:p>
          <a:p>
            <a:pPr lvl="1"/>
            <a:r>
              <a:rPr lang="en-GB" dirty="0"/>
              <a:t>Post Implementation Ongoing Services SOW</a:t>
            </a:r>
          </a:p>
          <a:p>
            <a:pPr lvl="2"/>
            <a:r>
              <a:rPr lang="en-GB" dirty="0"/>
              <a:t>This is the agreement linked to the work that will be done to maintain and support the Client Solution post go-live.</a:t>
            </a:r>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5</a:t>
            </a:fld>
            <a:endParaRPr lang="en-US" dirty="0"/>
          </a:p>
        </p:txBody>
      </p:sp>
    </p:spTree>
    <p:extLst>
      <p:ext uri="{BB962C8B-B14F-4D97-AF65-F5344CB8AC3E}">
        <p14:creationId xmlns:p14="http://schemas.microsoft.com/office/powerpoint/2010/main" val="888289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9</a:t>
            </a:fld>
            <a:endParaRPr lang="en-US" dirty="0"/>
          </a:p>
        </p:txBody>
      </p:sp>
    </p:spTree>
    <p:extLst>
      <p:ext uri="{BB962C8B-B14F-4D97-AF65-F5344CB8AC3E}">
        <p14:creationId xmlns:p14="http://schemas.microsoft.com/office/powerpoint/2010/main" val="33940273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Milestone in Hypercare.</a:t>
            </a:r>
          </a:p>
          <a:p>
            <a:r>
              <a:rPr lang="en-GB" dirty="0"/>
              <a:t>1 or 2 people assigned to Hypercare</a:t>
            </a:r>
          </a:p>
          <a:p>
            <a:r>
              <a:rPr lang="en-GB" dirty="0"/>
              <a:t>Project closes after Hypercare phase ends</a:t>
            </a:r>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30</a:t>
            </a:fld>
            <a:endParaRPr lang="en-US" dirty="0"/>
          </a:p>
        </p:txBody>
      </p:sp>
    </p:spTree>
    <p:extLst>
      <p:ext uri="{BB962C8B-B14F-4D97-AF65-F5344CB8AC3E}">
        <p14:creationId xmlns:p14="http://schemas.microsoft.com/office/powerpoint/2010/main" val="534532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p:nvPr>
        </p:nvSpPr>
        <p:spPr/>
        <p:txBody>
          <a:bodyPr/>
          <a:lstStyle/>
          <a:p>
            <a:endParaRPr lang="en-US" dirty="0"/>
          </a:p>
        </p:txBody>
      </p:sp>
      <p:sp>
        <p:nvSpPr>
          <p:cNvPr id="5" name="Slide Number Placeholder 4"/>
          <p:cNvSpPr>
            <a:spLocks noGrp="1"/>
          </p:cNvSpPr>
          <p:nvPr>
            <p:ph type="sldNum" sz="quarter" idx="5"/>
          </p:nvPr>
        </p:nvSpPr>
        <p:spPr/>
        <p:txBody>
          <a:bodyPr/>
          <a:lstStyle/>
          <a:p>
            <a:fld id="{CA61E296-9532-40C3-9174-581AD2B7748B}" type="slidenum">
              <a:rPr lang="en-US" smtClean="0"/>
              <a:pPr/>
              <a:t>47</a:t>
            </a:fld>
            <a:endParaRPr lang="en-US" dirty="0"/>
          </a:p>
        </p:txBody>
      </p:sp>
    </p:spTree>
    <p:extLst>
      <p:ext uri="{BB962C8B-B14F-4D97-AF65-F5344CB8AC3E}">
        <p14:creationId xmlns:p14="http://schemas.microsoft.com/office/powerpoint/2010/main" val="2000502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49</a:t>
            </a:fld>
            <a:endParaRPr lang="en-US" dirty="0"/>
          </a:p>
        </p:txBody>
      </p:sp>
    </p:spTree>
    <p:extLst>
      <p:ext uri="{BB962C8B-B14F-4D97-AF65-F5344CB8AC3E}">
        <p14:creationId xmlns:p14="http://schemas.microsoft.com/office/powerpoint/2010/main" val="39293060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GB" dirty="0"/>
          </a:p>
        </p:txBody>
      </p:sp>
      <p:sp>
        <p:nvSpPr>
          <p:cNvPr id="4" name="Header Placeholder 3"/>
          <p:cNvSpPr>
            <a:spLocks noGrp="1"/>
          </p:cNvSpPr>
          <p:nvPr>
            <p:ph type="hdr" sz="quarter" idx="10"/>
          </p:nvPr>
        </p:nvSpPr>
        <p:spPr/>
        <p:txBody>
          <a:bodyPr/>
          <a:lstStyle/>
          <a:p>
            <a:endParaRPr lang="en-US" dirty="0"/>
          </a:p>
        </p:txBody>
      </p:sp>
      <p:sp>
        <p:nvSpPr>
          <p:cNvPr id="5" name="Slide Number Placeholder 4"/>
          <p:cNvSpPr>
            <a:spLocks noGrp="1"/>
          </p:cNvSpPr>
          <p:nvPr>
            <p:ph type="sldNum" sz="quarter" idx="11"/>
          </p:nvPr>
        </p:nvSpPr>
        <p:spPr/>
        <p:txBody>
          <a:bodyPr/>
          <a:lstStyle/>
          <a:p>
            <a:fld id="{CA61E296-9532-40C3-9174-581AD2B7748B}" type="slidenum">
              <a:rPr lang="en-US" smtClean="0"/>
              <a:pPr/>
              <a:t>53</a:t>
            </a:fld>
            <a:endParaRPr lang="en-US" dirty="0"/>
          </a:p>
        </p:txBody>
      </p:sp>
    </p:spTree>
    <p:extLst>
      <p:ext uri="{BB962C8B-B14F-4D97-AF65-F5344CB8AC3E}">
        <p14:creationId xmlns:p14="http://schemas.microsoft.com/office/powerpoint/2010/main" val="39553008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6261101" cy="68453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855428" y="452253"/>
            <a:ext cx="2295144" cy="624405"/>
          </a:xfrm>
          <a:prstGeom prst="rect">
            <a:avLst/>
          </a:prstGeom>
        </p:spPr>
      </p:pic>
      <p:sp>
        <p:nvSpPr>
          <p:cNvPr id="12" name="Rectangle 58"/>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19" name="TextBox 18"/>
          <p:cNvSpPr txBox="1"/>
          <p:nvPr/>
        </p:nvSpPr>
        <p:spPr bwMode="black">
          <a:xfrm>
            <a:off x="2248001" y="6520894"/>
            <a:ext cx="2204450"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a:defRPr/>
            </a:pPr>
            <a:r>
              <a:rPr lang="en-US" sz="800" dirty="0">
                <a:solidFill>
                  <a:schemeClr val="tx1"/>
                </a:solidFill>
                <a:ea typeface="Arial" charset="0"/>
                <a:cs typeface="Arial" charset="0"/>
              </a:rPr>
              <a:t>Copyright © 2019 IQVIA. All rights reserved.</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8" y="771348"/>
            <a:ext cx="697189"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rot="5400000">
            <a:off x="-864496" y="2477220"/>
            <a:ext cx="3447991"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Rectangle 58"/>
          <p:cNvSpPr>
            <a:spLocks noChangeArrowheads="1"/>
          </p:cNvSpPr>
          <p:nvPr/>
        </p:nvSpPr>
        <p:spPr bwMode="gray">
          <a:xfrm rot="5400000">
            <a:off x="-436735" y="5497452"/>
            <a:ext cx="2592472"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grpSp>
        <p:nvGrpSpPr>
          <p:cNvPr id="14" name="Group 13"/>
          <p:cNvGrpSpPr/>
          <p:nvPr/>
        </p:nvGrpSpPr>
        <p:grpSpPr bwMode="gray">
          <a:xfrm>
            <a:off x="12420545" y="0"/>
            <a:ext cx="284385" cy="5779689"/>
            <a:chOff x="12358552" y="0"/>
            <a:chExt cx="284385" cy="5779689"/>
          </a:xfrm>
        </p:grpSpPr>
        <p:sp>
          <p:nvSpPr>
            <p:cNvPr id="16" name="Rectangle 15"/>
            <p:cNvSpPr/>
            <p:nvPr/>
          </p:nvSpPr>
          <p:spPr bwMode="gray">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bwMode="gray">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bwMode="gray">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bwMode="gray">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bwMode="gray">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bwMode="gray">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bwMode="gray">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bwMode="gray">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bwMode="gray">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bwMode="gray">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bwMode="gray">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bwMode="gray">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Subhead_Only">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9"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5"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6"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
        <p:nvSpPr>
          <p:cNvPr id="9"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1"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4694" y="6387858"/>
            <a:ext cx="9119524" cy="338087"/>
          </a:xfrm>
        </p:spPr>
        <p:txBody>
          <a:bodyPr/>
          <a:lstStyle/>
          <a:p>
            <a:r>
              <a:rPr lang="en-GB"/>
              <a:t>Global Delivery Managers' Meeting, November 2017</a:t>
            </a:r>
            <a:endParaRPr lang="en-US"/>
          </a:p>
        </p:txBody>
      </p:sp>
      <p:sp>
        <p:nvSpPr>
          <p:cNvPr id="8" name="Slide Number Placeholder 5"/>
          <p:cNvSpPr txBox="1">
            <a:spLocks/>
          </p:cNvSpPr>
          <p:nvPr/>
        </p:nvSpPr>
        <p:spPr>
          <a:xfrm>
            <a:off x="11615748" y="6419366"/>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grpSp>
        <p:nvGrpSpPr>
          <p:cNvPr id="4" name="Group 3"/>
          <p:cNvGrpSpPr/>
          <p:nvPr/>
        </p:nvGrpSpPr>
        <p:grpSpPr>
          <a:xfrm>
            <a:off x="12420545" y="0"/>
            <a:ext cx="284385" cy="5779689"/>
            <a:chOff x="12358552" y="0"/>
            <a:chExt cx="284385" cy="5779689"/>
          </a:xfrm>
        </p:grpSpPr>
        <p:sp>
          <p:nvSpPr>
            <p:cNvPr id="6" name="Rectangle 5"/>
            <p:cNvSpPr/>
            <p:nvPr/>
          </p:nvSpPr>
          <p:spPr>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1" name="Rectangle 60"/>
          <p:cNvSpPr>
            <a:spLocks noChangeArrowheads="1"/>
          </p:cNvSpPr>
          <p:nvPr/>
        </p:nvSpPr>
        <p:spPr bwMode="gray">
          <a:xfrm>
            <a:off x="582283" y="-1"/>
            <a:ext cx="3078445" cy="68580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TextBox 160"/>
          <p:cNvSpPr txBox="1"/>
          <p:nvPr/>
        </p:nvSpPr>
        <p:spPr bwMode="white">
          <a:xfrm>
            <a:off x="946623" y="835016"/>
            <a:ext cx="1816547" cy="4999475"/>
          </a:xfrm>
          <a:prstGeom prst="rect">
            <a:avLst/>
          </a:prstGeom>
          <a:noFill/>
        </p:spPr>
        <p:txBody>
          <a:bodyPr wrap="square" rtlCol="0" anchor="ctr" anchorCtr="0">
            <a:noAutofit/>
          </a:bodyPr>
          <a:lstStyle/>
          <a:p>
            <a:r>
              <a:rPr lang="en-US" sz="2800" b="1" dirty="0">
                <a:solidFill>
                  <a:schemeClr val="bg1"/>
                </a:solidFill>
              </a:rPr>
              <a:t>Table</a:t>
            </a:r>
            <a:r>
              <a:rPr lang="en-US" sz="2800" b="1" baseline="0" dirty="0">
                <a:solidFill>
                  <a:schemeClr val="bg1"/>
                </a:solidFill>
              </a:rPr>
              <a:t> of Contents</a:t>
            </a:r>
            <a:endParaRPr lang="en-US" sz="2800" b="1" dirty="0">
              <a:solidFill>
                <a:schemeClr val="bg1"/>
              </a:solidFill>
            </a:endParaRPr>
          </a:p>
        </p:txBody>
      </p:sp>
      <p:sp>
        <p:nvSpPr>
          <p:cNvPr id="164" name="Text Placeholder 163"/>
          <p:cNvSpPr>
            <a:spLocks noGrp="1"/>
          </p:cNvSpPr>
          <p:nvPr>
            <p:ph type="body" sz="quarter" idx="11" hasCustomPrompt="1"/>
          </p:nvPr>
        </p:nvSpPr>
        <p:spPr>
          <a:xfrm>
            <a:off x="4236980" y="835016"/>
            <a:ext cx="7090641" cy="4999475"/>
          </a:xfrm>
          <a:prstGeom prst="rect">
            <a:avLst/>
          </a:prstGeom>
        </p:spPr>
        <p:txBody>
          <a:bodyPr anchor="ctr"/>
          <a:lstStyle>
            <a:lvl1pPr marL="228600" indent="-228600">
              <a:lnSpc>
                <a:spcPct val="100000"/>
              </a:lnSpc>
              <a:spcBef>
                <a:spcPts val="2000"/>
              </a:spcBef>
              <a:buClr>
                <a:schemeClr val="accent1"/>
              </a:buClr>
              <a:buFont typeface="Arial" panose="020B0604020202020204" pitchFamily="34" charset="0"/>
              <a:buChar char="+"/>
              <a:defRPr sz="1800" baseline="0"/>
            </a:lvl1pPr>
            <a:lvl2pPr marL="400050" indent="-171450">
              <a:buClr>
                <a:schemeClr val="bg2"/>
              </a:buClr>
              <a:defRPr sz="1800"/>
            </a:lvl2pPr>
            <a:lvl3pPr>
              <a:defRPr sz="1800"/>
            </a:lvl3pPr>
            <a:lvl4pPr>
              <a:defRPr sz="1800"/>
            </a:lvl4pPr>
            <a:lvl5pPr>
              <a:defRPr sz="1800"/>
            </a:lvl5pPr>
          </a:lstStyle>
          <a:p>
            <a:pPr lvl="0"/>
            <a:r>
              <a:rPr lang="en-US" dirty="0"/>
              <a:t>Arial 18pt TOC</a:t>
            </a:r>
          </a:p>
        </p:txBody>
      </p:sp>
      <p:sp>
        <p:nvSpPr>
          <p:cNvPr id="26" name="Rectangle 58"/>
          <p:cNvSpPr>
            <a:spLocks noChangeArrowheads="1"/>
          </p:cNvSpPr>
          <p:nvPr/>
        </p:nvSpPr>
        <p:spPr bwMode="gray">
          <a:xfrm>
            <a:off x="3660728" y="6420040"/>
            <a:ext cx="6116253"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7" name="Rectangle 58"/>
          <p:cNvSpPr>
            <a:spLocks noChangeArrowheads="1"/>
          </p:cNvSpPr>
          <p:nvPr/>
        </p:nvSpPr>
        <p:spPr bwMode="white">
          <a:xfrm>
            <a:off x="582284" y="6420040"/>
            <a:ext cx="3078444"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8" name="Rectangle 58"/>
          <p:cNvSpPr>
            <a:spLocks noChangeArrowheads="1"/>
          </p:cNvSpPr>
          <p:nvPr/>
        </p:nvSpPr>
        <p:spPr bwMode="gray">
          <a:xfrm>
            <a:off x="6033"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a:off x="11615748"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2" name="Rectangle 58"/>
          <p:cNvSpPr>
            <a:spLocks noChangeArrowheads="1"/>
          </p:cNvSpPr>
          <p:nvPr/>
        </p:nvSpPr>
        <p:spPr bwMode="gray">
          <a:xfrm rot="5400000">
            <a:off x="-2148815" y="3761537"/>
            <a:ext cx="6016625" cy="1763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5" name="Rectangle 4"/>
          <p:cNvSpPr/>
          <p:nvPr/>
        </p:nvSpPr>
        <p:spPr bwMode="gray">
          <a:xfrm>
            <a:off x="0" y="1786580"/>
            <a:ext cx="8515386" cy="42598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2" name="Title 1"/>
          <p:cNvSpPr>
            <a:spLocks noGrp="1"/>
          </p:cNvSpPr>
          <p:nvPr>
            <p:ph type="title" hasCustomPrompt="1"/>
          </p:nvPr>
        </p:nvSpPr>
        <p:spPr bwMode="white">
          <a:xfrm>
            <a:off x="1721276" y="2107576"/>
            <a:ext cx="6494469" cy="3616037"/>
          </a:xfrm>
          <a:prstGeom prst="rect">
            <a:avLst/>
          </a:prstGeom>
        </p:spPr>
        <p:txBody>
          <a:bodyPr anchor="ctr" anchorCtr="0"/>
          <a:lstStyle>
            <a:lvl1pPr>
              <a:defRPr sz="2800" b="1">
                <a:solidFill>
                  <a:schemeClr val="bg1"/>
                </a:solidFill>
              </a:defRPr>
            </a:lvl1pPr>
          </a:lstStyle>
          <a:p>
            <a:r>
              <a:rPr lang="en-US" dirty="0"/>
              <a:t>Dividers Are 28pt Arial Bold Title Case</a:t>
            </a:r>
          </a:p>
        </p:txBody>
      </p:sp>
      <p:sp>
        <p:nvSpPr>
          <p:cNvPr id="16" name="Rectangle 58"/>
          <p:cNvSpPr>
            <a:spLocks noChangeArrowheads="1"/>
          </p:cNvSpPr>
          <p:nvPr/>
        </p:nvSpPr>
        <p:spPr bwMode="white">
          <a:xfrm rot="5400000">
            <a:off x="-1272658" y="3828727"/>
            <a:ext cx="4261751" cy="17373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sp>
        <p:nvSpPr>
          <p:cNvPr id="19" name="Rectangle 58"/>
          <p:cNvSpPr>
            <a:spLocks noChangeArrowheads="1"/>
          </p:cNvSpPr>
          <p:nvPr/>
        </p:nvSpPr>
        <p:spPr bwMode="gray">
          <a:xfrm>
            <a:off x="771351" y="773388"/>
            <a:ext cx="7744035" cy="17576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5428" y="452253"/>
            <a:ext cx="2295144" cy="624405"/>
          </a:xfrm>
          <a:prstGeom prst="rect">
            <a:avLst/>
          </a:prstGeom>
        </p:spPr>
      </p:pic>
      <p:sp>
        <p:nvSpPr>
          <p:cNvPr id="23" name="Rectangle 58"/>
          <p:cNvSpPr>
            <a:spLocks noChangeArrowheads="1"/>
          </p:cNvSpPr>
          <p:nvPr/>
        </p:nvSpPr>
        <p:spPr bwMode="gray">
          <a:xfrm>
            <a:off x="11506198" y="771348"/>
            <a:ext cx="697189"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hought Slide">
    <p:spTree>
      <p:nvGrpSpPr>
        <p:cNvPr id="1" name=""/>
        <p:cNvGrpSpPr/>
        <p:nvPr/>
      </p:nvGrpSpPr>
      <p:grpSpPr>
        <a:xfrm>
          <a:off x="0" y="0"/>
          <a:ext cx="0" cy="0"/>
          <a:chOff x="0" y="0"/>
          <a:chExt cx="0" cy="0"/>
        </a:xfrm>
      </p:grpSpPr>
      <p:sp>
        <p:nvSpPr>
          <p:cNvPr id="5" name="Rectangle 4"/>
          <p:cNvSpPr/>
          <p:nvPr/>
        </p:nvSpPr>
        <p:spPr bwMode="ltGray">
          <a:xfrm>
            <a:off x="0" y="0"/>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641"/>
            <a:ext cx="1389888" cy="242717"/>
          </a:xfrm>
          <a:prstGeom prst="rect">
            <a:avLst/>
          </a:prstGeom>
        </p:spPr>
      </p:pic>
      <p:sp>
        <p:nvSpPr>
          <p:cNvPr id="9" name="Title 1"/>
          <p:cNvSpPr>
            <a:spLocks noGrp="1"/>
          </p:cNvSpPr>
          <p:nvPr>
            <p:ph type="title" hasCustomPrompt="1"/>
          </p:nvPr>
        </p:nvSpPr>
        <p:spPr bwMode="white">
          <a:xfrm>
            <a:off x="1053219" y="914400"/>
            <a:ext cx="10085832" cy="5029199"/>
          </a:xfrm>
          <a:prstGeom prst="rect">
            <a:avLst/>
          </a:prstGeom>
        </p:spPr>
        <p:txBody>
          <a:bodyPr anchor="ctr" anchorCtr="0"/>
          <a:lstStyle>
            <a:lvl1pPr>
              <a:defRPr sz="3600" b="0">
                <a:solidFill>
                  <a:schemeClr val="bg1"/>
                </a:solidFill>
              </a:defRPr>
            </a:lvl1pPr>
          </a:lstStyle>
          <a:p>
            <a:r>
              <a:rPr lang="en-US" dirty="0"/>
              <a:t>Thought slides are 36pt Arial sentence case</a:t>
            </a: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p:cNvSpPr/>
          <p:nvPr/>
        </p:nvSpPr>
        <p:spPr bwMode="ltGray">
          <a:xfrm>
            <a:off x="0" y="0"/>
            <a:ext cx="1220338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5428" y="452253"/>
            <a:ext cx="2295144" cy="624049"/>
          </a:xfrm>
          <a:prstGeom prst="rect">
            <a:avLst/>
          </a:prstGeom>
        </p:spPr>
      </p:pic>
      <p:sp>
        <p:nvSpPr>
          <p:cNvPr id="9" name="Title 1"/>
          <p:cNvSpPr>
            <a:spLocks noGrp="1"/>
          </p:cNvSpPr>
          <p:nvPr>
            <p:ph type="title" hasCustomPrompt="1"/>
          </p:nvPr>
        </p:nvSpPr>
        <p:spPr>
          <a:xfrm>
            <a:off x="1058912" y="1084819"/>
            <a:ext cx="10085562" cy="2110629"/>
          </a:xfrm>
          <a:prstGeom prst="rect">
            <a:avLst/>
          </a:prstGeom>
        </p:spPr>
        <p:txBody>
          <a:bodyPr anchor="ctr" anchorCtr="0"/>
          <a:lstStyle>
            <a:lvl1pPr>
              <a:defRPr sz="3600" b="1">
                <a:solidFill>
                  <a:schemeClr val="bg1"/>
                </a:solidFill>
              </a:defRPr>
            </a:lvl1pPr>
          </a:lstStyle>
          <a:p>
            <a:r>
              <a:rPr lang="en-US" dirty="0"/>
              <a:t>Closing Slides are 36pt Arial sentence case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208148"/>
            <a:ext cx="3326745" cy="3637151"/>
          </a:xfrm>
          <a:prstGeom prst="rect">
            <a:avLst/>
          </a:prstGeom>
        </p:spPr>
      </p:pic>
      <p:sp>
        <p:nvSpPr>
          <p:cNvPr id="11" name="Rectangle 58"/>
          <p:cNvSpPr>
            <a:spLocks noChangeArrowheads="1"/>
          </p:cNvSpPr>
          <p:nvPr/>
        </p:nvSpPr>
        <p:spPr bwMode="white">
          <a:xfrm>
            <a:off x="11506198" y="771348"/>
            <a:ext cx="697189"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Content Placeholder 2"/>
          <p:cNvSpPr>
            <a:spLocks noGrp="1"/>
          </p:cNvSpPr>
          <p:nvPr>
            <p:ph idx="1" hasCustomPrompt="1"/>
          </p:nvPr>
        </p:nvSpPr>
        <p:spPr>
          <a:xfrm>
            <a:off x="3765550" y="3208148"/>
            <a:ext cx="7378924" cy="3300602"/>
          </a:xfrm>
          <a:prstGeom prst="rect">
            <a:avLst/>
          </a:prstGeom>
        </p:spPr>
        <p:txBody>
          <a:bodyPr/>
          <a:lstStyle>
            <a:lvl1pPr marL="171450" indent="-171450">
              <a:lnSpc>
                <a:spcPct val="100000"/>
              </a:lnSpc>
              <a:spcBef>
                <a:spcPts val="1000"/>
              </a:spcBef>
              <a:defRPr sz="2400">
                <a:solidFill>
                  <a:schemeClr val="bg1"/>
                </a:solidFill>
              </a:defRPr>
            </a:lvl1pPr>
            <a:lvl2pPr marL="342900" indent="-171450">
              <a:lnSpc>
                <a:spcPct val="100000"/>
              </a:lnSpc>
              <a:spcBef>
                <a:spcPts val="800"/>
              </a:spcBef>
              <a:buFont typeface="Arial" panose="020B0604020202020204" pitchFamily="34" charset="0"/>
              <a:buChar char="-"/>
              <a:defRPr sz="2400">
                <a:solidFill>
                  <a:schemeClr val="bg1"/>
                </a:solidFill>
              </a:defRPr>
            </a:lvl2pPr>
            <a:lvl3pPr marL="571500" indent="-171450">
              <a:lnSpc>
                <a:spcPct val="100000"/>
              </a:lnSpc>
              <a:spcBef>
                <a:spcPts val="800"/>
              </a:spcBef>
              <a:buFont typeface="Arial" panose="020B0604020202020204" pitchFamily="34" charset="0"/>
              <a:buChar char="›"/>
              <a:defRPr sz="2400">
                <a:solidFill>
                  <a:schemeClr val="bg1"/>
                </a:solidFill>
              </a:defRPr>
            </a:lvl3pPr>
            <a:lvl4pPr marL="742950" indent="-171450">
              <a:lnSpc>
                <a:spcPct val="100000"/>
              </a:lnSpc>
              <a:spcBef>
                <a:spcPts val="800"/>
              </a:spcBef>
              <a:buFont typeface="Arial" panose="020B0604020202020204" pitchFamily="34" charset="0"/>
              <a:buChar char="»"/>
              <a:defRPr sz="2400">
                <a:solidFill>
                  <a:schemeClr val="bg1"/>
                </a:solidFill>
              </a:defRPr>
            </a:lvl4pPr>
            <a:lvl5pPr marL="914400" indent="-171450">
              <a:lnSpc>
                <a:spcPct val="100000"/>
              </a:lnSpc>
              <a:spcBef>
                <a:spcPts val="800"/>
              </a:spcBef>
              <a:buSzPct val="75000"/>
              <a:buFont typeface="Wingdings" panose="05000000000000000000" pitchFamily="2" charset="2"/>
              <a:buChar char="§"/>
              <a:defRPr sz="2400">
                <a:solidFill>
                  <a:schemeClr val="bg1"/>
                </a:solidFill>
              </a:defRPr>
            </a:lvl5pPr>
          </a:lstStyle>
          <a:p>
            <a:pPr lvl="0"/>
            <a:r>
              <a:rPr lang="en-US" dirty="0"/>
              <a:t>Arial 24pt bullet level 1</a:t>
            </a:r>
          </a:p>
          <a:p>
            <a:pPr lvl="1"/>
            <a:r>
              <a:rPr lang="en-US" dirty="0"/>
              <a:t>Arial 24pt bullet level 2</a:t>
            </a:r>
          </a:p>
          <a:p>
            <a:pPr lvl="2"/>
            <a:r>
              <a:rPr lang="en-US" dirty="0"/>
              <a:t>Arial 24pt bullet level 3</a:t>
            </a:r>
          </a:p>
          <a:p>
            <a:pPr lvl="3"/>
            <a:r>
              <a:rPr lang="en-US" dirty="0"/>
              <a:t>Arial 24pt bullet level 4</a:t>
            </a:r>
          </a:p>
          <a:p>
            <a:pPr lvl="4"/>
            <a:r>
              <a:rPr lang="en-US" dirty="0"/>
              <a:t>Arial 24pt bullet level 5</a:t>
            </a: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Cover Slide">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5428" y="452253"/>
            <a:ext cx="2295144" cy="624405"/>
          </a:xfrm>
          <a:prstGeom prst="rect">
            <a:avLst/>
          </a:prstGeom>
        </p:spPr>
      </p:pic>
      <p:sp>
        <p:nvSpPr>
          <p:cNvPr id="12" name="Rectangle 58"/>
          <p:cNvSpPr>
            <a:spLocks noChangeArrowheads="1"/>
          </p:cNvSpPr>
          <p:nvPr/>
        </p:nvSpPr>
        <p:spPr bwMode="gray">
          <a:xfrm>
            <a:off x="771351" y="773388"/>
            <a:ext cx="7744035" cy="17576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2" name="Text Placeholder 21"/>
          <p:cNvSpPr>
            <a:spLocks noGrp="1"/>
          </p:cNvSpPr>
          <p:nvPr>
            <p:ph type="body" sz="quarter" idx="10" hasCustomPrompt="1"/>
          </p:nvPr>
        </p:nvSpPr>
        <p:spPr>
          <a:xfrm>
            <a:off x="6325192" y="4084609"/>
            <a:ext cx="4800600" cy="646331"/>
          </a:xfrm>
          <a:prstGeom prst="rect">
            <a:avLst/>
          </a:prstGeom>
        </p:spPr>
        <p:txBody>
          <a:bodyPr>
            <a:noAutofit/>
          </a:bodyPr>
          <a:lstStyle>
            <a:lvl1pPr marL="0" indent="0" algn="r">
              <a:lnSpc>
                <a:spcPct val="100000"/>
              </a:lnSpc>
              <a:spcBef>
                <a:spcPts val="0"/>
              </a:spcBef>
              <a:buNone/>
              <a:defRPr sz="2000" i="1">
                <a:solidFill>
                  <a:schemeClr val="accent1"/>
                </a:solidFill>
              </a:defRPr>
            </a:lvl1pPr>
          </a:lstStyle>
          <a:p>
            <a:pPr lvl="0"/>
            <a:r>
              <a:rPr lang="en-US" dirty="0"/>
              <a:t>Subheads are 20pt Arial Italic sentence case</a:t>
            </a:r>
          </a:p>
        </p:txBody>
      </p:sp>
      <p:sp>
        <p:nvSpPr>
          <p:cNvPr id="3" name="Subtitle 2"/>
          <p:cNvSpPr>
            <a:spLocks noGrp="1"/>
          </p:cNvSpPr>
          <p:nvPr>
            <p:ph type="subTitle" idx="1" hasCustomPrompt="1"/>
          </p:nvPr>
        </p:nvSpPr>
        <p:spPr>
          <a:xfrm>
            <a:off x="6325192" y="4865458"/>
            <a:ext cx="4800600" cy="338554"/>
          </a:xfrm>
          <a:prstGeom prst="rect">
            <a:avLst/>
          </a:prstGeom>
        </p:spPr>
        <p:txBody>
          <a:bodyPr>
            <a:noAutofit/>
          </a:bodyPr>
          <a:lstStyle>
            <a:lvl1pPr marL="0" indent="0" algn="r">
              <a:lnSpc>
                <a:spcPct val="100000"/>
              </a:lnSpc>
              <a:spcBef>
                <a:spcPts val="200"/>
              </a:spcBef>
              <a:buNone/>
              <a:defRPr sz="1600"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Author First Last Name 16pt Arial</a:t>
            </a:r>
          </a:p>
        </p:txBody>
      </p:sp>
      <p:sp>
        <p:nvSpPr>
          <p:cNvPr id="19" name="TextBox 18"/>
          <p:cNvSpPr txBox="1"/>
          <p:nvPr/>
        </p:nvSpPr>
        <p:spPr bwMode="black">
          <a:xfrm>
            <a:off x="2248001" y="6520894"/>
            <a:ext cx="2204450" cy="215444"/>
          </a:xfrm>
          <a:prstGeom prst="rect">
            <a:avLst/>
          </a:prstGeom>
          <a:ln>
            <a:noFill/>
          </a:ln>
        </p:spPr>
        <p:txBody>
          <a:bodyPr vert="horz" wrap="none" lIns="91440" tIns="45720" rIns="91440" bIns="45720" numCol="1" rtlCol="0" anchor="ctr" anchorCtr="0" compatLnSpc="1">
            <a:prstTxWarp prst="textNoShape">
              <a:avLst/>
            </a:prstTxWarp>
            <a:spAutoFit/>
          </a:bodyPr>
          <a:lstStyle/>
          <a:p>
            <a:pPr>
              <a:defRPr/>
            </a:pPr>
            <a:r>
              <a:rPr lang="en-US" sz="800" dirty="0">
                <a:solidFill>
                  <a:schemeClr val="tx1"/>
                </a:solidFill>
                <a:ea typeface="Arial" charset="0"/>
                <a:cs typeface="Arial" charset="0"/>
              </a:rPr>
              <a:t>Copyright © 2017 IQVIA. All rights reserved.</a:t>
            </a:r>
          </a:p>
        </p:txBody>
      </p:sp>
      <p:sp>
        <p:nvSpPr>
          <p:cNvPr id="2" name="Title 1"/>
          <p:cNvSpPr>
            <a:spLocks noGrp="1"/>
          </p:cNvSpPr>
          <p:nvPr>
            <p:ph type="ctrTitle" hasCustomPrompt="1"/>
          </p:nvPr>
        </p:nvSpPr>
        <p:spPr>
          <a:xfrm>
            <a:off x="6325192" y="1830302"/>
            <a:ext cx="4800600" cy="2286058"/>
          </a:xfrm>
          <a:prstGeom prst="rect">
            <a:avLst/>
          </a:prstGeom>
        </p:spPr>
        <p:txBody>
          <a:bodyPr anchor="b"/>
          <a:lstStyle>
            <a:lvl1pPr algn="r">
              <a:lnSpc>
                <a:spcPct val="100000"/>
              </a:lnSpc>
              <a:defRPr sz="3200" b="1">
                <a:solidFill>
                  <a:schemeClr val="tx1"/>
                </a:solidFill>
              </a:defRPr>
            </a:lvl1pPr>
          </a:lstStyle>
          <a:p>
            <a:r>
              <a:rPr lang="en-US" dirty="0"/>
              <a:t>Headlines Are 32pt Arial Bold Title Case</a:t>
            </a:r>
          </a:p>
        </p:txBody>
      </p:sp>
      <p:sp>
        <p:nvSpPr>
          <p:cNvPr id="11" name="Rectangle 58"/>
          <p:cNvSpPr>
            <a:spLocks noChangeArrowheads="1"/>
          </p:cNvSpPr>
          <p:nvPr/>
        </p:nvSpPr>
        <p:spPr bwMode="gray">
          <a:xfrm>
            <a:off x="11506198" y="771348"/>
            <a:ext cx="697189"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rot="5400000">
            <a:off x="-864496" y="2477220"/>
            <a:ext cx="3447991" cy="176301"/>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15" name="Picture 14"/>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0"/>
            <a:ext cx="6261101" cy="6845300"/>
          </a:xfrm>
          <a:prstGeom prst="rect">
            <a:avLst/>
          </a:prstGeom>
        </p:spPr>
      </p:pic>
      <p:sp>
        <p:nvSpPr>
          <p:cNvPr id="18" name="Rectangle 58"/>
          <p:cNvSpPr>
            <a:spLocks noChangeArrowheads="1"/>
          </p:cNvSpPr>
          <p:nvPr/>
        </p:nvSpPr>
        <p:spPr bwMode="gray">
          <a:xfrm rot="5400000">
            <a:off x="-436735" y="5497452"/>
            <a:ext cx="2592472" cy="1763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grpSp>
        <p:nvGrpSpPr>
          <p:cNvPr id="14" name="Group 13"/>
          <p:cNvGrpSpPr/>
          <p:nvPr/>
        </p:nvGrpSpPr>
        <p:grpSpPr bwMode="gray">
          <a:xfrm>
            <a:off x="12420545" y="0"/>
            <a:ext cx="284385" cy="5779689"/>
            <a:chOff x="12358552" y="0"/>
            <a:chExt cx="284385" cy="5779689"/>
          </a:xfrm>
        </p:grpSpPr>
        <p:sp>
          <p:nvSpPr>
            <p:cNvPr id="16" name="Rectangle 15"/>
            <p:cNvSpPr/>
            <p:nvPr/>
          </p:nvSpPr>
          <p:spPr bwMode="gray">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bwMode="gray">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bwMode="gray">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bwMode="gray">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bwMode="gray">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bwMode="gray">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bwMode="gray">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bwMode="gray">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p:cNvSpPr/>
            <p:nvPr/>
          </p:nvSpPr>
          <p:spPr bwMode="gray">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bwMode="gray">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bwMode="gray">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bwMode="gray">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2121823"/>
      </p:ext>
    </p:extLst>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
        <p:nvSpPr>
          <p:cNvPr id="3" name="Content Placeholder 2"/>
          <p:cNvSpPr>
            <a:spLocks noGrp="1"/>
          </p:cNvSpPr>
          <p:nvPr>
            <p:ph idx="1" hasCustomPrompt="1"/>
          </p:nvPr>
        </p:nvSpPr>
        <p:spPr>
          <a:xfrm>
            <a:off x="384694" y="1286359"/>
            <a:ext cx="11338560" cy="4866467"/>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Footer Placeholder 6"/>
          <p:cNvSpPr>
            <a:spLocks noGrp="1"/>
          </p:cNvSpPr>
          <p:nvPr>
            <p:ph type="ftr" sz="quarter" idx="10"/>
          </p:nvPr>
        </p:nvSpPr>
        <p:spPr>
          <a:xfrm>
            <a:off x="384693" y="6387858"/>
            <a:ext cx="9116145" cy="338087"/>
          </a:xfrm>
        </p:spPr>
        <p:txBody>
          <a:bodyPr/>
          <a:lstStyle/>
          <a:p>
            <a:endParaRPr lang="en-US" dirty="0"/>
          </a:p>
        </p:txBody>
      </p:sp>
      <p:sp>
        <p:nvSpPr>
          <p:cNvPr id="1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grpSp>
        <p:nvGrpSpPr>
          <p:cNvPr id="8" name="Group 7"/>
          <p:cNvGrpSpPr/>
          <p:nvPr/>
        </p:nvGrpSpPr>
        <p:grpSpPr bwMode="gray">
          <a:xfrm>
            <a:off x="12420545" y="0"/>
            <a:ext cx="284385" cy="5779689"/>
            <a:chOff x="12358552" y="0"/>
            <a:chExt cx="284385" cy="5779689"/>
          </a:xfrm>
        </p:grpSpPr>
        <p:sp>
          <p:nvSpPr>
            <p:cNvPr id="9" name="Rectangle 8"/>
            <p:cNvSpPr/>
            <p:nvPr/>
          </p:nvSpPr>
          <p:spPr bwMode="gray">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gray">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bwMode="gray">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bwMode="gray">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bwMode="gray">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bwMode="gray">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bwMode="gray">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bwMode="gray">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bwMode="gray">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bwMode="gray">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bwMode="gray">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bwMode="gray">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892390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and Content_Subhead">
    <p:spTree>
      <p:nvGrpSpPr>
        <p:cNvPr id="1" name=""/>
        <p:cNvGrpSpPr/>
        <p:nvPr/>
      </p:nvGrpSpPr>
      <p:grpSpPr>
        <a:xfrm>
          <a:off x="0" y="0"/>
          <a:ext cx="0" cy="0"/>
          <a:chOff x="0" y="0"/>
          <a:chExt cx="0" cy="0"/>
        </a:xfrm>
      </p:grpSpPr>
      <p:sp>
        <p:nvSpPr>
          <p:cNvPr id="9" name="Text Placeholder 8"/>
          <p:cNvSpPr>
            <a:spLocks noGrp="1"/>
          </p:cNvSpPr>
          <p:nvPr>
            <p:ph type="body" sz="quarter" idx="16" hasCustomPrompt="1"/>
          </p:nvPr>
        </p:nvSpPr>
        <p:spPr>
          <a:xfrm>
            <a:off x="384694" y="1091062"/>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2"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3" name="Content Placeholder 2"/>
          <p:cNvSpPr>
            <a:spLocks noGrp="1"/>
          </p:cNvSpPr>
          <p:nvPr>
            <p:ph idx="1" hasCustomPrompt="1"/>
          </p:nvPr>
        </p:nvSpPr>
        <p:spPr>
          <a:xfrm>
            <a:off x="384694" y="1702631"/>
            <a:ext cx="11338560" cy="4434698"/>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0" name="Footer Placeholder 6"/>
          <p:cNvSpPr>
            <a:spLocks noGrp="1"/>
          </p:cNvSpPr>
          <p:nvPr>
            <p:ph type="ftr" sz="quarter" idx="10"/>
          </p:nvPr>
        </p:nvSpPr>
        <p:spPr>
          <a:xfrm>
            <a:off x="384693" y="6387858"/>
            <a:ext cx="9116145" cy="338087"/>
          </a:xfrm>
        </p:spPr>
        <p:txBody>
          <a:bodyPr/>
          <a:lstStyle/>
          <a:p>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3415525046"/>
      </p:ext>
    </p:extLst>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pic>
        <p:nvPicPr>
          <p:cNvPr id="12" name="Picture 1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
        <p:nvSpPr>
          <p:cNvPr id="3" name="Content Placeholder 2"/>
          <p:cNvSpPr>
            <a:spLocks noGrp="1"/>
          </p:cNvSpPr>
          <p:nvPr>
            <p:ph idx="1" hasCustomPrompt="1"/>
          </p:nvPr>
        </p:nvSpPr>
        <p:spPr>
          <a:xfrm>
            <a:off x="384694" y="1286359"/>
            <a:ext cx="11338560" cy="4866467"/>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grpSp>
        <p:nvGrpSpPr>
          <p:cNvPr id="8" name="Group 7"/>
          <p:cNvGrpSpPr/>
          <p:nvPr/>
        </p:nvGrpSpPr>
        <p:grpSpPr bwMode="gray">
          <a:xfrm>
            <a:off x="12420545" y="0"/>
            <a:ext cx="284385" cy="5779689"/>
            <a:chOff x="12358552" y="0"/>
            <a:chExt cx="284385" cy="5779689"/>
          </a:xfrm>
        </p:grpSpPr>
        <p:sp>
          <p:nvSpPr>
            <p:cNvPr id="9" name="Rectangle 8"/>
            <p:cNvSpPr/>
            <p:nvPr/>
          </p:nvSpPr>
          <p:spPr bwMode="gray">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bwMode="gray">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bwMode="gray">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bwMode="gray">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bwMode="gray">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bwMode="gray">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bwMode="gray">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bwMode="gray">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bwMode="gray">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bwMode="gray">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bwMode="gray">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bwMode="gray">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bwMode="gray">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bwMode="gray">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and Content_Callout Opt1">
    <p:spTree>
      <p:nvGrpSpPr>
        <p:cNvPr id="1" name=""/>
        <p:cNvGrpSpPr/>
        <p:nvPr/>
      </p:nvGrpSpPr>
      <p:grpSpPr>
        <a:xfrm>
          <a:off x="0" y="0"/>
          <a:ext cx="0" cy="0"/>
          <a:chOff x="0" y="0"/>
          <a:chExt cx="0" cy="0"/>
        </a:xfrm>
      </p:grpSpPr>
      <p:sp>
        <p:nvSpPr>
          <p:cNvPr id="8" name="Text Placeholder 11"/>
          <p:cNvSpPr>
            <a:spLocks noGrp="1"/>
          </p:cNvSpPr>
          <p:nvPr>
            <p:ph type="body" sz="quarter" idx="15" hasCustomPrompt="1"/>
          </p:nvPr>
        </p:nvSpPr>
        <p:spPr bwMode="gray">
          <a:xfrm>
            <a:off x="8132063" y="1876358"/>
            <a:ext cx="3764662" cy="4323305"/>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3"/>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6" name="Rectangle 5"/>
          <p:cNvSpPr/>
          <p:nvPr/>
        </p:nvSpPr>
        <p:spPr bwMode="gray">
          <a:xfrm>
            <a:off x="8220075" y="1687496"/>
            <a:ext cx="3971925" cy="952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3" name="Content Placeholder 2"/>
          <p:cNvSpPr>
            <a:spLocks noGrp="1"/>
          </p:cNvSpPr>
          <p:nvPr>
            <p:ph idx="1" hasCustomPrompt="1"/>
          </p:nvPr>
        </p:nvSpPr>
        <p:spPr>
          <a:xfrm>
            <a:off x="384694" y="1702630"/>
            <a:ext cx="7492481" cy="4512189"/>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2119238969"/>
      </p:ext>
    </p:extLst>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itle and Content_Callout Opt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0"/>
            <a:ext cx="7492481" cy="4496691"/>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11"/>
          <p:cNvSpPr>
            <a:spLocks noGrp="1"/>
          </p:cNvSpPr>
          <p:nvPr>
            <p:ph type="body" sz="quarter" idx="15" hasCustomPrompt="1"/>
          </p:nvPr>
        </p:nvSpPr>
        <p:spPr bwMode="gray">
          <a:xfrm>
            <a:off x="8132063" y="1876358"/>
            <a:ext cx="3764662" cy="4308456"/>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4"/>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4" name="Rectangle 13"/>
          <p:cNvSpPr/>
          <p:nvPr/>
        </p:nvSpPr>
        <p:spPr bwMode="gray">
          <a:xfrm>
            <a:off x="8220075" y="1687496"/>
            <a:ext cx="3971925" cy="9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2764341460"/>
      </p:ext>
    </p:extLst>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and Content_Callout Opt3">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0"/>
            <a:ext cx="7492481" cy="4512189"/>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2" name="Text Placeholder 11"/>
          <p:cNvSpPr>
            <a:spLocks noGrp="1"/>
          </p:cNvSpPr>
          <p:nvPr>
            <p:ph type="body" sz="quarter" idx="15" hasCustomPrompt="1"/>
          </p:nvPr>
        </p:nvSpPr>
        <p:spPr bwMode="gray">
          <a:xfrm>
            <a:off x="8132063" y="1876358"/>
            <a:ext cx="3764662" cy="4323305"/>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2"/>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3" name="Rectangle 12"/>
          <p:cNvSpPr/>
          <p:nvPr/>
        </p:nvSpPr>
        <p:spPr bwMode="gray">
          <a:xfrm>
            <a:off x="8220075" y="1687496"/>
            <a:ext cx="3971925" cy="95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1725748027"/>
      </p:ext>
    </p:extLst>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3" y="1702631"/>
            <a:ext cx="5532120"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6191134" y="1702631"/>
            <a:ext cx="5532120"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tabLst/>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5" name="Footer Placeholder 6"/>
          <p:cNvSpPr>
            <a:spLocks noGrp="1"/>
          </p:cNvSpPr>
          <p:nvPr>
            <p:ph type="ftr" sz="quarter" idx="10"/>
          </p:nvPr>
        </p:nvSpPr>
        <p:spPr>
          <a:xfrm>
            <a:off x="384693" y="6387858"/>
            <a:ext cx="9116145" cy="338087"/>
          </a:xfrm>
        </p:spPr>
        <p:txBody>
          <a:bodyPr/>
          <a:lstStyle/>
          <a:p>
            <a:endParaRPr lang="en-US" dirty="0"/>
          </a:p>
        </p:txBody>
      </p:sp>
      <p:sp>
        <p:nvSpPr>
          <p:cNvPr id="17"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1184343973"/>
      </p:ext>
    </p:extLst>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2"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4245879"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8" name="Content Placeholder 2"/>
          <p:cNvSpPr>
            <a:spLocks noGrp="1"/>
          </p:cNvSpPr>
          <p:nvPr>
            <p:ph idx="18" hasCustomPrompt="1"/>
          </p:nvPr>
        </p:nvSpPr>
        <p:spPr>
          <a:xfrm>
            <a:off x="8107067"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555707771"/>
      </p:ext>
    </p:extLst>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0" name="Footer Placeholder 6"/>
          <p:cNvSpPr>
            <a:spLocks noGrp="1"/>
          </p:cNvSpPr>
          <p:nvPr>
            <p:ph type="ftr" sz="quarter" idx="10"/>
          </p:nvPr>
        </p:nvSpPr>
        <p:spPr>
          <a:xfrm>
            <a:off x="384693" y="6387858"/>
            <a:ext cx="9116145" cy="338087"/>
          </a:xfrm>
        </p:spPr>
        <p:txBody>
          <a:bodyPr/>
          <a:lstStyle/>
          <a:p>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1861487866"/>
      </p:ext>
    </p:extLst>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Title and Subhead_Only">
    <p:spTree>
      <p:nvGrpSpPr>
        <p:cNvPr id="1" name=""/>
        <p:cNvGrpSpPr/>
        <p:nvPr/>
      </p:nvGrpSpPr>
      <p:grpSpPr>
        <a:xfrm>
          <a:off x="0" y="0"/>
          <a:ext cx="0" cy="0"/>
          <a:chOff x="0" y="0"/>
          <a:chExt cx="0" cy="0"/>
        </a:xfrm>
      </p:grpSpPr>
      <p:sp>
        <p:nvSpPr>
          <p:cNvPr id="12"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3"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9" name="Footer Placeholder 6"/>
          <p:cNvSpPr>
            <a:spLocks noGrp="1"/>
          </p:cNvSpPr>
          <p:nvPr>
            <p:ph type="ftr" sz="quarter" idx="10"/>
          </p:nvPr>
        </p:nvSpPr>
        <p:spPr>
          <a:xfrm>
            <a:off x="384693" y="6387858"/>
            <a:ext cx="9116145" cy="338087"/>
          </a:xfrm>
        </p:spPr>
        <p:txBody>
          <a:bodyPr/>
          <a:lstStyle/>
          <a:p>
            <a:endParaRPr lang="en-US" dirty="0"/>
          </a:p>
        </p:txBody>
      </p:sp>
      <p:sp>
        <p:nvSpPr>
          <p:cNvPr id="15"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6"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3092023160"/>
      </p:ext>
    </p:extLst>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Logo Only">
    <p:spTree>
      <p:nvGrpSpPr>
        <p:cNvPr id="1" name=""/>
        <p:cNvGrpSpPr/>
        <p:nvPr/>
      </p:nvGrpSpPr>
      <p:grpSpPr>
        <a:xfrm>
          <a:off x="0" y="0"/>
          <a:ext cx="0" cy="0"/>
          <a:chOff x="0" y="0"/>
          <a:chExt cx="0" cy="0"/>
        </a:xfrm>
      </p:grpSpPr>
      <p:sp>
        <p:nvSpPr>
          <p:cNvPr id="9" name="Footer Placeholder 6"/>
          <p:cNvSpPr>
            <a:spLocks noGrp="1"/>
          </p:cNvSpPr>
          <p:nvPr>
            <p:ph type="ftr" sz="quarter" idx="10"/>
          </p:nvPr>
        </p:nvSpPr>
        <p:spPr>
          <a:xfrm>
            <a:off x="384693" y="6387858"/>
            <a:ext cx="9116145" cy="338087"/>
          </a:xfrm>
        </p:spPr>
        <p:txBody>
          <a:bodyPr/>
          <a:lstStyle/>
          <a:p>
            <a:endParaRPr lang="en-US" dirty="0"/>
          </a:p>
        </p:txBody>
      </p:sp>
      <p:sp>
        <p:nvSpPr>
          <p:cNvPr id="11"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3" name="Picture 1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3304451215"/>
      </p:ext>
    </p:extLst>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a:xfrm>
            <a:off x="384694" y="6387858"/>
            <a:ext cx="9119524" cy="338087"/>
          </a:xfrm>
        </p:spPr>
        <p:txBody>
          <a:bodyPr/>
          <a:lstStyle/>
          <a:p>
            <a:endParaRPr lang="en-US"/>
          </a:p>
        </p:txBody>
      </p:sp>
      <p:sp>
        <p:nvSpPr>
          <p:cNvPr id="8" name="Slide Number Placeholder 5"/>
          <p:cNvSpPr txBox="1">
            <a:spLocks/>
          </p:cNvSpPr>
          <p:nvPr/>
        </p:nvSpPr>
        <p:spPr>
          <a:xfrm>
            <a:off x="11615748" y="6419366"/>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grpSp>
        <p:nvGrpSpPr>
          <p:cNvPr id="4" name="Group 3"/>
          <p:cNvGrpSpPr/>
          <p:nvPr/>
        </p:nvGrpSpPr>
        <p:grpSpPr>
          <a:xfrm>
            <a:off x="12420545" y="0"/>
            <a:ext cx="284385" cy="5779689"/>
            <a:chOff x="12358552" y="0"/>
            <a:chExt cx="284385" cy="5779689"/>
          </a:xfrm>
        </p:grpSpPr>
        <p:sp>
          <p:nvSpPr>
            <p:cNvPr id="6" name="Rectangle 5"/>
            <p:cNvSpPr/>
            <p:nvPr/>
          </p:nvSpPr>
          <p:spPr>
            <a:xfrm>
              <a:off x="12358552" y="0"/>
              <a:ext cx="284385" cy="284385"/>
            </a:xfrm>
            <a:prstGeom prst="rect">
              <a:avLst/>
            </a:prstGeom>
            <a:solidFill>
              <a:srgbClr val="34B2E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12358552"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358552"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2358552"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2358552"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12358552"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12358552"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2358552" y="2874528"/>
              <a:ext cx="284385" cy="284385"/>
            </a:xfrm>
            <a:prstGeom prst="rect">
              <a:avLst/>
            </a:prstGeom>
            <a:solidFill>
              <a:srgbClr val="0652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12358552" y="3206436"/>
              <a:ext cx="284385" cy="284385"/>
            </a:xfrm>
            <a:prstGeom prst="rect">
              <a:avLst/>
            </a:prstGeom>
            <a:solidFill>
              <a:srgbClr val="00C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12358552" y="3853100"/>
              <a:ext cx="284385" cy="284385"/>
            </a:xfrm>
            <a:prstGeom prst="rect">
              <a:avLst/>
            </a:prstGeom>
            <a:solidFill>
              <a:srgbClr val="02722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12358552" y="4187002"/>
              <a:ext cx="284385" cy="284385"/>
            </a:xfrm>
            <a:prstGeom prst="rect">
              <a:avLst/>
            </a:prstGeom>
            <a:solidFill>
              <a:srgbClr val="43B0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2358552"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12358552"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2358552"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2857233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61" name="Rectangle 60"/>
          <p:cNvSpPr>
            <a:spLocks noChangeArrowheads="1"/>
          </p:cNvSpPr>
          <p:nvPr/>
        </p:nvSpPr>
        <p:spPr bwMode="gray">
          <a:xfrm>
            <a:off x="582283" y="-1"/>
            <a:ext cx="3078445" cy="68580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TextBox 160"/>
          <p:cNvSpPr txBox="1"/>
          <p:nvPr/>
        </p:nvSpPr>
        <p:spPr bwMode="white">
          <a:xfrm>
            <a:off x="946623" y="835016"/>
            <a:ext cx="1816547" cy="4999475"/>
          </a:xfrm>
          <a:prstGeom prst="rect">
            <a:avLst/>
          </a:prstGeom>
          <a:noFill/>
        </p:spPr>
        <p:txBody>
          <a:bodyPr wrap="square" rtlCol="0" anchor="ctr" anchorCtr="0">
            <a:noAutofit/>
          </a:bodyPr>
          <a:lstStyle/>
          <a:p>
            <a:r>
              <a:rPr lang="en-US" sz="2800" b="1" dirty="0">
                <a:solidFill>
                  <a:schemeClr val="bg1"/>
                </a:solidFill>
              </a:rPr>
              <a:t>Table</a:t>
            </a:r>
            <a:r>
              <a:rPr lang="en-US" sz="2800" b="1" baseline="0" dirty="0">
                <a:solidFill>
                  <a:schemeClr val="bg1"/>
                </a:solidFill>
              </a:rPr>
              <a:t> of Contents</a:t>
            </a:r>
            <a:endParaRPr lang="en-US" sz="2800" b="1" dirty="0">
              <a:solidFill>
                <a:schemeClr val="bg1"/>
              </a:solidFill>
            </a:endParaRPr>
          </a:p>
        </p:txBody>
      </p:sp>
      <p:sp>
        <p:nvSpPr>
          <p:cNvPr id="164" name="Text Placeholder 163"/>
          <p:cNvSpPr>
            <a:spLocks noGrp="1"/>
          </p:cNvSpPr>
          <p:nvPr>
            <p:ph type="body" sz="quarter" idx="11" hasCustomPrompt="1"/>
          </p:nvPr>
        </p:nvSpPr>
        <p:spPr>
          <a:xfrm>
            <a:off x="4236980" y="835016"/>
            <a:ext cx="7090641" cy="4999475"/>
          </a:xfrm>
          <a:prstGeom prst="rect">
            <a:avLst/>
          </a:prstGeom>
        </p:spPr>
        <p:txBody>
          <a:bodyPr anchor="ctr"/>
          <a:lstStyle>
            <a:lvl1pPr marL="228600" indent="-228600">
              <a:lnSpc>
                <a:spcPct val="100000"/>
              </a:lnSpc>
              <a:spcBef>
                <a:spcPts val="2000"/>
              </a:spcBef>
              <a:buClr>
                <a:schemeClr val="accent1"/>
              </a:buClr>
              <a:buFont typeface="Arial" panose="020B0604020202020204" pitchFamily="34" charset="0"/>
              <a:buChar char="+"/>
              <a:defRPr sz="1800" baseline="0"/>
            </a:lvl1pPr>
            <a:lvl2pPr marL="400050" indent="-171450">
              <a:buClr>
                <a:schemeClr val="bg2"/>
              </a:buClr>
              <a:defRPr sz="1800"/>
            </a:lvl2pPr>
            <a:lvl3pPr>
              <a:defRPr sz="1800"/>
            </a:lvl3pPr>
            <a:lvl4pPr>
              <a:defRPr sz="1800"/>
            </a:lvl4pPr>
            <a:lvl5pPr>
              <a:defRPr sz="1800"/>
            </a:lvl5pPr>
          </a:lstStyle>
          <a:p>
            <a:pPr lvl="0"/>
            <a:r>
              <a:rPr lang="en-US" dirty="0"/>
              <a:t>Arial 18pt TOC</a:t>
            </a:r>
          </a:p>
        </p:txBody>
      </p:sp>
      <p:sp>
        <p:nvSpPr>
          <p:cNvPr id="26" name="Rectangle 58"/>
          <p:cNvSpPr>
            <a:spLocks noChangeArrowheads="1"/>
          </p:cNvSpPr>
          <p:nvPr/>
        </p:nvSpPr>
        <p:spPr bwMode="gray">
          <a:xfrm>
            <a:off x="3660728" y="6420040"/>
            <a:ext cx="6116253"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7" name="Rectangle 58"/>
          <p:cNvSpPr>
            <a:spLocks noChangeArrowheads="1"/>
          </p:cNvSpPr>
          <p:nvPr/>
        </p:nvSpPr>
        <p:spPr bwMode="white">
          <a:xfrm>
            <a:off x="582284" y="6420040"/>
            <a:ext cx="3078444"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8" name="Rectangle 58"/>
          <p:cNvSpPr>
            <a:spLocks noChangeArrowheads="1"/>
          </p:cNvSpPr>
          <p:nvPr/>
        </p:nvSpPr>
        <p:spPr bwMode="gray">
          <a:xfrm>
            <a:off x="6033"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3" name="Rectangle 58"/>
          <p:cNvSpPr>
            <a:spLocks noChangeArrowheads="1"/>
          </p:cNvSpPr>
          <p:nvPr/>
        </p:nvSpPr>
        <p:spPr bwMode="gray">
          <a:xfrm>
            <a:off x="11615748" y="6420040"/>
            <a:ext cx="576252"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6" name="Picture 1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extLst>
      <p:ext uri="{BB962C8B-B14F-4D97-AF65-F5344CB8AC3E}">
        <p14:creationId xmlns:p14="http://schemas.microsoft.com/office/powerpoint/2010/main" val="3581644583"/>
      </p:ext>
    </p:extLst>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and Content_Subhead">
    <p:spTree>
      <p:nvGrpSpPr>
        <p:cNvPr id="1" name=""/>
        <p:cNvGrpSpPr/>
        <p:nvPr/>
      </p:nvGrpSpPr>
      <p:grpSpPr>
        <a:xfrm>
          <a:off x="0" y="0"/>
          <a:ext cx="0" cy="0"/>
          <a:chOff x="0" y="0"/>
          <a:chExt cx="0" cy="0"/>
        </a:xfrm>
      </p:grpSpPr>
      <p:sp>
        <p:nvSpPr>
          <p:cNvPr id="9" name="Text Placeholder 8"/>
          <p:cNvSpPr>
            <a:spLocks noGrp="1"/>
          </p:cNvSpPr>
          <p:nvPr>
            <p:ph type="body" sz="quarter" idx="16" hasCustomPrompt="1"/>
          </p:nvPr>
        </p:nvSpPr>
        <p:spPr>
          <a:xfrm>
            <a:off x="384694" y="1091062"/>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2"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3" name="Content Placeholder 2"/>
          <p:cNvSpPr>
            <a:spLocks noGrp="1"/>
          </p:cNvSpPr>
          <p:nvPr>
            <p:ph idx="1" hasCustomPrompt="1"/>
          </p:nvPr>
        </p:nvSpPr>
        <p:spPr>
          <a:xfrm>
            <a:off x="384694" y="1702631"/>
            <a:ext cx="11338560" cy="4434698"/>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0"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22" name="Rectangle 58"/>
          <p:cNvSpPr>
            <a:spLocks noChangeArrowheads="1"/>
          </p:cNvSpPr>
          <p:nvPr/>
        </p:nvSpPr>
        <p:spPr bwMode="gray">
          <a:xfrm rot="5400000">
            <a:off x="-2148815" y="3761537"/>
            <a:ext cx="6016625" cy="17630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5" name="Rectangle 4"/>
          <p:cNvSpPr/>
          <p:nvPr/>
        </p:nvSpPr>
        <p:spPr bwMode="gray">
          <a:xfrm>
            <a:off x="0" y="1786580"/>
            <a:ext cx="8515386" cy="425989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2" name="Title 1"/>
          <p:cNvSpPr>
            <a:spLocks noGrp="1"/>
          </p:cNvSpPr>
          <p:nvPr>
            <p:ph type="title" hasCustomPrompt="1"/>
          </p:nvPr>
        </p:nvSpPr>
        <p:spPr bwMode="white">
          <a:xfrm>
            <a:off x="1721276" y="2107576"/>
            <a:ext cx="6494469" cy="3616037"/>
          </a:xfrm>
          <a:prstGeom prst="rect">
            <a:avLst/>
          </a:prstGeom>
        </p:spPr>
        <p:txBody>
          <a:bodyPr anchor="ctr" anchorCtr="0"/>
          <a:lstStyle>
            <a:lvl1pPr>
              <a:defRPr sz="2800" b="1">
                <a:solidFill>
                  <a:schemeClr val="bg1"/>
                </a:solidFill>
              </a:defRPr>
            </a:lvl1pPr>
          </a:lstStyle>
          <a:p>
            <a:r>
              <a:rPr lang="en-US" dirty="0"/>
              <a:t>Dividers Are 28pt Arial Bold Title Case</a:t>
            </a:r>
          </a:p>
        </p:txBody>
      </p:sp>
      <p:sp>
        <p:nvSpPr>
          <p:cNvPr id="16" name="Rectangle 58"/>
          <p:cNvSpPr>
            <a:spLocks noChangeArrowheads="1"/>
          </p:cNvSpPr>
          <p:nvPr/>
        </p:nvSpPr>
        <p:spPr bwMode="white">
          <a:xfrm rot="5400000">
            <a:off x="-1272658" y="3828727"/>
            <a:ext cx="4261751" cy="173737"/>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tx1"/>
                </a:solidFill>
              </a:rPr>
              <a:t>‹#›</a:t>
            </a:fld>
            <a:endParaRPr lang="en-US" sz="900" dirty="0">
              <a:solidFill>
                <a:schemeClr val="tx1"/>
              </a:solidFill>
            </a:endParaRPr>
          </a:p>
        </p:txBody>
      </p:sp>
      <p:sp>
        <p:nvSpPr>
          <p:cNvPr id="19" name="Rectangle 58"/>
          <p:cNvSpPr>
            <a:spLocks noChangeArrowheads="1"/>
          </p:cNvSpPr>
          <p:nvPr/>
        </p:nvSpPr>
        <p:spPr bwMode="gray">
          <a:xfrm>
            <a:off x="771351" y="773388"/>
            <a:ext cx="7744035" cy="17576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pic>
        <p:nvPicPr>
          <p:cNvPr id="17" name="Picture 1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5428" y="452253"/>
            <a:ext cx="2295144" cy="624405"/>
          </a:xfrm>
          <a:prstGeom prst="rect">
            <a:avLst/>
          </a:prstGeom>
        </p:spPr>
      </p:pic>
      <p:sp>
        <p:nvSpPr>
          <p:cNvPr id="23" name="Rectangle 58"/>
          <p:cNvSpPr>
            <a:spLocks noChangeArrowheads="1"/>
          </p:cNvSpPr>
          <p:nvPr/>
        </p:nvSpPr>
        <p:spPr bwMode="gray">
          <a:xfrm>
            <a:off x="11506198" y="771348"/>
            <a:ext cx="697189" cy="1778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Tree>
    <p:extLst>
      <p:ext uri="{BB962C8B-B14F-4D97-AF65-F5344CB8AC3E}">
        <p14:creationId xmlns:p14="http://schemas.microsoft.com/office/powerpoint/2010/main" val="1785294255"/>
      </p:ext>
    </p:extLst>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ought Slide">
    <p:spTree>
      <p:nvGrpSpPr>
        <p:cNvPr id="1" name=""/>
        <p:cNvGrpSpPr/>
        <p:nvPr/>
      </p:nvGrpSpPr>
      <p:grpSpPr>
        <a:xfrm>
          <a:off x="0" y="0"/>
          <a:ext cx="0" cy="0"/>
          <a:chOff x="0" y="0"/>
          <a:chExt cx="0" cy="0"/>
        </a:xfrm>
      </p:grpSpPr>
      <p:sp>
        <p:nvSpPr>
          <p:cNvPr id="5" name="Rectangle 4"/>
          <p:cNvSpPr/>
          <p:nvPr/>
        </p:nvSpPr>
        <p:spPr bwMode="ltGray">
          <a:xfrm>
            <a:off x="0" y="0"/>
            <a:ext cx="12192000" cy="685799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pic>
        <p:nvPicPr>
          <p:cNvPr id="3" name="Picture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641"/>
            <a:ext cx="1389888" cy="242717"/>
          </a:xfrm>
          <a:prstGeom prst="rect">
            <a:avLst/>
          </a:prstGeom>
        </p:spPr>
      </p:pic>
      <p:sp>
        <p:nvSpPr>
          <p:cNvPr id="9" name="Title 1"/>
          <p:cNvSpPr>
            <a:spLocks noGrp="1"/>
          </p:cNvSpPr>
          <p:nvPr>
            <p:ph type="title" hasCustomPrompt="1"/>
          </p:nvPr>
        </p:nvSpPr>
        <p:spPr bwMode="white">
          <a:xfrm>
            <a:off x="1053219" y="914400"/>
            <a:ext cx="10085832" cy="5029199"/>
          </a:xfrm>
          <a:prstGeom prst="rect">
            <a:avLst/>
          </a:prstGeom>
        </p:spPr>
        <p:txBody>
          <a:bodyPr anchor="ctr" anchorCtr="0"/>
          <a:lstStyle>
            <a:lvl1pPr>
              <a:defRPr sz="3600" b="0">
                <a:solidFill>
                  <a:schemeClr val="bg1"/>
                </a:solidFill>
              </a:defRPr>
            </a:lvl1pPr>
          </a:lstStyle>
          <a:p>
            <a:r>
              <a:rPr lang="en-US" dirty="0"/>
              <a:t>Thought slides are 36pt Arial sentence case</a:t>
            </a:r>
          </a:p>
        </p:txBody>
      </p:sp>
    </p:spTree>
    <p:extLst>
      <p:ext uri="{BB962C8B-B14F-4D97-AF65-F5344CB8AC3E}">
        <p14:creationId xmlns:p14="http://schemas.microsoft.com/office/powerpoint/2010/main" val="3820145682"/>
      </p:ext>
    </p:extLst>
  </p:cSld>
  <p:clrMapOvr>
    <a:masterClrMapping/>
  </p:clrMapOvr>
  <p:transition spd="med">
    <p:fade/>
  </p:transition>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losing">
    <p:spTree>
      <p:nvGrpSpPr>
        <p:cNvPr id="1" name=""/>
        <p:cNvGrpSpPr/>
        <p:nvPr/>
      </p:nvGrpSpPr>
      <p:grpSpPr>
        <a:xfrm>
          <a:off x="0" y="0"/>
          <a:ext cx="0" cy="0"/>
          <a:chOff x="0" y="0"/>
          <a:chExt cx="0" cy="0"/>
        </a:xfrm>
      </p:grpSpPr>
      <p:sp>
        <p:nvSpPr>
          <p:cNvPr id="5" name="Rectangle 4"/>
          <p:cNvSpPr/>
          <p:nvPr/>
        </p:nvSpPr>
        <p:spPr bwMode="ltGray">
          <a:xfrm>
            <a:off x="0" y="0"/>
            <a:ext cx="12203387"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pic>
        <p:nvPicPr>
          <p:cNvPr id="2" name="Picture 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855428" y="452253"/>
            <a:ext cx="2295144" cy="624049"/>
          </a:xfrm>
          <a:prstGeom prst="rect">
            <a:avLst/>
          </a:prstGeom>
        </p:spPr>
      </p:pic>
      <p:sp>
        <p:nvSpPr>
          <p:cNvPr id="9" name="Title 1"/>
          <p:cNvSpPr>
            <a:spLocks noGrp="1"/>
          </p:cNvSpPr>
          <p:nvPr>
            <p:ph type="title" hasCustomPrompt="1"/>
          </p:nvPr>
        </p:nvSpPr>
        <p:spPr>
          <a:xfrm>
            <a:off x="1058912" y="1084819"/>
            <a:ext cx="10085562" cy="2110629"/>
          </a:xfrm>
          <a:prstGeom prst="rect">
            <a:avLst/>
          </a:prstGeom>
        </p:spPr>
        <p:txBody>
          <a:bodyPr anchor="ctr" anchorCtr="0"/>
          <a:lstStyle>
            <a:lvl1pPr>
              <a:defRPr sz="3600" b="1">
                <a:solidFill>
                  <a:schemeClr val="bg1"/>
                </a:solidFill>
              </a:defRPr>
            </a:lvl1pPr>
          </a:lstStyle>
          <a:p>
            <a:r>
              <a:rPr lang="en-US" dirty="0"/>
              <a:t>Closing Slides are 36pt Arial sentence case</a:t>
            </a:r>
          </a:p>
        </p:txBody>
      </p:sp>
      <p:pic>
        <p:nvPicPr>
          <p:cNvPr id="6" name="Picture 5"/>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3208148"/>
            <a:ext cx="3326745" cy="3637151"/>
          </a:xfrm>
          <a:prstGeom prst="rect">
            <a:avLst/>
          </a:prstGeom>
        </p:spPr>
      </p:pic>
      <p:sp>
        <p:nvSpPr>
          <p:cNvPr id="11" name="Rectangle 58"/>
          <p:cNvSpPr>
            <a:spLocks noChangeArrowheads="1"/>
          </p:cNvSpPr>
          <p:nvPr/>
        </p:nvSpPr>
        <p:spPr bwMode="white">
          <a:xfrm>
            <a:off x="11506198" y="771348"/>
            <a:ext cx="697189" cy="177800"/>
          </a:xfrm>
          <a:prstGeom prst="rect">
            <a:avLst/>
          </a:pr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2" name="Content Placeholder 2"/>
          <p:cNvSpPr>
            <a:spLocks noGrp="1"/>
          </p:cNvSpPr>
          <p:nvPr>
            <p:ph idx="1" hasCustomPrompt="1"/>
          </p:nvPr>
        </p:nvSpPr>
        <p:spPr>
          <a:xfrm>
            <a:off x="3765550" y="3208148"/>
            <a:ext cx="7378924" cy="3300602"/>
          </a:xfrm>
          <a:prstGeom prst="rect">
            <a:avLst/>
          </a:prstGeom>
        </p:spPr>
        <p:txBody>
          <a:bodyPr/>
          <a:lstStyle>
            <a:lvl1pPr marL="171450" indent="-171450">
              <a:lnSpc>
                <a:spcPct val="100000"/>
              </a:lnSpc>
              <a:spcBef>
                <a:spcPts val="1000"/>
              </a:spcBef>
              <a:defRPr sz="2400">
                <a:solidFill>
                  <a:schemeClr val="bg1"/>
                </a:solidFill>
              </a:defRPr>
            </a:lvl1pPr>
            <a:lvl2pPr marL="342900" indent="-171450">
              <a:lnSpc>
                <a:spcPct val="100000"/>
              </a:lnSpc>
              <a:spcBef>
                <a:spcPts val="800"/>
              </a:spcBef>
              <a:buFont typeface="Arial" panose="020B0604020202020204" pitchFamily="34" charset="0"/>
              <a:buChar char="-"/>
              <a:defRPr sz="2400">
                <a:solidFill>
                  <a:schemeClr val="bg1"/>
                </a:solidFill>
              </a:defRPr>
            </a:lvl2pPr>
            <a:lvl3pPr marL="571500" indent="-171450">
              <a:lnSpc>
                <a:spcPct val="100000"/>
              </a:lnSpc>
              <a:spcBef>
                <a:spcPts val="800"/>
              </a:spcBef>
              <a:buFont typeface="Arial" panose="020B0604020202020204" pitchFamily="34" charset="0"/>
              <a:buChar char="›"/>
              <a:defRPr sz="2400">
                <a:solidFill>
                  <a:schemeClr val="bg1"/>
                </a:solidFill>
              </a:defRPr>
            </a:lvl3pPr>
            <a:lvl4pPr marL="742950" indent="-171450">
              <a:lnSpc>
                <a:spcPct val="100000"/>
              </a:lnSpc>
              <a:spcBef>
                <a:spcPts val="800"/>
              </a:spcBef>
              <a:buFont typeface="Arial" panose="020B0604020202020204" pitchFamily="34" charset="0"/>
              <a:buChar char="»"/>
              <a:defRPr sz="2400">
                <a:solidFill>
                  <a:schemeClr val="bg1"/>
                </a:solidFill>
              </a:defRPr>
            </a:lvl4pPr>
            <a:lvl5pPr marL="914400" indent="-171450">
              <a:lnSpc>
                <a:spcPct val="100000"/>
              </a:lnSpc>
              <a:spcBef>
                <a:spcPts val="800"/>
              </a:spcBef>
              <a:buSzPct val="75000"/>
              <a:buFont typeface="Wingdings" panose="05000000000000000000" pitchFamily="2" charset="2"/>
              <a:buChar char="§"/>
              <a:defRPr sz="2400">
                <a:solidFill>
                  <a:schemeClr val="bg1"/>
                </a:solidFill>
              </a:defRPr>
            </a:lvl5pPr>
          </a:lstStyle>
          <a:p>
            <a:pPr lvl="0"/>
            <a:r>
              <a:rPr lang="en-US" dirty="0"/>
              <a:t>Arial 24pt bullet level 1</a:t>
            </a:r>
          </a:p>
          <a:p>
            <a:pPr lvl="1"/>
            <a:r>
              <a:rPr lang="en-US" dirty="0"/>
              <a:t>Arial 24pt bullet level 2</a:t>
            </a:r>
          </a:p>
          <a:p>
            <a:pPr lvl="2"/>
            <a:r>
              <a:rPr lang="en-US" dirty="0"/>
              <a:t>Arial 24pt bullet level 3</a:t>
            </a:r>
          </a:p>
          <a:p>
            <a:pPr lvl="3"/>
            <a:r>
              <a:rPr lang="en-US" dirty="0"/>
              <a:t>Arial 24pt bullet level 4</a:t>
            </a:r>
          </a:p>
          <a:p>
            <a:pPr lvl="4"/>
            <a:r>
              <a:rPr lang="en-US" dirty="0"/>
              <a:t>Arial 24pt bullet level 5</a:t>
            </a:r>
          </a:p>
        </p:txBody>
      </p:sp>
    </p:spTree>
    <p:extLst>
      <p:ext uri="{BB962C8B-B14F-4D97-AF65-F5344CB8AC3E}">
        <p14:creationId xmlns:p14="http://schemas.microsoft.com/office/powerpoint/2010/main" val="2005991215"/>
      </p:ext>
    </p:extLst>
  </p:cSld>
  <p:clrMapOvr>
    <a:masterClrMapping/>
  </p:clrMapOvr>
  <p:transition spd="med">
    <p:fade/>
  </p:transition>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A013936-BA53-406F-88FB-5FA4BBF4CD34}"/>
              </a:ext>
            </a:extLst>
          </p:cNvPr>
          <p:cNvSpPr>
            <a:spLocks noGrp="1"/>
          </p:cNvSpPr>
          <p:nvPr>
            <p:ph type="ftr" sz="quarter" idx="10"/>
          </p:nvPr>
        </p:nvSpPr>
        <p:spPr/>
        <p:txBody>
          <a:bodyPr/>
          <a:lstStyle/>
          <a:p>
            <a:endParaRPr lang="en-US" dirty="0"/>
          </a:p>
        </p:txBody>
      </p:sp>
    </p:spTree>
    <p:extLst>
      <p:ext uri="{BB962C8B-B14F-4D97-AF65-F5344CB8AC3E}">
        <p14:creationId xmlns:p14="http://schemas.microsoft.com/office/powerpoint/2010/main" val="2413169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_Callout Opt1">
    <p:spTree>
      <p:nvGrpSpPr>
        <p:cNvPr id="1" name=""/>
        <p:cNvGrpSpPr/>
        <p:nvPr/>
      </p:nvGrpSpPr>
      <p:grpSpPr>
        <a:xfrm>
          <a:off x="0" y="0"/>
          <a:ext cx="0" cy="0"/>
          <a:chOff x="0" y="0"/>
          <a:chExt cx="0" cy="0"/>
        </a:xfrm>
      </p:grpSpPr>
      <p:sp>
        <p:nvSpPr>
          <p:cNvPr id="8" name="Text Placeholder 11"/>
          <p:cNvSpPr>
            <a:spLocks noGrp="1"/>
          </p:cNvSpPr>
          <p:nvPr>
            <p:ph type="body" sz="quarter" idx="15" hasCustomPrompt="1"/>
          </p:nvPr>
        </p:nvSpPr>
        <p:spPr bwMode="gray">
          <a:xfrm>
            <a:off x="8132063" y="1876358"/>
            <a:ext cx="3764662" cy="4323305"/>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3"/>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6" name="Rectangle 5"/>
          <p:cNvSpPr/>
          <p:nvPr/>
        </p:nvSpPr>
        <p:spPr bwMode="gray">
          <a:xfrm>
            <a:off x="8220075" y="1687496"/>
            <a:ext cx="3971925" cy="9525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3" name="Content Placeholder 2"/>
          <p:cNvSpPr>
            <a:spLocks noGrp="1"/>
          </p:cNvSpPr>
          <p:nvPr>
            <p:ph idx="1" hasCustomPrompt="1"/>
          </p:nvPr>
        </p:nvSpPr>
        <p:spPr>
          <a:xfrm>
            <a:off x="384694" y="1702630"/>
            <a:ext cx="7492481" cy="4512189"/>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nd Content_Callout Opt2">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0"/>
            <a:ext cx="7492481" cy="4496691"/>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11"/>
          <p:cNvSpPr>
            <a:spLocks noGrp="1"/>
          </p:cNvSpPr>
          <p:nvPr>
            <p:ph type="body" sz="quarter" idx="15" hasCustomPrompt="1"/>
          </p:nvPr>
        </p:nvSpPr>
        <p:spPr bwMode="gray">
          <a:xfrm>
            <a:off x="8132063" y="1876358"/>
            <a:ext cx="3764662" cy="4308456"/>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4"/>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4" name="Rectangle 13"/>
          <p:cNvSpPr/>
          <p:nvPr/>
        </p:nvSpPr>
        <p:spPr bwMode="gray">
          <a:xfrm>
            <a:off x="8220075" y="1687496"/>
            <a:ext cx="3971925" cy="9525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_Callout Opt3">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4" y="1702630"/>
            <a:ext cx="7492481" cy="4512189"/>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2" name="Text Placeholder 11"/>
          <p:cNvSpPr>
            <a:spLocks noGrp="1"/>
          </p:cNvSpPr>
          <p:nvPr>
            <p:ph type="body" sz="quarter" idx="15" hasCustomPrompt="1"/>
          </p:nvPr>
        </p:nvSpPr>
        <p:spPr bwMode="gray">
          <a:xfrm>
            <a:off x="8132063" y="1876358"/>
            <a:ext cx="3764662" cy="4323305"/>
          </a:xfrm>
          <a:prstGeom prst="rect">
            <a:avLst/>
          </a:prstGeom>
        </p:spPr>
        <p:txBody>
          <a:bodyPr wrap="square" anchor="t" anchorCtr="0">
            <a:noAutofit/>
          </a:bodyPr>
          <a:lstStyle>
            <a:lvl1pPr marL="0" marR="0" indent="0" algn="l" defTabSz="1219170" rtl="0" eaLnBrk="0" fontAlgn="base" latinLnBrk="0" hangingPunct="0">
              <a:lnSpc>
                <a:spcPct val="100000"/>
              </a:lnSpc>
              <a:spcBef>
                <a:spcPts val="0"/>
              </a:spcBef>
              <a:spcAft>
                <a:spcPct val="0"/>
              </a:spcAft>
              <a:buClrTx/>
              <a:buSzTx/>
              <a:buFontTx/>
              <a:buNone/>
              <a:tabLst/>
              <a:defRPr sz="1600" b="1" i="0" baseline="0">
                <a:solidFill>
                  <a:schemeClr val="accent2"/>
                </a:solidFill>
                <a:latin typeface="+mj-lt"/>
              </a:defRPr>
            </a:lvl1pPr>
            <a:lvl2pPr marL="230188" indent="-119063">
              <a:lnSpc>
                <a:spcPct val="100000"/>
              </a:lnSpc>
              <a:buFont typeface="Arial"/>
              <a:buChar char="•"/>
              <a:defRPr sz="1200" b="0" i="0" baseline="0">
                <a:solidFill>
                  <a:schemeClr val="accent1"/>
                </a:solidFill>
                <a:latin typeface="+mj-lt"/>
                <a:cs typeface="Arial"/>
              </a:defRPr>
            </a:lvl2pPr>
            <a:lvl3pPr marL="609585" indent="-228594">
              <a:lnSpc>
                <a:spcPct val="100000"/>
              </a:lnSpc>
              <a:buFont typeface="Arial" pitchFamily="34" charset="0"/>
              <a:buChar char="•"/>
              <a:defRPr sz="1200" b="0" i="0">
                <a:solidFill>
                  <a:schemeClr val="bg1"/>
                </a:solidFill>
                <a:latin typeface="+mj-lt"/>
                <a:cs typeface="Arial"/>
              </a:defRPr>
            </a:lvl3pPr>
            <a:lvl4pPr>
              <a:defRPr sz="2133" b="0" i="0">
                <a:latin typeface="Georgia" pitchFamily="18" charset="0"/>
              </a:defRPr>
            </a:lvl4pPr>
          </a:lstStyle>
          <a:p>
            <a:pPr lvl="0"/>
            <a:r>
              <a:rPr lang="en-US" noProof="0" dirty="0"/>
              <a:t>Callouts are 16pt Arial Bold sentence case lorem ipsum dolor sit </a:t>
            </a:r>
            <a:r>
              <a:rPr lang="en-US" noProof="0" dirty="0" err="1"/>
              <a:t>amet</a:t>
            </a:r>
            <a:r>
              <a:rPr lang="en-US" noProof="0" dirty="0"/>
              <a:t>, </a:t>
            </a:r>
            <a:r>
              <a:rPr lang="en-US" noProof="0" dirty="0" err="1"/>
              <a:t>consec</a:t>
            </a:r>
            <a:r>
              <a:rPr lang="en-US" noProof="0" dirty="0"/>
              <a:t> </a:t>
            </a:r>
            <a:r>
              <a:rPr lang="en-US" noProof="0" dirty="0" err="1"/>
              <a:t>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tincidunt</a:t>
            </a:r>
            <a:r>
              <a:rPr lang="en-US" noProof="0" dirty="0"/>
              <a:t> </a:t>
            </a:r>
            <a:r>
              <a:rPr lang="en-US" noProof="0" dirty="0" err="1"/>
              <a:t>ut</a:t>
            </a:r>
            <a:r>
              <a:rPr lang="en-US" noProof="0" dirty="0"/>
              <a:t> </a:t>
            </a:r>
            <a:r>
              <a:rPr lang="en-US" noProof="0" dirty="0" err="1"/>
              <a:t>laoreet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Lorem ipsum dolor sit </a:t>
            </a:r>
            <a:r>
              <a:rPr lang="en-US" noProof="0" dirty="0" err="1"/>
              <a:t>amet</a:t>
            </a:r>
            <a:r>
              <a:rPr lang="en-US" noProof="0" dirty="0"/>
              <a:t>, </a:t>
            </a:r>
            <a:r>
              <a:rPr lang="en-US" noProof="0" dirty="0" err="1"/>
              <a:t>consectetuer</a:t>
            </a:r>
            <a:r>
              <a:rPr lang="en-US" noProof="0" dirty="0"/>
              <a:t> </a:t>
            </a:r>
            <a:r>
              <a:rPr lang="en-US" noProof="0" dirty="0" err="1"/>
              <a:t>adipiscing</a:t>
            </a:r>
            <a:r>
              <a:rPr lang="en-US" noProof="0" dirty="0"/>
              <a:t> </a:t>
            </a:r>
            <a:r>
              <a:rPr lang="en-US" noProof="0" dirty="0" err="1"/>
              <a:t>elit</a:t>
            </a:r>
            <a:r>
              <a:rPr lang="en-US" noProof="0" dirty="0"/>
              <a:t>, </a:t>
            </a:r>
            <a:r>
              <a:rPr lang="en-US" noProof="0" dirty="0" err="1"/>
              <a:t>sed</a:t>
            </a:r>
            <a:r>
              <a:rPr lang="en-US" noProof="0" dirty="0"/>
              <a:t> </a:t>
            </a:r>
            <a:r>
              <a:rPr lang="en-US" noProof="0" dirty="0" err="1"/>
              <a:t>diam</a:t>
            </a:r>
            <a:r>
              <a:rPr lang="en-US" noProof="0" dirty="0"/>
              <a:t> </a:t>
            </a:r>
            <a:r>
              <a:rPr lang="en-US" noProof="0" dirty="0" err="1"/>
              <a:t>nonummy</a:t>
            </a:r>
            <a:r>
              <a:rPr lang="en-US" noProof="0" dirty="0"/>
              <a:t> </a:t>
            </a:r>
            <a:r>
              <a:rPr lang="en-US" noProof="0" dirty="0" err="1"/>
              <a:t>nibh</a:t>
            </a:r>
            <a:r>
              <a:rPr lang="en-US" noProof="0" dirty="0"/>
              <a:t> </a:t>
            </a:r>
            <a:r>
              <a:rPr lang="en-US" noProof="0" dirty="0" err="1"/>
              <a:t>euismod</a:t>
            </a:r>
            <a:r>
              <a:rPr lang="en-US" noProof="0" dirty="0"/>
              <a:t> </a:t>
            </a:r>
            <a:r>
              <a:rPr lang="en-US" noProof="0" dirty="0" err="1"/>
              <a:t>ut</a:t>
            </a:r>
            <a:r>
              <a:rPr lang="en-US" noProof="0" dirty="0"/>
              <a:t> </a:t>
            </a:r>
            <a:r>
              <a:rPr lang="en-US" noProof="0" dirty="0" err="1"/>
              <a:t>dolore</a:t>
            </a:r>
            <a:r>
              <a:rPr lang="en-US" noProof="0" dirty="0"/>
              <a:t> magna </a:t>
            </a:r>
            <a:r>
              <a:rPr lang="en-US" noProof="0" dirty="0" err="1"/>
              <a:t>aliquam</a:t>
            </a:r>
            <a:r>
              <a:rPr lang="en-US" noProof="0" dirty="0"/>
              <a:t> </a:t>
            </a:r>
            <a:r>
              <a:rPr lang="en-US" noProof="0" dirty="0" err="1"/>
              <a:t>erat</a:t>
            </a:r>
            <a:r>
              <a:rPr lang="en-US" noProof="0" dirty="0"/>
              <a:t> </a:t>
            </a:r>
            <a:r>
              <a:rPr lang="en-US" noProof="0" dirty="0" err="1"/>
              <a:t>volutpat</a:t>
            </a:r>
            <a:r>
              <a:rPr lang="en-US" noProof="0" dirty="0"/>
              <a:t>. </a:t>
            </a:r>
          </a:p>
        </p:txBody>
      </p:sp>
      <p:sp>
        <p:nvSpPr>
          <p:cNvPr id="13" name="Rectangle 12"/>
          <p:cNvSpPr/>
          <p:nvPr/>
        </p:nvSpPr>
        <p:spPr bwMode="gray">
          <a:xfrm>
            <a:off x="8220075" y="1687496"/>
            <a:ext cx="3971925" cy="95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l"/>
            <a:endParaRPr lang="en-US" sz="1600" dirty="0"/>
          </a:p>
        </p:txBody>
      </p:sp>
      <p:sp>
        <p:nvSpPr>
          <p:cNvPr id="16"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7"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8"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20"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21"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2" name="Picture 21"/>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3" y="1702631"/>
            <a:ext cx="5532120"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6191134" y="1702631"/>
            <a:ext cx="5532120"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tabLst/>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3"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4"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5"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7"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8"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9" name="Picture 18"/>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hree Column">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84692"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7" name="Content Placeholder 2"/>
          <p:cNvSpPr>
            <a:spLocks noGrp="1"/>
          </p:cNvSpPr>
          <p:nvPr>
            <p:ph idx="17" hasCustomPrompt="1"/>
          </p:nvPr>
        </p:nvSpPr>
        <p:spPr>
          <a:xfrm>
            <a:off x="4245879"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8" name="Content Placeholder 2"/>
          <p:cNvSpPr>
            <a:spLocks noGrp="1"/>
          </p:cNvSpPr>
          <p:nvPr>
            <p:ph idx="18" hasCustomPrompt="1"/>
          </p:nvPr>
        </p:nvSpPr>
        <p:spPr>
          <a:xfrm>
            <a:off x="8107067" y="1702631"/>
            <a:ext cx="3616187" cy="4465694"/>
          </a:xfrm>
          <a:prstGeom prst="rect">
            <a:avLst/>
          </a:prstGeom>
        </p:spPr>
        <p:txBody>
          <a:bodyPr/>
          <a:lstStyle>
            <a:lvl1pPr marL="171450" indent="-171450">
              <a:lnSpc>
                <a:spcPct val="100000"/>
              </a:lnSpc>
              <a:spcBef>
                <a:spcPts val="1000"/>
              </a:spcBef>
              <a:defRPr sz="1600">
                <a:solidFill>
                  <a:schemeClr val="tx1"/>
                </a:solidFill>
              </a:defRPr>
            </a:lvl1pPr>
            <a:lvl2pPr marL="342900" indent="-171450">
              <a:lnSpc>
                <a:spcPct val="100000"/>
              </a:lnSpc>
              <a:spcBef>
                <a:spcPts val="800"/>
              </a:spcBef>
              <a:buFont typeface="Arial" panose="020B0604020202020204" pitchFamily="34" charset="0"/>
              <a:buChar char="-"/>
              <a:defRPr sz="1600">
                <a:solidFill>
                  <a:schemeClr val="tx1"/>
                </a:solidFill>
              </a:defRPr>
            </a:lvl2pPr>
            <a:lvl3pPr marL="571500" indent="-171450">
              <a:lnSpc>
                <a:spcPct val="100000"/>
              </a:lnSpc>
              <a:spcBef>
                <a:spcPts val="800"/>
              </a:spcBef>
              <a:buFont typeface="Arial" panose="020B0604020202020204" pitchFamily="34" charset="0"/>
              <a:buChar char="›"/>
              <a:defRPr sz="1600">
                <a:solidFill>
                  <a:schemeClr val="tx1"/>
                </a:solidFill>
              </a:defRPr>
            </a:lvl3pPr>
            <a:lvl4pPr marL="742950" indent="-171450">
              <a:lnSpc>
                <a:spcPct val="100000"/>
              </a:lnSpc>
              <a:spcBef>
                <a:spcPts val="800"/>
              </a:spcBef>
              <a:buFont typeface="Arial" panose="020B0604020202020204" pitchFamily="34" charset="0"/>
              <a:buChar char="»"/>
              <a:defRPr sz="1600">
                <a:solidFill>
                  <a:schemeClr val="tx1"/>
                </a:solidFill>
              </a:defRPr>
            </a:lvl4pPr>
            <a:lvl5pPr marL="914400" indent="-171450">
              <a:lnSpc>
                <a:spcPct val="100000"/>
              </a:lnSpc>
              <a:spcBef>
                <a:spcPts val="800"/>
              </a:spcBef>
              <a:buSzPct val="75000"/>
              <a:buFont typeface="Wingdings" panose="05000000000000000000" pitchFamily="2" charset="2"/>
              <a:buChar char="§"/>
              <a:defRPr sz="1600">
                <a:solidFill>
                  <a:schemeClr val="tx1"/>
                </a:solidFill>
              </a:defRPr>
            </a:lvl5pPr>
          </a:lstStyle>
          <a:p>
            <a:pPr lvl="0"/>
            <a:r>
              <a:rPr lang="en-US" dirty="0"/>
              <a:t>Arial 16pt bullet level 1</a:t>
            </a:r>
          </a:p>
          <a:p>
            <a:pPr lvl="1"/>
            <a:r>
              <a:rPr lang="en-US" dirty="0"/>
              <a:t>Arial 16pt bullet level 2</a:t>
            </a:r>
          </a:p>
          <a:p>
            <a:pPr lvl="2"/>
            <a:r>
              <a:rPr lang="en-US" dirty="0"/>
              <a:t>Arial 16pt bullet level 3</a:t>
            </a:r>
          </a:p>
          <a:p>
            <a:pPr lvl="3"/>
            <a:r>
              <a:rPr lang="en-US" dirty="0"/>
              <a:t>Arial 16pt bullet level 4</a:t>
            </a:r>
          </a:p>
          <a:p>
            <a:pPr lvl="4"/>
            <a:r>
              <a:rPr lang="en-US" dirty="0"/>
              <a:t>Arial 16pt bullet level 5</a:t>
            </a:r>
          </a:p>
        </p:txBody>
      </p:sp>
      <p:sp>
        <p:nvSpPr>
          <p:cNvPr id="14" name="Text Placeholder 8"/>
          <p:cNvSpPr>
            <a:spLocks noGrp="1"/>
          </p:cNvSpPr>
          <p:nvPr>
            <p:ph type="body" sz="quarter" idx="16" hasCustomPrompt="1"/>
          </p:nvPr>
        </p:nvSpPr>
        <p:spPr>
          <a:xfrm>
            <a:off x="384694" y="1081826"/>
            <a:ext cx="11338560" cy="402336"/>
          </a:xfrm>
          <a:prstGeom prst="rect">
            <a:avLst/>
          </a:prstGeom>
        </p:spPr>
        <p:txBody>
          <a:bodyPr/>
          <a:lstStyle>
            <a:lvl1pPr marL="0" indent="0">
              <a:spcBef>
                <a:spcPts val="0"/>
              </a:spcBef>
              <a:buNone/>
              <a:defRPr sz="2000" i="1" baseline="0">
                <a:solidFill>
                  <a:schemeClr val="accent1"/>
                </a:solidFill>
              </a:defRPr>
            </a:lvl1pPr>
          </a:lstStyle>
          <a:p>
            <a:pPr lvl="0"/>
            <a:r>
              <a:rPr lang="en-US" dirty="0"/>
              <a:t>Subheads are 20pt Arial Italic sentence case</a:t>
            </a:r>
          </a:p>
        </p:txBody>
      </p:sp>
      <p:sp>
        <p:nvSpPr>
          <p:cNvPr id="15"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6"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8"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9"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20" name="Picture 19"/>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384694" y="294468"/>
            <a:ext cx="11338560" cy="768263"/>
          </a:xfrm>
          <a:prstGeom prst="rect">
            <a:avLst/>
          </a:prstGeom>
        </p:spPr>
        <p:txBody>
          <a:bodyPr anchor="b" anchorCtr="0"/>
          <a:lstStyle>
            <a:lvl1pPr>
              <a:defRPr sz="2800" b="1">
                <a:solidFill>
                  <a:schemeClr val="tx1"/>
                </a:solidFill>
              </a:defRPr>
            </a:lvl1pPr>
          </a:lstStyle>
          <a:p>
            <a:r>
              <a:rPr lang="en-US" dirty="0"/>
              <a:t>Headlines Are 28pt Arial Bold Title Case</a:t>
            </a:r>
          </a:p>
        </p:txBody>
      </p:sp>
      <p:sp>
        <p:nvSpPr>
          <p:cNvPr id="10" name="Footer Placeholder 6"/>
          <p:cNvSpPr>
            <a:spLocks noGrp="1"/>
          </p:cNvSpPr>
          <p:nvPr>
            <p:ph type="ftr" sz="quarter" idx="10"/>
          </p:nvPr>
        </p:nvSpPr>
        <p:spPr>
          <a:xfrm>
            <a:off x="384693" y="6387858"/>
            <a:ext cx="9116145" cy="338087"/>
          </a:xfrm>
        </p:spPr>
        <p:txBody>
          <a:bodyPr/>
          <a:lstStyle/>
          <a:p>
            <a:r>
              <a:rPr lang="en-GB"/>
              <a:t>Global Delivery Managers' Meeting, November 2017</a:t>
            </a:r>
            <a:endParaRPr lang="en-US" dirty="0"/>
          </a:p>
        </p:txBody>
      </p:sp>
      <p:sp>
        <p:nvSpPr>
          <p:cNvPr id="13" name="Rectangle 58"/>
          <p:cNvSpPr>
            <a:spLocks noChangeArrowheads="1"/>
          </p:cNvSpPr>
          <p:nvPr/>
        </p:nvSpPr>
        <p:spPr bwMode="gray">
          <a:xfrm>
            <a:off x="11615748" y="6420040"/>
            <a:ext cx="576252" cy="1778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en-US" dirty="0">
              <a:latin typeface="Arial" charset="0"/>
            </a:endParaRPr>
          </a:p>
        </p:txBody>
      </p:sp>
      <p:sp>
        <p:nvSpPr>
          <p:cNvPr id="14" name="Slide Number Placeholder 5"/>
          <p:cNvSpPr txBox="1">
            <a:spLocks/>
          </p:cNvSpPr>
          <p:nvPr/>
        </p:nvSpPr>
        <p:spPr bwMode="white">
          <a:xfrm>
            <a:off x="11615748" y="6420040"/>
            <a:ext cx="401164" cy="177800"/>
          </a:xfrm>
          <a:prstGeom prst="rect">
            <a:avLst/>
          </a:prstGeom>
        </p:spPr>
        <p:txBody>
          <a:bodyPr vert="horz" lIns="0" tIns="0" rIns="0" bIns="0" rtlCol="0" anchor="ctr"/>
          <a:lstStyle>
            <a:defPPr>
              <a:defRPr lang="en-US"/>
            </a:defPPr>
            <a:lvl1pPr marL="0" algn="r" defTabSz="914400" rtl="0" eaLnBrk="1" latinLnBrk="0" hangingPunct="1">
              <a:defRPr sz="1100" b="1"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C5C7A9E-C6A9-4A9D-A8BC-E29E91AD59EE}" type="slidenum">
              <a:rPr lang="en-US" sz="900" smtClean="0">
                <a:solidFill>
                  <a:schemeClr val="bg1"/>
                </a:solidFill>
              </a:rPr>
              <a:t>‹#›</a:t>
            </a:fld>
            <a:endParaRPr lang="en-US" sz="900" dirty="0">
              <a:solidFill>
                <a:schemeClr val="bg1"/>
              </a:solidFill>
            </a:endParaRPr>
          </a:p>
        </p:txBody>
      </p:sp>
      <p:pic>
        <p:nvPicPr>
          <p:cNvPr id="15" name="Picture 1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000462" y="6396504"/>
            <a:ext cx="1393818" cy="24354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theme" Target="../theme/theme2.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gray">
          <a:xfrm>
            <a:off x="384694" y="6387858"/>
            <a:ext cx="8831696" cy="338087"/>
          </a:xfrm>
          <a:prstGeom prst="rect">
            <a:avLst/>
          </a:prstGeom>
          <a:solidFill>
            <a:schemeClr val="bg1"/>
          </a:solid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r>
              <a:rPr lang="en-GB"/>
              <a:t>Global Delivery Managers' Meeting, November 2017</a:t>
            </a:r>
            <a:endParaRPr lang="en-US" dirty="0"/>
          </a:p>
        </p:txBody>
      </p:sp>
      <p:grpSp>
        <p:nvGrpSpPr>
          <p:cNvPr id="2" name="Group 1"/>
          <p:cNvGrpSpPr/>
          <p:nvPr userDrawn="1"/>
        </p:nvGrpSpPr>
        <p:grpSpPr>
          <a:xfrm>
            <a:off x="12420545" y="0"/>
            <a:ext cx="284385" cy="5779689"/>
            <a:chOff x="12420545" y="0"/>
            <a:chExt cx="284385" cy="5779689"/>
          </a:xfrm>
        </p:grpSpPr>
        <p:sp>
          <p:nvSpPr>
            <p:cNvPr id="4" name="Rectangle 3"/>
            <p:cNvSpPr/>
            <p:nvPr userDrawn="1"/>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bwMode="gray">
            <a:xfrm>
              <a:off x="12420545"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gray">
            <a:xfrm>
              <a:off x="12420545"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gray">
            <a:xfrm>
              <a:off x="12420545"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gray">
            <a:xfrm>
              <a:off x="12420545"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bwMode="gray">
            <a:xfrm>
              <a:off x="12420545"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bwMode="gray">
            <a:xfrm>
              <a:off x="12420545"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12420545" y="2874528"/>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12420545" y="3206436"/>
              <a:ext cx="284385" cy="2843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12420545" y="3853100"/>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bwMode="gray">
            <a:xfrm>
              <a:off x="12420545" y="4187002"/>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bwMode="gray">
            <a:xfrm>
              <a:off x="12420545"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bwMode="gray">
            <a:xfrm>
              <a:off x="12420545"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bwMode="gray">
            <a:xfrm>
              <a:off x="12420545"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85569689"/>
      </p:ext>
    </p:extLst>
  </p:cSld>
  <p:clrMap bg1="lt1" tx1="dk1" bg2="lt2" tx2="dk2" accent1="accent1" accent2="accent2" accent3="accent3" accent4="accent4" accent5="accent5" accent6="accent6" hlink="hlink" folHlink="folHlink"/>
  <p:sldLayoutIdLst>
    <p:sldLayoutId id="2147483801" r:id="rId1"/>
    <p:sldLayoutId id="2147483802" r:id="rId2"/>
    <p:sldLayoutId id="2147483803" r:id="rId3"/>
    <p:sldLayoutId id="2147483804" r:id="rId4"/>
    <p:sldLayoutId id="2147483805" r:id="rId5"/>
    <p:sldLayoutId id="2147483806" r:id="rId6"/>
    <p:sldLayoutId id="2147483807" r:id="rId7"/>
    <p:sldLayoutId id="2147483808" r:id="rId8"/>
    <p:sldLayoutId id="2147483809" r:id="rId9"/>
    <p:sldLayoutId id="2147483810" r:id="rId10"/>
    <p:sldLayoutId id="2147483811" r:id="rId11"/>
    <p:sldLayoutId id="2147483812" r:id="rId12"/>
    <p:sldLayoutId id="2147483813" r:id="rId13"/>
    <p:sldLayoutId id="2147483814" r:id="rId14"/>
    <p:sldLayoutId id="2147483815" r:id="rId15"/>
    <p:sldLayoutId id="2147483816" r:id="rId16"/>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p:cNvSpPr>
            <a:spLocks noGrp="1"/>
          </p:cNvSpPr>
          <p:nvPr>
            <p:ph type="ftr" sz="quarter" idx="3"/>
          </p:nvPr>
        </p:nvSpPr>
        <p:spPr bwMode="gray">
          <a:xfrm>
            <a:off x="384694" y="6387858"/>
            <a:ext cx="8831696" cy="338087"/>
          </a:xfrm>
          <a:prstGeom prst="rect">
            <a:avLst/>
          </a:prstGeom>
          <a:solidFill>
            <a:schemeClr val="bg1"/>
          </a:solidFill>
        </p:spPr>
        <p:txBody>
          <a:bodyPr vert="horz" lIns="91440" tIns="45720" rIns="91440" bIns="45720" rtlCol="0" anchor="b" anchorCtr="0"/>
          <a:lstStyle>
            <a:lvl1pPr algn="l">
              <a:defRPr sz="800">
                <a:solidFill>
                  <a:schemeClr val="tx1"/>
                </a:solidFill>
                <a:latin typeface="Arial Narrow" panose="020B0606020202030204" pitchFamily="34" charset="0"/>
              </a:defRPr>
            </a:lvl1pPr>
          </a:lstStyle>
          <a:p>
            <a:endParaRPr lang="en-US" dirty="0"/>
          </a:p>
        </p:txBody>
      </p:sp>
      <p:grpSp>
        <p:nvGrpSpPr>
          <p:cNvPr id="2" name="Group 1"/>
          <p:cNvGrpSpPr/>
          <p:nvPr userDrawn="1"/>
        </p:nvGrpSpPr>
        <p:grpSpPr>
          <a:xfrm>
            <a:off x="12420545" y="0"/>
            <a:ext cx="284385" cy="5779689"/>
            <a:chOff x="12420545" y="0"/>
            <a:chExt cx="284385" cy="5779689"/>
          </a:xfrm>
        </p:grpSpPr>
        <p:sp>
          <p:nvSpPr>
            <p:cNvPr id="4" name="Rectangle 3"/>
            <p:cNvSpPr/>
            <p:nvPr userDrawn="1"/>
          </p:nvSpPr>
          <p:spPr bwMode="gray">
            <a:xfrm>
              <a:off x="12420545" y="0"/>
              <a:ext cx="284385" cy="28438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userDrawn="1"/>
          </p:nvSpPr>
          <p:spPr bwMode="gray">
            <a:xfrm>
              <a:off x="12420545" y="333902"/>
              <a:ext cx="284385" cy="284385"/>
            </a:xfrm>
            <a:prstGeom prst="rect">
              <a:avLst/>
            </a:prstGeom>
            <a:solidFill>
              <a:srgbClr val="3F576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userDrawn="1"/>
          </p:nvSpPr>
          <p:spPr bwMode="gray">
            <a:xfrm>
              <a:off x="12420545" y="937408"/>
              <a:ext cx="284385" cy="284385"/>
            </a:xfrm>
            <a:prstGeom prst="rect">
              <a:avLst/>
            </a:prstGeom>
            <a:solidFill>
              <a:srgbClr val="FF5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userDrawn="1"/>
          </p:nvSpPr>
          <p:spPr bwMode="gray">
            <a:xfrm>
              <a:off x="12420545" y="1271310"/>
              <a:ext cx="284385" cy="284385"/>
            </a:xfrm>
            <a:prstGeom prst="rect">
              <a:avLst/>
            </a:prstGeom>
            <a:solidFill>
              <a:srgbClr val="FE8A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userDrawn="1"/>
          </p:nvSpPr>
          <p:spPr bwMode="gray">
            <a:xfrm>
              <a:off x="12420545" y="1603218"/>
              <a:ext cx="284385" cy="284385"/>
            </a:xfrm>
            <a:prstGeom prst="rect">
              <a:avLst/>
            </a:prstGeom>
            <a:solidFill>
              <a:srgbClr val="FFA3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userDrawn="1"/>
          </p:nvSpPr>
          <p:spPr bwMode="gray">
            <a:xfrm>
              <a:off x="12420545" y="1937120"/>
              <a:ext cx="284385" cy="284385"/>
            </a:xfrm>
            <a:prstGeom prst="rect">
              <a:avLst/>
            </a:prstGeom>
            <a:solidFill>
              <a:srgbClr val="FFD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userDrawn="1"/>
          </p:nvSpPr>
          <p:spPr bwMode="gray">
            <a:xfrm>
              <a:off x="12420545" y="2540626"/>
              <a:ext cx="284385" cy="284385"/>
            </a:xfrm>
            <a:prstGeom prst="rect">
              <a:avLst/>
            </a:prstGeom>
            <a:solidFill>
              <a:srgbClr val="2B3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userDrawn="1"/>
          </p:nvSpPr>
          <p:spPr bwMode="gray">
            <a:xfrm>
              <a:off x="12420545" y="2874528"/>
              <a:ext cx="284385" cy="28438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userDrawn="1"/>
          </p:nvSpPr>
          <p:spPr bwMode="gray">
            <a:xfrm>
              <a:off x="12420545" y="3206436"/>
              <a:ext cx="284385" cy="28438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userDrawn="1"/>
          </p:nvSpPr>
          <p:spPr bwMode="gray">
            <a:xfrm>
              <a:off x="12420545" y="3853100"/>
              <a:ext cx="284385" cy="28438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userDrawn="1"/>
          </p:nvSpPr>
          <p:spPr bwMode="gray">
            <a:xfrm>
              <a:off x="12420545" y="4187002"/>
              <a:ext cx="284385" cy="28438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userDrawn="1"/>
          </p:nvSpPr>
          <p:spPr bwMode="gray">
            <a:xfrm>
              <a:off x="12420545" y="4518910"/>
              <a:ext cx="284385" cy="284385"/>
            </a:xfrm>
            <a:prstGeom prst="rect">
              <a:avLst/>
            </a:prstGeom>
            <a:solidFill>
              <a:srgbClr val="93C90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userDrawn="1"/>
          </p:nvSpPr>
          <p:spPr bwMode="gray">
            <a:xfrm>
              <a:off x="12420545" y="5163396"/>
              <a:ext cx="284385" cy="284385"/>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userDrawn="1"/>
          </p:nvSpPr>
          <p:spPr bwMode="gray">
            <a:xfrm>
              <a:off x="12420545" y="5495304"/>
              <a:ext cx="284385" cy="28438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99923248"/>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3.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3.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3.xml"/></Relationships>
</file>

<file path=ppt/slides/_rels/slide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3.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0.xml"/><Relationship Id="rId4" Type="http://schemas.openxmlformats.org/officeDocument/2006/relationships/image" Target="../media/image2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50.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8.xml"/><Relationship Id="rId1" Type="http://schemas.openxmlformats.org/officeDocument/2006/relationships/slideLayout" Target="../slideLayouts/slideLayout19.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52.xml.rels><?xml version="1.0" encoding="UTF-8" standalone="yes"?>
<Relationships xmlns="http://schemas.openxmlformats.org/package/2006/relationships"><Relationship Id="rId2" Type="http://schemas.openxmlformats.org/officeDocument/2006/relationships/image" Target="../media/image200.png"/><Relationship Id="rId1" Type="http://schemas.openxmlformats.org/officeDocument/2006/relationships/slideLayout" Target="../slideLayouts/slideLayout19.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9.xml"/></Relationships>
</file>

<file path=ppt/slides/_rels/slide54.xml.rels><?xml version="1.0" encoding="UTF-8" standalone="yes"?>
<Relationships xmlns="http://schemas.openxmlformats.org/package/2006/relationships"><Relationship Id="rId3" Type="http://schemas.openxmlformats.org/officeDocument/2006/relationships/hyperlink" Target="https://emea.pilgrimasp.com/prod/smartsolve/login.aspx" TargetMode="External"/><Relationship Id="rId2" Type="http://schemas.openxmlformats.org/officeDocument/2006/relationships/notesSlide" Target="../notesSlides/notesSlide9.xml"/><Relationship Id="rId1" Type="http://schemas.openxmlformats.org/officeDocument/2006/relationships/slideLayout" Target="../slideLayouts/slideLayout19.xml"/><Relationship Id="rId5" Type="http://schemas.openxmlformats.org/officeDocument/2006/relationships/image" Target="../media/image30.PNG"/><Relationship Id="rId4" Type="http://schemas.openxmlformats.org/officeDocument/2006/relationships/hyperlink" Target="mailto:TSGDE@iqvia.co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1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ubtitle 5"/>
          <p:cNvSpPr>
            <a:spLocks noGrp="1"/>
          </p:cNvSpPr>
          <p:nvPr>
            <p:ph type="subTitle" idx="1"/>
          </p:nvPr>
        </p:nvSpPr>
        <p:spPr>
          <a:xfrm>
            <a:off x="6679263" y="4201516"/>
            <a:ext cx="4800600" cy="338554"/>
          </a:xfrm>
        </p:spPr>
        <p:txBody>
          <a:bodyPr/>
          <a:lstStyle/>
          <a:p>
            <a:r>
              <a:rPr lang="en-GB" dirty="0"/>
              <a:t>Delivery Excellence, May 2019</a:t>
            </a:r>
          </a:p>
          <a:p>
            <a:endParaRPr lang="en-US" dirty="0"/>
          </a:p>
        </p:txBody>
      </p:sp>
      <p:sp>
        <p:nvSpPr>
          <p:cNvPr id="5" name="Title 4"/>
          <p:cNvSpPr>
            <a:spLocks noGrp="1"/>
          </p:cNvSpPr>
          <p:nvPr>
            <p:ph type="ctrTitle"/>
          </p:nvPr>
        </p:nvSpPr>
        <p:spPr>
          <a:xfrm>
            <a:off x="5971121" y="1798551"/>
            <a:ext cx="5508742" cy="2286058"/>
          </a:xfrm>
        </p:spPr>
        <p:txBody>
          <a:bodyPr/>
          <a:lstStyle/>
          <a:p>
            <a:r>
              <a:rPr lang="en-US" dirty="0"/>
              <a:t>MAP Training:</a:t>
            </a:r>
            <a:br>
              <a:rPr lang="en-US" dirty="0"/>
            </a:br>
            <a:r>
              <a:rPr lang="en-US" sz="2800" i="1" dirty="0"/>
              <a:t>Exploring Implementation Processes</a:t>
            </a:r>
          </a:p>
        </p:txBody>
      </p:sp>
      <p:pic>
        <p:nvPicPr>
          <p:cNvPr id="4" name="Picture 3"/>
          <p:cNvPicPr>
            <a:picLocks noChangeAspect="1"/>
          </p:cNvPicPr>
          <p:nvPr/>
        </p:nvPicPr>
        <p:blipFill>
          <a:blip r:embed="rId2"/>
          <a:stretch>
            <a:fillRect/>
          </a:stretch>
        </p:blipFill>
        <p:spPr>
          <a:xfrm>
            <a:off x="10160054" y="4957091"/>
            <a:ext cx="1450383" cy="721754"/>
          </a:xfrm>
          <a:prstGeom prst="rect">
            <a:avLst/>
          </a:prstGeom>
        </p:spPr>
      </p:pic>
      <p:pic>
        <p:nvPicPr>
          <p:cNvPr id="7" name="Picture 6">
            <a:extLst>
              <a:ext uri="{FF2B5EF4-FFF2-40B4-BE49-F238E27FC236}">
                <a16:creationId xmlns:a16="http://schemas.microsoft.com/office/drawing/2014/main" id="{83F46D05-AA07-4520-BFE8-9D1CB423BD88}"/>
              </a:ext>
            </a:extLst>
          </p:cNvPr>
          <p:cNvPicPr>
            <a:picLocks noChangeAspect="1"/>
          </p:cNvPicPr>
          <p:nvPr/>
        </p:nvPicPr>
        <p:blipFill>
          <a:blip r:embed="rId3"/>
          <a:stretch>
            <a:fillRect/>
          </a:stretch>
        </p:blipFill>
        <p:spPr>
          <a:xfrm>
            <a:off x="9079563" y="4777723"/>
            <a:ext cx="1080491" cy="1080491"/>
          </a:xfrm>
          <a:prstGeom prst="rect">
            <a:avLst/>
          </a:prstGeom>
        </p:spPr>
      </p:pic>
      <p:sp>
        <p:nvSpPr>
          <p:cNvPr id="2" name="TextBox 1">
            <a:extLst>
              <a:ext uri="{FF2B5EF4-FFF2-40B4-BE49-F238E27FC236}">
                <a16:creationId xmlns:a16="http://schemas.microsoft.com/office/drawing/2014/main" id="{CA6050A3-7C10-404C-A9BE-71AE4FB36FBF}"/>
              </a:ext>
            </a:extLst>
          </p:cNvPr>
          <p:cNvSpPr txBox="1"/>
          <p:nvPr/>
        </p:nvSpPr>
        <p:spPr>
          <a:xfrm>
            <a:off x="6325192" y="6351272"/>
            <a:ext cx="5508742" cy="400110"/>
          </a:xfrm>
          <a:prstGeom prst="rect">
            <a:avLst/>
          </a:prstGeom>
          <a:noFill/>
        </p:spPr>
        <p:txBody>
          <a:bodyPr wrap="square" rtlCol="0">
            <a:spAutoFit/>
          </a:bodyPr>
          <a:lstStyle/>
          <a:p>
            <a:pPr algn="ctr"/>
            <a:r>
              <a:rPr lang="en-GB" sz="2000" b="1" dirty="0">
                <a:solidFill>
                  <a:srgbClr val="FF0000"/>
                </a:solidFill>
              </a:rPr>
              <a:t>CONFIDENTIAL – INTERNAL USE ONLY</a:t>
            </a:r>
          </a:p>
        </p:txBody>
      </p:sp>
    </p:spTree>
    <p:extLst>
      <p:ext uri="{BB962C8B-B14F-4D97-AF65-F5344CB8AC3E}">
        <p14:creationId xmlns:p14="http://schemas.microsoft.com/office/powerpoint/2010/main" val="13758955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788DE35-2C4C-459A-BDFD-707619C257E1}"/>
              </a:ext>
            </a:extLst>
          </p:cNvPr>
          <p:cNvSpPr>
            <a:spLocks noGrp="1"/>
          </p:cNvSpPr>
          <p:nvPr>
            <p:ph type="body" sz="quarter" idx="16"/>
          </p:nvPr>
        </p:nvSpPr>
        <p:spPr>
          <a:xfrm>
            <a:off x="384694" y="1081826"/>
            <a:ext cx="11338560" cy="402336"/>
          </a:xfrm>
        </p:spPr>
        <p:txBody>
          <a:bodyPr/>
          <a:lstStyle/>
          <a:p>
            <a:r>
              <a:rPr lang="en-GB" dirty="0"/>
              <a:t>Kicking-off Deck template</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New template: PM03 Kick-off Deck</a:t>
            </a:r>
          </a:p>
        </p:txBody>
      </p:sp>
      <p:sp>
        <p:nvSpPr>
          <p:cNvPr id="2" name="TextBox 1">
            <a:extLst>
              <a:ext uri="{FF2B5EF4-FFF2-40B4-BE49-F238E27FC236}">
                <a16:creationId xmlns:a16="http://schemas.microsoft.com/office/drawing/2014/main" id="{6ED1F324-F85B-4E95-A8C9-67EC57FF3AAB}"/>
              </a:ext>
            </a:extLst>
          </p:cNvPr>
          <p:cNvSpPr txBox="1"/>
          <p:nvPr/>
        </p:nvSpPr>
        <p:spPr>
          <a:xfrm>
            <a:off x="384175" y="1518930"/>
            <a:ext cx="4220514" cy="338554"/>
          </a:xfrm>
          <a:prstGeom prst="rect">
            <a:avLst/>
          </a:prstGeom>
          <a:noFill/>
        </p:spPr>
        <p:txBody>
          <a:bodyPr wrap="none" rtlCol="0">
            <a:spAutoFit/>
          </a:bodyPr>
          <a:lstStyle/>
          <a:p>
            <a:r>
              <a:rPr lang="en-GB" sz="1600" dirty="0"/>
              <a:t>Extracts of Kick-off Deck template key slides</a:t>
            </a:r>
            <a:endParaRPr lang="en-GB" sz="1600" dirty="0">
              <a:solidFill>
                <a:schemeClr val="tx2"/>
              </a:solidFill>
            </a:endParaRPr>
          </a:p>
        </p:txBody>
      </p:sp>
      <p:pic>
        <p:nvPicPr>
          <p:cNvPr id="12" name="Picture 11">
            <a:extLst>
              <a:ext uri="{FF2B5EF4-FFF2-40B4-BE49-F238E27FC236}">
                <a16:creationId xmlns:a16="http://schemas.microsoft.com/office/drawing/2014/main" id="{BDBA26FC-D3DB-4236-A145-092939ADBD47}"/>
              </a:ext>
            </a:extLst>
          </p:cNvPr>
          <p:cNvPicPr>
            <a:picLocks noChangeAspect="1"/>
          </p:cNvPicPr>
          <p:nvPr/>
        </p:nvPicPr>
        <p:blipFill>
          <a:blip r:embed="rId3"/>
          <a:stretch>
            <a:fillRect/>
          </a:stretch>
        </p:blipFill>
        <p:spPr>
          <a:xfrm>
            <a:off x="6226976" y="2487902"/>
            <a:ext cx="5744044" cy="3240000"/>
          </a:xfrm>
          <a:prstGeom prst="rect">
            <a:avLst/>
          </a:prstGeom>
          <a:effectLst>
            <a:outerShdw blurRad="63500" sx="102000" sy="102000" algn="ctr" rotWithShape="0">
              <a:prstClr val="black">
                <a:alpha val="40000"/>
              </a:prstClr>
            </a:outerShdw>
          </a:effectLst>
        </p:spPr>
      </p:pic>
      <p:pic>
        <p:nvPicPr>
          <p:cNvPr id="13" name="Picture 12">
            <a:extLst>
              <a:ext uri="{FF2B5EF4-FFF2-40B4-BE49-F238E27FC236}">
                <a16:creationId xmlns:a16="http://schemas.microsoft.com/office/drawing/2014/main" id="{9DE51531-F083-45DB-A611-2195A86E896D}"/>
              </a:ext>
            </a:extLst>
          </p:cNvPr>
          <p:cNvPicPr>
            <a:picLocks noChangeAspect="1"/>
          </p:cNvPicPr>
          <p:nvPr/>
        </p:nvPicPr>
        <p:blipFill>
          <a:blip r:embed="rId4"/>
          <a:stretch>
            <a:fillRect/>
          </a:stretch>
        </p:blipFill>
        <p:spPr>
          <a:xfrm>
            <a:off x="168044" y="2496611"/>
            <a:ext cx="5724915" cy="3240000"/>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4463588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A key aspect of any project is to monitor progress by assessing a number of inputs, providing clear status reports, and to identify corrective actions that may need to be taken to ensure that the project stays on track.</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US" sz="1400" b="1" dirty="0"/>
              <a:t>Governance: </a:t>
            </a:r>
            <a:r>
              <a:rPr lang="en-US" sz="1400" dirty="0"/>
              <a:t>Ensure that the MAP processes are being followed.</a:t>
            </a:r>
          </a:p>
          <a:p>
            <a:pPr lvl="1">
              <a:spcBef>
                <a:spcPts val="600"/>
              </a:spcBef>
            </a:pPr>
            <a:r>
              <a:rPr lang="en-GB" sz="1400" b="1" dirty="0"/>
              <a:t>Change Management: </a:t>
            </a:r>
            <a:r>
              <a:rPr lang="en-GB" sz="1400" dirty="0"/>
              <a:t>Ensure that any changes are properly tracked using PM06.</a:t>
            </a:r>
          </a:p>
          <a:p>
            <a:pPr lvl="1">
              <a:spcBef>
                <a:spcPts val="600"/>
              </a:spcBef>
            </a:pPr>
            <a:r>
              <a:rPr lang="en-GB" sz="1400" b="1" dirty="0"/>
              <a:t>Risk and Issue Management: </a:t>
            </a:r>
            <a:r>
              <a:rPr lang="en-GB" sz="1400" dirty="0"/>
              <a:t>Maintain the Risk and Issue Log and report status to stakeholders according to Communication Plan.  Escalate urgent risks and issues (PM05).</a:t>
            </a:r>
          </a:p>
          <a:p>
            <a:pPr lvl="1">
              <a:spcBef>
                <a:spcPts val="600"/>
              </a:spcBef>
            </a:pPr>
            <a:r>
              <a:rPr lang="en-GB" sz="1400" b="1" dirty="0"/>
              <a:t>Iteration Management</a:t>
            </a:r>
            <a:r>
              <a:rPr lang="en-US" sz="1400" b="1" dirty="0"/>
              <a:t>: </a:t>
            </a:r>
            <a:r>
              <a:rPr lang="en-US" sz="1400" dirty="0"/>
              <a:t>Monitoring iterations (sprints), check that progress is according to plan and that backlog items are prepared for the next iteration (sprint). </a:t>
            </a:r>
          </a:p>
          <a:p>
            <a:pPr lvl="1">
              <a:spcBef>
                <a:spcPts val="600"/>
              </a:spcBef>
            </a:pPr>
            <a:r>
              <a:rPr lang="en-US" sz="1400" b="1" dirty="0"/>
              <a:t>Status Reporting</a:t>
            </a:r>
            <a:r>
              <a:rPr lang="en-US" sz="1400" dirty="0"/>
              <a:t>: Ensure that stakeholders are appraised of progress in accordance with the Communication Plan.</a:t>
            </a:r>
          </a:p>
          <a:p>
            <a:pPr lvl="1">
              <a:spcBef>
                <a:spcPts val="600"/>
              </a:spcBef>
            </a:pPr>
            <a:r>
              <a:rPr lang="en-US" sz="1400" b="1" dirty="0"/>
              <a:t>BRD and Scheduling</a:t>
            </a:r>
            <a:r>
              <a:rPr lang="en-US" sz="1400" dirty="0"/>
              <a:t>: Make changes to BRD as necessary and update project schedule. Plan for fixes, enhancements and defect remediation.</a:t>
            </a:r>
          </a:p>
          <a:p>
            <a:pPr lvl="1">
              <a:spcBef>
                <a:spcPts val="600"/>
              </a:spcBef>
            </a:pPr>
            <a:r>
              <a:rPr lang="en-US" sz="1400" b="1" dirty="0"/>
              <a:t>KPIs</a:t>
            </a:r>
            <a:r>
              <a:rPr lang="en-US" sz="1400" dirty="0"/>
              <a:t>: Used to measure individual project performance – Schedule, Scope, Budget, Risk and Quality are used as standard KPIs in MAP – see Project Central</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PM04</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Project Monitoring and Control</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PM04</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Key responsibility for the Project Manager.</a:t>
            </a:r>
          </a:p>
          <a:p>
            <a:pPr lvl="2">
              <a:spcBef>
                <a:spcPts val="600"/>
              </a:spcBef>
            </a:pPr>
            <a:r>
              <a:rPr lang="en-US" sz="1400" dirty="0">
                <a:solidFill>
                  <a:schemeClr val="accent3"/>
                </a:solidFill>
              </a:rPr>
              <a:t>Collates information from various sources and delivers status reports to stakeholders.</a:t>
            </a:r>
          </a:p>
          <a:p>
            <a:pPr lvl="2">
              <a:spcBef>
                <a:spcPts val="600"/>
              </a:spcBef>
            </a:pPr>
            <a:r>
              <a:rPr lang="en-US" sz="1400" dirty="0">
                <a:solidFill>
                  <a:schemeClr val="accent3"/>
                </a:solidFill>
              </a:rPr>
              <a:t>Ensures that mitigation plans are in place or that corrective action is taken to keep project on track.</a:t>
            </a:r>
          </a:p>
          <a:p>
            <a:pPr lvl="1">
              <a:spcBef>
                <a:spcPts val="600"/>
              </a:spcBef>
            </a:pPr>
            <a:r>
              <a:rPr lang="en-US" sz="1400" b="1" dirty="0">
                <a:solidFill>
                  <a:schemeClr val="accent3"/>
                </a:solidFill>
              </a:rPr>
              <a:t>Client/Programme Strategy Partner</a:t>
            </a:r>
          </a:p>
          <a:p>
            <a:pPr lvl="2">
              <a:spcBef>
                <a:spcPts val="600"/>
              </a:spcBef>
            </a:pPr>
            <a:r>
              <a:rPr lang="en-US" sz="1400" dirty="0">
                <a:solidFill>
                  <a:schemeClr val="accent3"/>
                </a:solidFill>
              </a:rPr>
              <a:t>These are the key stakeholders for project status information.</a:t>
            </a:r>
          </a:p>
          <a:p>
            <a:pPr lvl="1">
              <a:spcBef>
                <a:spcPts val="600"/>
              </a:spcBef>
            </a:pPr>
            <a:r>
              <a:rPr lang="en-US" sz="1400" b="1" dirty="0">
                <a:solidFill>
                  <a:schemeClr val="accent3"/>
                </a:solidFill>
              </a:rPr>
              <a:t>Implementation Team</a:t>
            </a:r>
          </a:p>
          <a:p>
            <a:pPr lvl="2">
              <a:spcBef>
                <a:spcPts val="600"/>
              </a:spcBef>
            </a:pPr>
            <a:r>
              <a:rPr lang="en-US" sz="1400" dirty="0">
                <a:solidFill>
                  <a:schemeClr val="accent3"/>
                </a:solidFill>
              </a:rPr>
              <a:t>All members of the project team have a responsibility to report progress, updates to risks/issues and feedback on lessons learned as the project proceeds.</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776399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E98FE-FE3D-4BDF-9B4A-7C172920D74D}"/>
              </a:ext>
            </a:extLst>
          </p:cNvPr>
          <p:cNvSpPr>
            <a:spLocks noGrp="1"/>
          </p:cNvSpPr>
          <p:nvPr>
            <p:ph type="body" sz="quarter" idx="16"/>
          </p:nvPr>
        </p:nvSpPr>
        <p:spPr/>
        <p:txBody>
          <a:bodyPr/>
          <a:lstStyle/>
          <a:p>
            <a:r>
              <a:rPr lang="en-GB" dirty="0"/>
              <a:t>Status Reporting available in Project Central</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Case Study: Novo Nordisk, Europe – Project Status Reporting</a:t>
            </a:r>
          </a:p>
        </p:txBody>
      </p:sp>
      <p:pic>
        <p:nvPicPr>
          <p:cNvPr id="6" name="Picture 5" descr="A screenshot of a social media post&#10;&#10;Description automatically generated">
            <a:extLst>
              <a:ext uri="{FF2B5EF4-FFF2-40B4-BE49-F238E27FC236}">
                <a16:creationId xmlns:a16="http://schemas.microsoft.com/office/drawing/2014/main" id="{6B94F08A-1741-49EE-9630-83D388A3659F}"/>
              </a:ext>
            </a:extLst>
          </p:cNvPr>
          <p:cNvPicPr>
            <a:picLocks noChangeAspect="1"/>
          </p:cNvPicPr>
          <p:nvPr/>
        </p:nvPicPr>
        <p:blipFill>
          <a:blip r:embed="rId2"/>
          <a:stretch>
            <a:fillRect/>
          </a:stretch>
        </p:blipFill>
        <p:spPr>
          <a:xfrm>
            <a:off x="1305319" y="1521729"/>
            <a:ext cx="8510484" cy="5137291"/>
          </a:xfrm>
          <a:prstGeom prst="rect">
            <a:avLst/>
          </a:prstGeom>
        </p:spPr>
      </p:pic>
    </p:spTree>
    <p:extLst>
      <p:ext uri="{BB962C8B-B14F-4D97-AF65-F5344CB8AC3E}">
        <p14:creationId xmlns:p14="http://schemas.microsoft.com/office/powerpoint/2010/main" val="612085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Risk and Issue Management is an essential part of any project management methodology and is no different for MAP:</a:t>
            </a:r>
          </a:p>
          <a:p>
            <a:pPr marL="803275" lvl="1" indent="-174625">
              <a:spcBef>
                <a:spcPts val="600"/>
              </a:spcBef>
              <a:buFontTx/>
              <a:buChar char="-"/>
            </a:pPr>
            <a:r>
              <a:rPr lang="en-GB" sz="1400" i="1" dirty="0"/>
              <a:t>Risk Management </a:t>
            </a:r>
            <a:r>
              <a:rPr lang="en-GB" sz="1400" dirty="0"/>
              <a:t>is dealing with anything that </a:t>
            </a:r>
            <a:r>
              <a:rPr lang="en-GB" sz="1400" i="1" u="sng" dirty="0"/>
              <a:t>could</a:t>
            </a:r>
            <a:r>
              <a:rPr lang="en-GB" sz="1400" dirty="0"/>
              <a:t> impact the project.  </a:t>
            </a:r>
          </a:p>
          <a:p>
            <a:pPr marL="803275" lvl="1" indent="-174625">
              <a:spcBef>
                <a:spcPts val="600"/>
              </a:spcBef>
              <a:buFontTx/>
              <a:buChar char="-"/>
            </a:pPr>
            <a:r>
              <a:rPr lang="en-GB" sz="1400" i="1" dirty="0"/>
              <a:t>Issue Management </a:t>
            </a:r>
            <a:r>
              <a:rPr lang="en-GB" sz="1400" dirty="0"/>
              <a:t>is dealing with anything that </a:t>
            </a:r>
            <a:r>
              <a:rPr lang="en-GB" sz="1400" i="1" u="sng" dirty="0"/>
              <a:t>is</a:t>
            </a:r>
            <a:r>
              <a:rPr lang="en-GB" sz="1400" dirty="0"/>
              <a:t> (or </a:t>
            </a:r>
            <a:r>
              <a:rPr lang="en-GB" sz="1400" i="1" u="sng" dirty="0"/>
              <a:t>will be</a:t>
            </a:r>
            <a:r>
              <a:rPr lang="en-GB" sz="1400" dirty="0"/>
              <a:t>) impacting the project. </a:t>
            </a:r>
          </a:p>
          <a:p>
            <a:pPr marL="360363" lvl="1" indent="0">
              <a:spcBef>
                <a:spcPts val="600"/>
              </a:spcBef>
              <a:buNone/>
            </a:pPr>
            <a:r>
              <a:rPr lang="en-GB" sz="1400" dirty="0"/>
              <a:t>Both forms of management involve assessing the effect on the project (usually by a scoring system) and having a plan (mitigation) to minimise impact on the project.</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Risks and Issues Log: </a:t>
            </a:r>
            <a:r>
              <a:rPr lang="en-GB" sz="1400" dirty="0"/>
              <a:t>All risks and issues should be tracked.</a:t>
            </a:r>
          </a:p>
          <a:p>
            <a:pPr lvl="1">
              <a:spcBef>
                <a:spcPts val="600"/>
              </a:spcBef>
            </a:pPr>
            <a:r>
              <a:rPr lang="en-GB" sz="1400" b="1" dirty="0"/>
              <a:t>Risk/Issue Scoring: </a:t>
            </a:r>
            <a:r>
              <a:rPr lang="en-GB" sz="1400" dirty="0"/>
              <a:t>An assessment of Impact needs to be made for Issues.  An assessment of Impact and Probability (Likelihood) needs to be made for Risks.</a:t>
            </a:r>
          </a:p>
          <a:p>
            <a:pPr lvl="1">
              <a:spcBef>
                <a:spcPts val="600"/>
              </a:spcBef>
            </a:pPr>
            <a:r>
              <a:rPr lang="en-GB" sz="1400" b="1" dirty="0"/>
              <a:t>Mitigation Plan</a:t>
            </a:r>
            <a:r>
              <a:rPr lang="en-US" sz="1400" b="1" dirty="0"/>
              <a:t>: </a:t>
            </a:r>
            <a:r>
              <a:rPr lang="en-US" sz="1400" dirty="0"/>
              <a:t>All Risks and Issues should have a mitigation plan to either reduce the likelihood of a Risk turning into an Issue or to reduce the impact. </a:t>
            </a:r>
          </a:p>
          <a:p>
            <a:pPr lvl="1">
              <a:spcBef>
                <a:spcPts val="600"/>
              </a:spcBef>
            </a:pPr>
            <a:r>
              <a:rPr lang="en-US" sz="1400" b="1" dirty="0"/>
              <a:t>Ownership</a:t>
            </a:r>
            <a:r>
              <a:rPr lang="en-US" sz="1400" dirty="0"/>
              <a:t>: Risks/Issues may be internal or external.  Internal Risks/Issues are normally owned by the Project Manager unless they are contractual when they may be owned by Sales.  External Risks may be owned by either the Project Manager or a client representative.</a:t>
            </a:r>
          </a:p>
          <a:p>
            <a:pPr lvl="1">
              <a:spcBef>
                <a:spcPts val="600"/>
              </a:spcBef>
            </a:pPr>
            <a:r>
              <a:rPr lang="en-US" sz="1400" b="1" dirty="0"/>
              <a:t>Reporting</a:t>
            </a:r>
            <a:r>
              <a:rPr lang="en-US" sz="1400" dirty="0"/>
              <a:t>: External Risks/Issues should be shared with the client in ongoing status reports.</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PM05</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Risk and Issue Management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PM05</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Maintain Risks and Issue Log (may be tool-assisted – Project Central).</a:t>
            </a:r>
          </a:p>
          <a:p>
            <a:pPr lvl="2">
              <a:spcBef>
                <a:spcPts val="600"/>
              </a:spcBef>
            </a:pPr>
            <a:r>
              <a:rPr lang="en-US" sz="1400" dirty="0">
                <a:solidFill>
                  <a:schemeClr val="accent3"/>
                </a:solidFill>
              </a:rPr>
              <a:t>Ensures that all Risks and Issues have mitigation plans.</a:t>
            </a:r>
          </a:p>
          <a:p>
            <a:pPr lvl="2">
              <a:spcBef>
                <a:spcPts val="600"/>
              </a:spcBef>
            </a:pPr>
            <a:r>
              <a:rPr lang="en-US" sz="1400" dirty="0">
                <a:solidFill>
                  <a:schemeClr val="accent3"/>
                </a:solidFill>
              </a:rPr>
              <a:t>Risks and Issues are reported to stakeholders.</a:t>
            </a:r>
          </a:p>
          <a:p>
            <a:pPr lvl="1">
              <a:spcBef>
                <a:spcPts val="600"/>
              </a:spcBef>
            </a:pPr>
            <a:r>
              <a:rPr lang="en-US" sz="1400" b="1" dirty="0">
                <a:solidFill>
                  <a:schemeClr val="accent3"/>
                </a:solidFill>
              </a:rPr>
              <a:t>Client/Programme Strategy Partner</a:t>
            </a:r>
          </a:p>
          <a:p>
            <a:pPr lvl="2">
              <a:spcBef>
                <a:spcPts val="600"/>
              </a:spcBef>
            </a:pPr>
            <a:r>
              <a:rPr lang="en-US" sz="1400" dirty="0">
                <a:solidFill>
                  <a:schemeClr val="accent3"/>
                </a:solidFill>
              </a:rPr>
              <a:t>Direct project team on remedial actions as necessary.</a:t>
            </a:r>
          </a:p>
          <a:p>
            <a:pPr lvl="1">
              <a:spcBef>
                <a:spcPts val="600"/>
              </a:spcBef>
            </a:pPr>
            <a:r>
              <a:rPr lang="en-US" sz="1400" b="1" dirty="0">
                <a:solidFill>
                  <a:schemeClr val="accent3"/>
                </a:solidFill>
              </a:rPr>
              <a:t>Implementation Team</a:t>
            </a:r>
          </a:p>
          <a:p>
            <a:pPr lvl="2">
              <a:spcBef>
                <a:spcPts val="600"/>
              </a:spcBef>
            </a:pPr>
            <a:r>
              <a:rPr lang="en-US" sz="1400" dirty="0">
                <a:solidFill>
                  <a:schemeClr val="accent3"/>
                </a:solidFill>
              </a:rPr>
              <a:t>All members of the project team have a responsibility to report and/or update Risks/Issues.</a:t>
            </a:r>
          </a:p>
          <a:p>
            <a:pPr lvl="2">
              <a:spcBef>
                <a:spcPts val="600"/>
              </a:spcBef>
            </a:pPr>
            <a:r>
              <a:rPr lang="en-US" sz="1400" dirty="0">
                <a:solidFill>
                  <a:schemeClr val="accent3"/>
                </a:solidFill>
              </a:rPr>
              <a:t>Risks and Issues may be assigned to individuals for action.</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9112389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E98FE-FE3D-4BDF-9B4A-7C172920D74D}"/>
              </a:ext>
            </a:extLst>
          </p:cNvPr>
          <p:cNvSpPr>
            <a:spLocks noGrp="1"/>
          </p:cNvSpPr>
          <p:nvPr>
            <p:ph type="body" sz="quarter" idx="16"/>
          </p:nvPr>
        </p:nvSpPr>
        <p:spPr/>
        <p:txBody>
          <a:bodyPr/>
          <a:lstStyle/>
          <a:p>
            <a:r>
              <a:rPr lang="en-GB" dirty="0"/>
              <a:t>Risk/Issue Status Reporting in Project Central</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Case Study: Novo Nordisk, Europe – Risk/Issue Log</a:t>
            </a:r>
          </a:p>
        </p:txBody>
      </p:sp>
      <p:pic>
        <p:nvPicPr>
          <p:cNvPr id="5" name="Picture 4" descr="A screenshot of a computer&#10;&#10;Description automatically generated">
            <a:extLst>
              <a:ext uri="{FF2B5EF4-FFF2-40B4-BE49-F238E27FC236}">
                <a16:creationId xmlns:a16="http://schemas.microsoft.com/office/drawing/2014/main" id="{C6989366-E1E0-40F5-9646-A28FC8AECCC4}"/>
              </a:ext>
            </a:extLst>
          </p:cNvPr>
          <p:cNvPicPr>
            <a:picLocks noChangeAspect="1"/>
          </p:cNvPicPr>
          <p:nvPr/>
        </p:nvPicPr>
        <p:blipFill>
          <a:blip r:embed="rId2"/>
          <a:stretch>
            <a:fillRect/>
          </a:stretch>
        </p:blipFill>
        <p:spPr>
          <a:xfrm>
            <a:off x="768714" y="1493398"/>
            <a:ext cx="8935124" cy="5172152"/>
          </a:xfrm>
          <a:prstGeom prst="rect">
            <a:avLst/>
          </a:prstGeom>
        </p:spPr>
      </p:pic>
    </p:spTree>
    <p:extLst>
      <p:ext uri="{BB962C8B-B14F-4D97-AF65-F5344CB8AC3E}">
        <p14:creationId xmlns:p14="http://schemas.microsoft.com/office/powerpoint/2010/main" val="47296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E98FE-FE3D-4BDF-9B4A-7C172920D74D}"/>
              </a:ext>
            </a:extLst>
          </p:cNvPr>
          <p:cNvSpPr>
            <a:spLocks noGrp="1"/>
          </p:cNvSpPr>
          <p:nvPr>
            <p:ph type="body" sz="quarter" idx="16"/>
          </p:nvPr>
        </p:nvSpPr>
        <p:spPr/>
        <p:txBody>
          <a:bodyPr/>
          <a:lstStyle/>
          <a:p>
            <a:r>
              <a:rPr lang="en-GB" dirty="0"/>
              <a:t>Risk/Issue Status Reporting in Project Central – shown as ‘heat map’</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Case Study: Novo Nordisk, Europe – Risk/Issue Log</a:t>
            </a:r>
          </a:p>
        </p:txBody>
      </p:sp>
      <p:pic>
        <p:nvPicPr>
          <p:cNvPr id="6" name="Picture 5" descr="A screenshot of a computer&#10;&#10;Description automatically generated">
            <a:extLst>
              <a:ext uri="{FF2B5EF4-FFF2-40B4-BE49-F238E27FC236}">
                <a16:creationId xmlns:a16="http://schemas.microsoft.com/office/drawing/2014/main" id="{89CC620E-3166-4CFF-8FC9-BF586C5ABEF3}"/>
              </a:ext>
            </a:extLst>
          </p:cNvPr>
          <p:cNvPicPr>
            <a:picLocks noChangeAspect="1"/>
          </p:cNvPicPr>
          <p:nvPr/>
        </p:nvPicPr>
        <p:blipFill>
          <a:blip r:embed="rId2"/>
          <a:stretch>
            <a:fillRect/>
          </a:stretch>
        </p:blipFill>
        <p:spPr>
          <a:xfrm>
            <a:off x="662474" y="1595534"/>
            <a:ext cx="9214664" cy="5114051"/>
          </a:xfrm>
          <a:prstGeom prst="rect">
            <a:avLst/>
          </a:prstGeom>
        </p:spPr>
      </p:pic>
    </p:spTree>
    <p:extLst>
      <p:ext uri="{BB962C8B-B14F-4D97-AF65-F5344CB8AC3E}">
        <p14:creationId xmlns:p14="http://schemas.microsoft.com/office/powerpoint/2010/main" val="38280723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E98FE-FE3D-4BDF-9B4A-7C172920D74D}"/>
              </a:ext>
            </a:extLst>
          </p:cNvPr>
          <p:cNvSpPr>
            <a:spLocks noGrp="1"/>
          </p:cNvSpPr>
          <p:nvPr>
            <p:ph type="body" sz="quarter" idx="16"/>
          </p:nvPr>
        </p:nvSpPr>
        <p:spPr/>
        <p:txBody>
          <a:bodyPr/>
          <a:lstStyle/>
          <a:p>
            <a:r>
              <a:rPr lang="en-GB" dirty="0"/>
              <a:t>Risk/Issue Status Reporting in Project Central – when extracted as a PDF client report</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Case Study: Novo Nordisk, Europe – Risk/Issue Log</a:t>
            </a:r>
          </a:p>
        </p:txBody>
      </p:sp>
      <p:pic>
        <p:nvPicPr>
          <p:cNvPr id="6" name="Picture 5" descr="A screenshot of a social media post&#10;&#10;Description automatically generated">
            <a:extLst>
              <a:ext uri="{FF2B5EF4-FFF2-40B4-BE49-F238E27FC236}">
                <a16:creationId xmlns:a16="http://schemas.microsoft.com/office/drawing/2014/main" id="{1DA94B0B-0CE6-409C-8DE2-11E1DBAE4172}"/>
              </a:ext>
            </a:extLst>
          </p:cNvPr>
          <p:cNvPicPr>
            <a:picLocks noChangeAspect="1"/>
          </p:cNvPicPr>
          <p:nvPr/>
        </p:nvPicPr>
        <p:blipFill>
          <a:blip r:embed="rId2"/>
          <a:stretch>
            <a:fillRect/>
          </a:stretch>
        </p:blipFill>
        <p:spPr>
          <a:xfrm>
            <a:off x="961053" y="1521729"/>
            <a:ext cx="9209314" cy="5114333"/>
          </a:xfrm>
          <a:prstGeom prst="rect">
            <a:avLst/>
          </a:prstGeom>
        </p:spPr>
      </p:pic>
    </p:spTree>
    <p:extLst>
      <p:ext uri="{BB962C8B-B14F-4D97-AF65-F5344CB8AC3E}">
        <p14:creationId xmlns:p14="http://schemas.microsoft.com/office/powerpoint/2010/main" val="26270993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describes how to manage change within an implementation project.  Changes are usually requested by a client after BRD sign-off but change could also be driven internally – a new product release, for example.</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Change of Scope Log: </a:t>
            </a:r>
            <a:r>
              <a:rPr lang="en-GB" sz="1400" dirty="0"/>
              <a:t>All changes should be tracked, assessed, estimated and approved.</a:t>
            </a:r>
          </a:p>
          <a:p>
            <a:pPr lvl="1">
              <a:spcBef>
                <a:spcPts val="600"/>
              </a:spcBef>
            </a:pPr>
            <a:r>
              <a:rPr lang="en-GB" sz="1400" b="1" dirty="0"/>
              <a:t>Assessment: </a:t>
            </a:r>
            <a:r>
              <a:rPr lang="en-GB" sz="1400" dirty="0"/>
              <a:t>A minor change (</a:t>
            </a:r>
            <a:r>
              <a:rPr lang="en-GB" sz="1400" dirty="0" err="1"/>
              <a:t>eg</a:t>
            </a:r>
            <a:r>
              <a:rPr lang="en-GB" sz="1400" dirty="0"/>
              <a:t> changing label on a screen) may have no impact on budget or timescale (but could carry risk).  A medium change (</a:t>
            </a:r>
            <a:r>
              <a:rPr lang="en-GB" sz="1400" dirty="0" err="1"/>
              <a:t>eg</a:t>
            </a:r>
            <a:r>
              <a:rPr lang="en-GB" sz="1400" dirty="0"/>
              <a:t> changing extract date from a data file) may have some impact on budget and timescale – these are assessed on a case-by-case basis.  Major changes (</a:t>
            </a:r>
            <a:r>
              <a:rPr lang="en-GB" sz="1400" dirty="0" err="1"/>
              <a:t>eg</a:t>
            </a:r>
            <a:r>
              <a:rPr lang="en-GB" sz="1400" dirty="0"/>
              <a:t> additional data source) may need re-negotiation of the Contract or a new opportunity to be raised in PSA and the PM01 process repeated.</a:t>
            </a:r>
          </a:p>
          <a:p>
            <a:pPr lvl="1">
              <a:spcBef>
                <a:spcPts val="600"/>
              </a:spcBef>
            </a:pPr>
            <a:r>
              <a:rPr lang="en-GB" sz="1400" b="1" dirty="0"/>
              <a:t>Approvals</a:t>
            </a:r>
            <a:r>
              <a:rPr lang="en-US" sz="1400" b="1" dirty="0"/>
              <a:t>: </a:t>
            </a:r>
            <a:r>
              <a:rPr lang="en-US" sz="1400" dirty="0"/>
              <a:t>All changes need to be tracked, assessed, estimated and approved.  Some changes may be rejected but these should still be tracked as a record of the project history. The reasons for change may provide insights into Lessons Learned. </a:t>
            </a:r>
          </a:p>
          <a:p>
            <a:pPr lvl="1">
              <a:spcBef>
                <a:spcPts val="600"/>
              </a:spcBef>
            </a:pPr>
            <a:r>
              <a:rPr lang="en-US" sz="1400" b="1" dirty="0"/>
              <a:t>Project Re-baselining</a:t>
            </a:r>
            <a:r>
              <a:rPr lang="en-US" sz="1400" dirty="0"/>
              <a:t>: The BRD, Project Schedule and Risks/Issues Log may need to be updated after a change has been approved.</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PM06</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Change of Scope Management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PM06</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Maintain Change of Scope Log (may be tool-assisted – Project Central).</a:t>
            </a:r>
          </a:p>
          <a:p>
            <a:pPr lvl="2">
              <a:spcBef>
                <a:spcPts val="600"/>
              </a:spcBef>
            </a:pPr>
            <a:r>
              <a:rPr lang="en-US" sz="1400" dirty="0">
                <a:solidFill>
                  <a:schemeClr val="accent3"/>
                </a:solidFill>
              </a:rPr>
              <a:t>Ensures that all changes are tracked, assessed, estimated, and approved by the client for client-driven changes.</a:t>
            </a:r>
          </a:p>
          <a:p>
            <a:pPr lvl="2">
              <a:spcBef>
                <a:spcPts val="600"/>
              </a:spcBef>
            </a:pPr>
            <a:r>
              <a:rPr lang="en-US" sz="1400" dirty="0">
                <a:solidFill>
                  <a:schemeClr val="accent3"/>
                </a:solidFill>
              </a:rPr>
              <a:t>Significant changes may require re-negotiation of the contract.</a:t>
            </a:r>
          </a:p>
          <a:p>
            <a:pPr lvl="1">
              <a:spcBef>
                <a:spcPts val="600"/>
              </a:spcBef>
            </a:pPr>
            <a:r>
              <a:rPr lang="en-US" sz="1400" b="1" dirty="0">
                <a:solidFill>
                  <a:schemeClr val="accent3"/>
                </a:solidFill>
              </a:rPr>
              <a:t>Client / Programme Implementation</a:t>
            </a:r>
            <a:r>
              <a:rPr lang="en-US" sz="1400" b="1" strike="sngStrike" dirty="0">
                <a:solidFill>
                  <a:schemeClr val="accent3"/>
                </a:solidFill>
              </a:rPr>
              <a:t> </a:t>
            </a:r>
            <a:r>
              <a:rPr lang="en-US" sz="1400" b="1" dirty="0">
                <a:solidFill>
                  <a:schemeClr val="accent3"/>
                </a:solidFill>
              </a:rPr>
              <a:t>Partner</a:t>
            </a:r>
          </a:p>
          <a:p>
            <a:pPr lvl="2">
              <a:spcBef>
                <a:spcPts val="600"/>
              </a:spcBef>
            </a:pPr>
            <a:r>
              <a:rPr lang="en-US" sz="1400" dirty="0">
                <a:solidFill>
                  <a:schemeClr val="accent3"/>
                </a:solidFill>
              </a:rPr>
              <a:t>All changes should be approved.</a:t>
            </a:r>
          </a:p>
          <a:p>
            <a:pPr lvl="1">
              <a:spcBef>
                <a:spcPts val="600"/>
              </a:spcBef>
            </a:pPr>
            <a:r>
              <a:rPr lang="en-US" sz="1400" b="1" dirty="0">
                <a:solidFill>
                  <a:schemeClr val="accent3"/>
                </a:solidFill>
              </a:rPr>
              <a:t>Business Analyst / Architect</a:t>
            </a:r>
          </a:p>
          <a:p>
            <a:pPr lvl="2">
              <a:spcBef>
                <a:spcPts val="600"/>
              </a:spcBef>
            </a:pPr>
            <a:r>
              <a:rPr lang="en-US" sz="1400" dirty="0">
                <a:solidFill>
                  <a:schemeClr val="accent3"/>
                </a:solidFill>
              </a:rPr>
              <a:t>Assist with the analysis, impact assessment and estimation of effort (and hence, cost).</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898409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80E98FE-FE3D-4BDF-9B4A-7C172920D74D}"/>
              </a:ext>
            </a:extLst>
          </p:cNvPr>
          <p:cNvSpPr>
            <a:spLocks noGrp="1"/>
          </p:cNvSpPr>
          <p:nvPr>
            <p:ph type="body" sz="quarter" idx="16"/>
          </p:nvPr>
        </p:nvSpPr>
        <p:spPr/>
        <p:txBody>
          <a:bodyPr/>
          <a:lstStyle/>
          <a:p>
            <a:r>
              <a:rPr lang="en-GB" dirty="0"/>
              <a:t>Change of Scope Tracking in Project Central</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Case Study: Novo Nordisk, Brazil</a:t>
            </a:r>
          </a:p>
        </p:txBody>
      </p:sp>
      <p:pic>
        <p:nvPicPr>
          <p:cNvPr id="5" name="Picture 4" descr="A screenshot of a social media post&#10;&#10;Description automatically generated">
            <a:extLst>
              <a:ext uri="{FF2B5EF4-FFF2-40B4-BE49-F238E27FC236}">
                <a16:creationId xmlns:a16="http://schemas.microsoft.com/office/drawing/2014/main" id="{F912EF33-F446-4BC9-9242-2969EB25236A}"/>
              </a:ext>
            </a:extLst>
          </p:cNvPr>
          <p:cNvPicPr>
            <a:picLocks noChangeAspect="1"/>
          </p:cNvPicPr>
          <p:nvPr/>
        </p:nvPicPr>
        <p:blipFill>
          <a:blip r:embed="rId2"/>
          <a:stretch>
            <a:fillRect/>
          </a:stretch>
        </p:blipFill>
        <p:spPr>
          <a:xfrm>
            <a:off x="505992" y="1521729"/>
            <a:ext cx="9579244" cy="4856030"/>
          </a:xfrm>
          <a:prstGeom prst="rect">
            <a:avLst/>
          </a:prstGeom>
        </p:spPr>
      </p:pic>
    </p:spTree>
    <p:extLst>
      <p:ext uri="{BB962C8B-B14F-4D97-AF65-F5344CB8AC3E}">
        <p14:creationId xmlns:p14="http://schemas.microsoft.com/office/powerpoint/2010/main" val="1824528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describes the capturing of the Client’s business requirements leading the completion and approval of a Business Requirements Document.  Once approved, any changes are then subject to the Change of Scope Management process.  This is a key project document that drives the project and provides a detailed description of Client expectations.</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Significant Client Input: </a:t>
            </a:r>
            <a:r>
              <a:rPr lang="en-GB" sz="1400" dirty="0"/>
              <a:t>Builds on the SOW and adds fine detail.  Meetings with Client may be calls, face-to-face meetings or one or more workshops depending on the size and complexity of the project. </a:t>
            </a:r>
          </a:p>
          <a:p>
            <a:pPr lvl="1">
              <a:spcBef>
                <a:spcPts val="600"/>
              </a:spcBef>
            </a:pPr>
            <a:r>
              <a:rPr lang="en-GB" sz="1400" b="1" dirty="0"/>
              <a:t>BRD Construction: </a:t>
            </a:r>
            <a:r>
              <a:rPr lang="en-GB" sz="1400" dirty="0"/>
              <a:t>The BRD is a critical document from which the Solution Design is derived and all subsequent work planned.  This has to be detailed enough and accurate. Client approval (sign-off) is important as a verification by the Client that the Delivery team has understood the Client’s requirements.</a:t>
            </a:r>
          </a:p>
          <a:p>
            <a:pPr lvl="1">
              <a:spcBef>
                <a:spcPts val="600"/>
              </a:spcBef>
            </a:pPr>
            <a:r>
              <a:rPr lang="en-US" sz="1400" b="1" dirty="0"/>
              <a:t>Client Approval</a:t>
            </a:r>
            <a:r>
              <a:rPr lang="en-US" sz="1400" dirty="0"/>
              <a:t>: Should be obtained before further planning is undertaken or further MAP phases initiated.</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PM07</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Business Requirements</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PM07</a:t>
            </a:r>
          </a:p>
          <a:p>
            <a:pPr lvl="1">
              <a:spcBef>
                <a:spcPts val="600"/>
              </a:spcBef>
            </a:pPr>
            <a:r>
              <a:rPr lang="en-US" sz="1400" b="1" dirty="0">
                <a:solidFill>
                  <a:schemeClr val="accent3"/>
                </a:solidFill>
              </a:rPr>
              <a:t>Business Analyst</a:t>
            </a:r>
          </a:p>
          <a:p>
            <a:pPr lvl="2">
              <a:spcBef>
                <a:spcPts val="600"/>
              </a:spcBef>
            </a:pPr>
            <a:r>
              <a:rPr lang="en-US" sz="1400" dirty="0">
                <a:solidFill>
                  <a:schemeClr val="accent3"/>
                </a:solidFill>
              </a:rPr>
              <a:t>Key point of contact between Client and the project team.</a:t>
            </a:r>
          </a:p>
          <a:p>
            <a:pPr lvl="2">
              <a:spcBef>
                <a:spcPts val="600"/>
              </a:spcBef>
            </a:pPr>
            <a:r>
              <a:rPr lang="en-US" sz="1400" dirty="0">
                <a:solidFill>
                  <a:schemeClr val="accent3"/>
                </a:solidFill>
              </a:rPr>
              <a:t>Elucidate requirements from the Client by meetings or workshops.</a:t>
            </a:r>
          </a:p>
          <a:p>
            <a:pPr lvl="2">
              <a:spcBef>
                <a:spcPts val="600"/>
              </a:spcBef>
            </a:pPr>
            <a:r>
              <a:rPr lang="en-US" sz="1400" dirty="0">
                <a:solidFill>
                  <a:schemeClr val="accent3"/>
                </a:solidFill>
              </a:rPr>
              <a:t>Write the BRD and seek Client approval after internal review.</a:t>
            </a:r>
          </a:p>
          <a:p>
            <a:pPr lvl="1">
              <a:spcBef>
                <a:spcPts val="600"/>
              </a:spcBef>
            </a:pPr>
            <a:r>
              <a:rPr lang="en-US" sz="1400" b="1" dirty="0">
                <a:solidFill>
                  <a:schemeClr val="accent3"/>
                </a:solidFill>
              </a:rPr>
              <a:t>Delivery Team</a:t>
            </a:r>
          </a:p>
          <a:p>
            <a:pPr lvl="2">
              <a:spcBef>
                <a:spcPts val="600"/>
              </a:spcBef>
            </a:pPr>
            <a:r>
              <a:rPr lang="en-US" sz="1400" dirty="0">
                <a:solidFill>
                  <a:schemeClr val="accent3"/>
                </a:solidFill>
              </a:rPr>
              <a:t>Input may be needed from the Architect and/or Technical Lead to ensure the right level of information is captured.</a:t>
            </a:r>
          </a:p>
          <a:p>
            <a:pPr lvl="2">
              <a:spcBef>
                <a:spcPts val="600"/>
              </a:spcBef>
            </a:pPr>
            <a:r>
              <a:rPr lang="en-US" sz="1400" dirty="0">
                <a:solidFill>
                  <a:schemeClr val="accent3"/>
                </a:solidFill>
              </a:rPr>
              <a:t>Input may be needed from the Service Management team to ensure that Ongoing Support needs are covered.</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83775097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F8920-451F-C34D-837C-EE7C7647B1A8}"/>
              </a:ext>
            </a:extLst>
          </p:cNvPr>
          <p:cNvSpPr>
            <a:spLocks noGrp="1"/>
          </p:cNvSpPr>
          <p:nvPr>
            <p:ph type="body" sz="quarter" idx="11"/>
          </p:nvPr>
        </p:nvSpPr>
        <p:spPr>
          <a:xfrm>
            <a:off x="4236980" y="657226"/>
            <a:ext cx="7231120" cy="4972050"/>
          </a:xfrm>
        </p:spPr>
        <p:txBody>
          <a:bodyPr/>
          <a:lstStyle/>
          <a:p>
            <a:pPr marL="0" indent="0">
              <a:spcBef>
                <a:spcPts val="1200"/>
              </a:spcBef>
              <a:buNone/>
            </a:pPr>
            <a:r>
              <a:rPr lang="en-US" b="1" dirty="0"/>
              <a:t>MAP Training consists of:</a:t>
            </a:r>
          </a:p>
          <a:p>
            <a:pPr marL="342900" indent="-342900">
              <a:spcBef>
                <a:spcPts val="1200"/>
              </a:spcBef>
              <a:buFont typeface="+mj-lt"/>
              <a:buAutoNum type="arabicPeriod"/>
            </a:pPr>
            <a:r>
              <a:rPr lang="en-US" dirty="0"/>
              <a:t>Introduction to MAP</a:t>
            </a:r>
          </a:p>
          <a:p>
            <a:pPr marL="342900" indent="-342900">
              <a:spcBef>
                <a:spcPts val="1200"/>
              </a:spcBef>
              <a:buFont typeface="+mj-lt"/>
              <a:buAutoNum type="arabicPeriod"/>
            </a:pPr>
            <a:r>
              <a:rPr lang="en-US" dirty="0"/>
              <a:t>Exploring Implementation Processes</a:t>
            </a:r>
          </a:p>
          <a:p>
            <a:pPr marL="342900" indent="-342900">
              <a:spcBef>
                <a:spcPts val="1200"/>
              </a:spcBef>
              <a:buFont typeface="+mj-lt"/>
              <a:buAutoNum type="arabicPeriod"/>
            </a:pPr>
            <a:r>
              <a:rPr lang="en-US" dirty="0"/>
              <a:t>Understanding Ongoing Support Model &amp; Processes</a:t>
            </a:r>
          </a:p>
          <a:p>
            <a:pPr>
              <a:spcBef>
                <a:spcPts val="1200"/>
              </a:spcBef>
            </a:pPr>
            <a:endParaRPr lang="en-US" dirty="0"/>
          </a:p>
          <a:p>
            <a:pPr marL="0" indent="0">
              <a:spcBef>
                <a:spcPts val="1200"/>
              </a:spcBef>
              <a:buNone/>
            </a:pPr>
            <a:r>
              <a:rPr lang="en-US" dirty="0"/>
              <a:t>This training session is for </a:t>
            </a:r>
            <a:r>
              <a:rPr lang="en-US" b="1" dirty="0">
                <a:solidFill>
                  <a:schemeClr val="accent1"/>
                </a:solidFill>
              </a:rPr>
              <a:t>Exploring Implementation Processes </a:t>
            </a:r>
            <a:r>
              <a:rPr lang="en-US" dirty="0"/>
              <a:t>and you will be able to:</a:t>
            </a:r>
          </a:p>
          <a:p>
            <a:pPr>
              <a:spcBef>
                <a:spcPts val="1200"/>
              </a:spcBef>
              <a:buFont typeface="Arial" panose="020B0604020202020204" pitchFamily="34" charset="0"/>
              <a:buChar char="•"/>
            </a:pPr>
            <a:r>
              <a:rPr lang="en-US" dirty="0"/>
              <a:t>Understand the Project Phases and the relevant SOPs</a:t>
            </a:r>
          </a:p>
          <a:p>
            <a:pPr>
              <a:spcBef>
                <a:spcPts val="1200"/>
              </a:spcBef>
              <a:buFont typeface="Arial" panose="020B0604020202020204" pitchFamily="34" charset="0"/>
              <a:buChar char="•"/>
            </a:pPr>
            <a:r>
              <a:rPr lang="en-US" dirty="0"/>
              <a:t>Identify the Implementation processes that are relevant to your functional role</a:t>
            </a:r>
          </a:p>
          <a:p>
            <a:pPr>
              <a:spcBef>
                <a:spcPts val="1200"/>
              </a:spcBef>
              <a:buFont typeface="Arial" panose="020B0604020202020204" pitchFamily="34" charset="0"/>
              <a:buChar char="•"/>
            </a:pPr>
            <a:r>
              <a:rPr lang="en-US" dirty="0"/>
              <a:t>Ensure that the transition from Implementation to Ongoing Support is done correctly</a:t>
            </a:r>
          </a:p>
          <a:p>
            <a:pPr>
              <a:spcBef>
                <a:spcPts val="1200"/>
              </a:spcBef>
              <a:buFont typeface="Arial" panose="020B0604020202020204" pitchFamily="34" charset="0"/>
              <a:buChar char="•"/>
            </a:pPr>
            <a:r>
              <a:rPr lang="en-US" dirty="0"/>
              <a:t>Have a basic knowledge of MAP tools and governance processes.</a:t>
            </a:r>
          </a:p>
          <a:p>
            <a:pPr>
              <a:spcBef>
                <a:spcPts val="1200"/>
              </a:spcBef>
              <a:buFont typeface="Arial" panose="020B0604020202020204" pitchFamily="34" charset="0"/>
              <a:buChar char="•"/>
            </a:pPr>
            <a:r>
              <a:rPr lang="en-US" dirty="0"/>
              <a:t>Build on the knowledge acquired to gain MAP certification using our SmartSolve system</a:t>
            </a:r>
          </a:p>
        </p:txBody>
      </p:sp>
      <p:sp>
        <p:nvSpPr>
          <p:cNvPr id="3" name="Rectangle 2">
            <a:extLst>
              <a:ext uri="{FF2B5EF4-FFF2-40B4-BE49-F238E27FC236}">
                <a16:creationId xmlns:a16="http://schemas.microsoft.com/office/drawing/2014/main" id="{42A6712D-E687-8744-A979-3400B73BD5BB}"/>
              </a:ext>
            </a:extLst>
          </p:cNvPr>
          <p:cNvSpPr/>
          <p:nvPr/>
        </p:nvSpPr>
        <p:spPr>
          <a:xfrm>
            <a:off x="723900" y="2420353"/>
            <a:ext cx="2590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b="1" dirty="0"/>
              <a:t>Training Objectives</a:t>
            </a:r>
          </a:p>
        </p:txBody>
      </p:sp>
    </p:spTree>
    <p:extLst>
      <p:ext uri="{BB962C8B-B14F-4D97-AF65-F5344CB8AC3E}">
        <p14:creationId xmlns:p14="http://schemas.microsoft.com/office/powerpoint/2010/main" val="33772259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788DE35-2C4C-459A-BDFD-707619C257E1}"/>
              </a:ext>
            </a:extLst>
          </p:cNvPr>
          <p:cNvSpPr>
            <a:spLocks noGrp="1"/>
          </p:cNvSpPr>
          <p:nvPr>
            <p:ph type="body" sz="quarter" idx="16"/>
          </p:nvPr>
        </p:nvSpPr>
        <p:spPr/>
        <p:txBody>
          <a:bodyPr/>
          <a:lstStyle/>
          <a:p>
            <a:r>
              <a:rPr lang="en-GB" dirty="0"/>
              <a:t>Capturing the Client’s business requirements in a consistent way to ensure understanding across teams globally</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a:xfrm>
            <a:off x="301658" y="294468"/>
            <a:ext cx="11733026" cy="768263"/>
          </a:xfrm>
        </p:spPr>
        <p:txBody>
          <a:bodyPr/>
          <a:lstStyle/>
          <a:p>
            <a:r>
              <a:rPr lang="en-GB" dirty="0"/>
              <a:t>Case Study: Takeda Italy – PM07 Business Requirements Document</a:t>
            </a:r>
          </a:p>
        </p:txBody>
      </p:sp>
      <p:pic>
        <p:nvPicPr>
          <p:cNvPr id="7" name="Content Placeholder 6">
            <a:extLst>
              <a:ext uri="{FF2B5EF4-FFF2-40B4-BE49-F238E27FC236}">
                <a16:creationId xmlns:a16="http://schemas.microsoft.com/office/drawing/2014/main" id="{C61FD576-FBA9-4E11-9353-57D0DCF66F35}"/>
              </a:ext>
            </a:extLst>
          </p:cNvPr>
          <p:cNvPicPr>
            <a:picLocks noGrp="1" noChangeAspect="1"/>
          </p:cNvPicPr>
          <p:nvPr>
            <p:ph idx="1"/>
          </p:nvPr>
        </p:nvPicPr>
        <p:blipFill>
          <a:blip r:embed="rId2"/>
          <a:stretch>
            <a:fillRect/>
          </a:stretch>
        </p:blipFill>
        <p:spPr>
          <a:xfrm>
            <a:off x="506363" y="2274650"/>
            <a:ext cx="4416912" cy="400058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5" name="Content Placeholder 4">
            <a:extLst>
              <a:ext uri="{FF2B5EF4-FFF2-40B4-BE49-F238E27FC236}">
                <a16:creationId xmlns:a16="http://schemas.microsoft.com/office/drawing/2014/main" id="{A05D1E9C-DFF2-48B9-9AB3-7B471BF5D9BB}"/>
              </a:ext>
            </a:extLst>
          </p:cNvPr>
          <p:cNvPicPr>
            <a:picLocks noGrp="1" noChangeAspect="1"/>
          </p:cNvPicPr>
          <p:nvPr>
            <p:ph idx="17"/>
          </p:nvPr>
        </p:nvPicPr>
        <p:blipFill>
          <a:blip r:embed="rId3"/>
          <a:stretch>
            <a:fillRect/>
          </a:stretch>
        </p:blipFill>
        <p:spPr>
          <a:xfrm>
            <a:off x="5691957" y="2105724"/>
            <a:ext cx="4923239" cy="416951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Rectangle 1">
            <a:extLst>
              <a:ext uri="{FF2B5EF4-FFF2-40B4-BE49-F238E27FC236}">
                <a16:creationId xmlns:a16="http://schemas.microsoft.com/office/drawing/2014/main" id="{8AADF603-CF06-4A6E-B2B8-9194616F303F}"/>
              </a:ext>
            </a:extLst>
          </p:cNvPr>
          <p:cNvSpPr/>
          <p:nvPr/>
        </p:nvSpPr>
        <p:spPr>
          <a:xfrm>
            <a:off x="384694" y="1798351"/>
            <a:ext cx="4660250" cy="369332"/>
          </a:xfrm>
          <a:prstGeom prst="rect">
            <a:avLst/>
          </a:prstGeom>
        </p:spPr>
        <p:txBody>
          <a:bodyPr wrap="none">
            <a:spAutoFit/>
          </a:bodyPr>
          <a:lstStyle/>
          <a:p>
            <a:r>
              <a:rPr lang="en-GB" dirty="0"/>
              <a:t>Extracts of key pages, as per BRD template</a:t>
            </a:r>
          </a:p>
        </p:txBody>
      </p:sp>
    </p:spTree>
    <p:extLst>
      <p:ext uri="{BB962C8B-B14F-4D97-AF65-F5344CB8AC3E}">
        <p14:creationId xmlns:p14="http://schemas.microsoft.com/office/powerpoint/2010/main" val="1280518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9C09024-5D43-48B7-8A9C-50240086175C}"/>
              </a:ext>
            </a:extLst>
          </p:cNvPr>
          <p:cNvPicPr>
            <a:picLocks noChangeAspect="1"/>
          </p:cNvPicPr>
          <p:nvPr/>
        </p:nvPicPr>
        <p:blipFill>
          <a:blip r:embed="rId2"/>
          <a:stretch>
            <a:fillRect/>
          </a:stretch>
        </p:blipFill>
        <p:spPr>
          <a:xfrm>
            <a:off x="1152292" y="1493398"/>
            <a:ext cx="9708541" cy="4873553"/>
          </a:xfrm>
          <a:prstGeom prst="rect">
            <a:avLst/>
          </a:prstGeom>
        </p:spPr>
      </p:pic>
      <p:sp>
        <p:nvSpPr>
          <p:cNvPr id="9" name="Text Placeholder 1">
            <a:extLst>
              <a:ext uri="{FF2B5EF4-FFF2-40B4-BE49-F238E27FC236}">
                <a16:creationId xmlns:a16="http://schemas.microsoft.com/office/drawing/2014/main" id="{58BC068D-930A-46AA-8D1B-4BC25346D440}"/>
              </a:ext>
            </a:extLst>
          </p:cNvPr>
          <p:cNvSpPr txBox="1">
            <a:spLocks/>
          </p:cNvSpPr>
          <p:nvPr/>
        </p:nvSpPr>
        <p:spPr>
          <a:xfrm>
            <a:off x="301574" y="1091062"/>
            <a:ext cx="11338560" cy="402336"/>
          </a:xfrm>
          <a:prstGeom prst="rect">
            <a:avLst/>
          </a:prstGeom>
        </p:spPr>
        <p:txBody>
          <a:bodyPr/>
          <a:lstStyle>
            <a:lvl1pPr marL="0" indent="0" algn="l" defTabSz="914400" rtl="0" eaLnBrk="1" latinLnBrk="0" hangingPunct="1">
              <a:lnSpc>
                <a:spcPct val="90000"/>
              </a:lnSpc>
              <a:spcBef>
                <a:spcPts val="0"/>
              </a:spcBef>
              <a:buFont typeface="Arial" panose="020B0604020202020204" pitchFamily="34" charset="0"/>
              <a:buNone/>
              <a:defRPr sz="2000" i="1" kern="1200" baseline="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a:t>Visual Status of project progress maintained in Teamwork</a:t>
            </a:r>
            <a:endParaRPr lang="en-GB" dirty="0"/>
          </a:p>
        </p:txBody>
      </p:sp>
      <p:sp>
        <p:nvSpPr>
          <p:cNvPr id="11" name="Title 2">
            <a:extLst>
              <a:ext uri="{FF2B5EF4-FFF2-40B4-BE49-F238E27FC236}">
                <a16:creationId xmlns:a16="http://schemas.microsoft.com/office/drawing/2014/main" id="{165EA499-B080-4CAD-B5A2-356C1F8AAEC8}"/>
              </a:ext>
            </a:extLst>
          </p:cNvPr>
          <p:cNvSpPr txBox="1">
            <a:spLocks/>
          </p:cNvSpPr>
          <p:nvPr/>
        </p:nvSpPr>
        <p:spPr>
          <a:xfrm>
            <a:off x="301574" y="294468"/>
            <a:ext cx="11338560" cy="768263"/>
          </a:xfrm>
          <a:prstGeom prst="rect">
            <a:avLst/>
          </a:prstGeom>
        </p:spPr>
        <p:txBody>
          <a:bodyPr anchor="b" anchorCtr="0"/>
          <a:lstStyle>
            <a:lvl1pPr algn="l" defTabSz="914400" rtl="0" eaLnBrk="1" latinLnBrk="0" hangingPunct="1">
              <a:lnSpc>
                <a:spcPct val="90000"/>
              </a:lnSpc>
              <a:spcBef>
                <a:spcPct val="0"/>
              </a:spcBef>
              <a:buNone/>
              <a:defRPr sz="2800" b="1" kern="1200">
                <a:solidFill>
                  <a:schemeClr val="tx1"/>
                </a:solidFill>
                <a:latin typeface="+mj-lt"/>
                <a:ea typeface="+mj-ea"/>
                <a:cs typeface="+mj-cs"/>
              </a:defRPr>
            </a:lvl1pPr>
          </a:lstStyle>
          <a:p>
            <a:r>
              <a:rPr lang="en-GB" dirty="0"/>
              <a:t>Case Study: Takeda Italy – Project Schedule</a:t>
            </a:r>
          </a:p>
        </p:txBody>
      </p:sp>
    </p:spTree>
    <p:extLst>
      <p:ext uri="{BB962C8B-B14F-4D97-AF65-F5344CB8AC3E}">
        <p14:creationId xmlns:p14="http://schemas.microsoft.com/office/powerpoint/2010/main" val="60860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US" sz="1400" dirty="0"/>
              <a:t>A Traceability Matrix is used to show that all requirements have been delivered and satisfactorily tested. </a:t>
            </a:r>
          </a:p>
          <a:p>
            <a:pPr lvl="1">
              <a:spcBef>
                <a:spcPts val="600"/>
              </a:spcBef>
            </a:pPr>
            <a:r>
              <a:rPr lang="en-US" sz="1400" dirty="0"/>
              <a:t>It has value for IQVIA as well as the client and may be expected evidence in a client audit.</a:t>
            </a:r>
          </a:p>
          <a:p>
            <a:pPr lvl="1">
              <a:spcBef>
                <a:spcPts val="600"/>
              </a:spcBef>
            </a:pPr>
            <a:r>
              <a:rPr lang="en-US" sz="1400" dirty="0"/>
              <a:t>A Traceability Matrix contains itemized requirements, associated specifications, related test cases and results of those tests.</a:t>
            </a:r>
            <a:endParaRPr lang="en-GB" sz="1400" dirty="0"/>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Traceability Matrix Creation: </a:t>
            </a:r>
            <a:r>
              <a:rPr lang="en-GB" sz="1400" dirty="0"/>
              <a:t>The</a:t>
            </a:r>
            <a:r>
              <a:rPr lang="en-GB" sz="1400" b="1" dirty="0"/>
              <a:t> </a:t>
            </a:r>
            <a:r>
              <a:rPr lang="en-GB" sz="1400" dirty="0"/>
              <a:t>Traceability Matrix is reviewed by the Business Analyst to verify that all business requirements lead to functionality that in turn is associated with relevant test cases.</a:t>
            </a:r>
          </a:p>
          <a:p>
            <a:pPr lvl="1">
              <a:spcBef>
                <a:spcPts val="600"/>
              </a:spcBef>
            </a:pPr>
            <a:r>
              <a:rPr lang="en-GB" sz="1400" b="1" dirty="0"/>
              <a:t>Traceability Matrix Verification: </a:t>
            </a:r>
            <a:r>
              <a:rPr lang="en-GB" sz="1400" dirty="0"/>
              <a:t>As part of the review of test results (see QM01 Test Management), it should be proven that all desired functionality is present and operational.</a:t>
            </a:r>
            <a:endParaRPr lang="en-US" sz="1400" dirty="0"/>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PM08</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Traceability</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PM08</a:t>
            </a:r>
          </a:p>
          <a:p>
            <a:pPr lvl="1">
              <a:spcBef>
                <a:spcPts val="600"/>
              </a:spcBef>
            </a:pPr>
            <a:r>
              <a:rPr lang="en-US" sz="1400" b="1" dirty="0">
                <a:solidFill>
                  <a:schemeClr val="accent3"/>
                </a:solidFill>
              </a:rPr>
              <a:t>Testing Lead</a:t>
            </a:r>
          </a:p>
          <a:p>
            <a:pPr lvl="2">
              <a:spcBef>
                <a:spcPts val="600"/>
              </a:spcBef>
            </a:pPr>
            <a:r>
              <a:rPr lang="en-US" sz="1400" dirty="0">
                <a:solidFill>
                  <a:schemeClr val="accent3"/>
                </a:solidFill>
              </a:rPr>
              <a:t>Reviews business requirements.</a:t>
            </a:r>
          </a:p>
          <a:p>
            <a:pPr lvl="2">
              <a:spcBef>
                <a:spcPts val="600"/>
              </a:spcBef>
            </a:pPr>
            <a:r>
              <a:rPr lang="en-US" sz="1400" dirty="0">
                <a:solidFill>
                  <a:schemeClr val="accent3"/>
                </a:solidFill>
              </a:rPr>
              <a:t>Creates traceability matrix.</a:t>
            </a:r>
          </a:p>
          <a:p>
            <a:pPr lvl="2">
              <a:spcBef>
                <a:spcPts val="600"/>
              </a:spcBef>
            </a:pPr>
            <a:r>
              <a:rPr lang="en-US" sz="1400" dirty="0">
                <a:solidFill>
                  <a:schemeClr val="accent3"/>
                </a:solidFill>
              </a:rPr>
              <a:t>Populates traceability matrix.</a:t>
            </a:r>
          </a:p>
          <a:p>
            <a:pPr lvl="1">
              <a:spcBef>
                <a:spcPts val="600"/>
              </a:spcBef>
            </a:pPr>
            <a:r>
              <a:rPr lang="en-US" sz="1400" b="1" dirty="0">
                <a:solidFill>
                  <a:schemeClr val="accent3"/>
                </a:solidFill>
              </a:rPr>
              <a:t>Business Analyst</a:t>
            </a:r>
          </a:p>
          <a:p>
            <a:pPr lvl="2">
              <a:spcBef>
                <a:spcPts val="600"/>
              </a:spcBef>
            </a:pPr>
            <a:r>
              <a:rPr lang="en-US" sz="1400" dirty="0">
                <a:solidFill>
                  <a:schemeClr val="accent3"/>
                </a:solidFill>
              </a:rPr>
              <a:t>Reviews traceability matrix.</a:t>
            </a:r>
          </a:p>
          <a:p>
            <a:pPr lvl="2">
              <a:spcBef>
                <a:spcPts val="600"/>
              </a:spcBef>
            </a:pPr>
            <a:r>
              <a:rPr lang="en-US" sz="1400" dirty="0">
                <a:solidFill>
                  <a:schemeClr val="accent3"/>
                </a:solidFill>
              </a:rPr>
              <a:t>Identifies gaps in matching test cases to   business requirements.</a:t>
            </a:r>
          </a:p>
          <a:p>
            <a:pPr lvl="2">
              <a:spcBef>
                <a:spcPts val="600"/>
              </a:spcBef>
            </a:pPr>
            <a:r>
              <a:rPr lang="en-US" sz="1400" dirty="0">
                <a:solidFill>
                  <a:schemeClr val="accent3"/>
                </a:solidFill>
              </a:rPr>
              <a:t>Raise defects where testing shows that functionality resulting from business requirements is missing or broken.</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011826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Iteration Management becomes important when a large project is broken down into a more Agile-like structure where discrete chunks of work (work packages) are delivered in iterations (sprints).  The solution is thus delivered incrementally with reviews after each iteration has been completed and a planning session to plan the next iteration.  The iterative process may extend to the Plan and Deploy phases.</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Iteration Planning Meeting: </a:t>
            </a:r>
            <a:r>
              <a:rPr lang="en-GB" sz="1400" dirty="0"/>
              <a:t>Decides the content of the next iteration.</a:t>
            </a:r>
          </a:p>
          <a:p>
            <a:pPr lvl="1">
              <a:spcBef>
                <a:spcPts val="600"/>
              </a:spcBef>
            </a:pPr>
            <a:r>
              <a:rPr lang="en-GB" sz="1400" b="1" dirty="0"/>
              <a:t>Iteration Review Meeting: </a:t>
            </a:r>
            <a:r>
              <a:rPr lang="en-GB" sz="1400" dirty="0"/>
              <a:t>Determines what worked well, what didn’t work well and general lessons learned from the previous iteration.</a:t>
            </a:r>
          </a:p>
          <a:p>
            <a:pPr lvl="1">
              <a:spcBef>
                <a:spcPts val="600"/>
              </a:spcBef>
            </a:pPr>
            <a:r>
              <a:rPr lang="en-GB" sz="1400" b="1" dirty="0"/>
              <a:t>Retrospective with Client</a:t>
            </a:r>
            <a:r>
              <a:rPr lang="en-GB" sz="1400" dirty="0"/>
              <a:t>: Held if iteration delivered a component visible to the Client or if the Client was involved in the iteration.</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PM09</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Iteration Management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PM09</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Holds iteration planning meeting.</a:t>
            </a:r>
          </a:p>
          <a:p>
            <a:pPr lvl="2">
              <a:spcBef>
                <a:spcPts val="600"/>
              </a:spcBef>
            </a:pPr>
            <a:r>
              <a:rPr lang="en-US" sz="1400" dirty="0">
                <a:solidFill>
                  <a:schemeClr val="accent3"/>
                </a:solidFill>
              </a:rPr>
              <a:t>Updates backlog and initiates solution design.</a:t>
            </a:r>
          </a:p>
          <a:p>
            <a:pPr lvl="2">
              <a:spcBef>
                <a:spcPts val="600"/>
              </a:spcBef>
            </a:pPr>
            <a:r>
              <a:rPr lang="en-US" sz="1400" dirty="0">
                <a:solidFill>
                  <a:schemeClr val="accent3"/>
                </a:solidFill>
              </a:rPr>
              <a:t>Holds review meeting for previous iteration.</a:t>
            </a:r>
          </a:p>
          <a:p>
            <a:pPr lvl="2">
              <a:spcBef>
                <a:spcPts val="600"/>
              </a:spcBef>
            </a:pPr>
            <a:r>
              <a:rPr lang="en-US" sz="1400" dirty="0">
                <a:solidFill>
                  <a:schemeClr val="accent3"/>
                </a:solidFill>
              </a:rPr>
              <a:t>Holds retrospective with Client (optional and dependent on project)</a:t>
            </a:r>
          </a:p>
          <a:p>
            <a:pPr lvl="1">
              <a:spcBef>
                <a:spcPts val="600"/>
              </a:spcBef>
            </a:pPr>
            <a:r>
              <a:rPr lang="en-US" sz="1400" b="1" dirty="0">
                <a:solidFill>
                  <a:schemeClr val="accent3"/>
                </a:solidFill>
              </a:rPr>
              <a:t>Implementation Team</a:t>
            </a:r>
          </a:p>
          <a:p>
            <a:pPr lvl="2">
              <a:spcBef>
                <a:spcPts val="600"/>
              </a:spcBef>
            </a:pPr>
            <a:r>
              <a:rPr lang="en-US" sz="1400" dirty="0">
                <a:solidFill>
                  <a:schemeClr val="accent3"/>
                </a:solidFill>
              </a:rPr>
              <a:t>Provides feedback on previous iteration.</a:t>
            </a:r>
          </a:p>
          <a:p>
            <a:pPr lvl="2">
              <a:spcBef>
                <a:spcPts val="600"/>
              </a:spcBef>
            </a:pPr>
            <a:r>
              <a:rPr lang="en-US" sz="1400" dirty="0">
                <a:solidFill>
                  <a:schemeClr val="accent3"/>
                </a:solidFill>
              </a:rPr>
              <a:t>Identifies items for next iteration.</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2348723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ensure that any necessary Client training is delivered.  Training and training activities are budgeted for in the Proposal and there may be a choice of training models that may be aligned to a chosen support package.  IQVIA may train end-users directly or adopt a champion model, whereby we train the in-house Client trainer.</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Training Needs Analysis: </a:t>
            </a:r>
            <a:r>
              <a:rPr lang="en-GB" sz="1400" dirty="0"/>
              <a:t>Analysis of Client needs as an input to creating the Training Plan.</a:t>
            </a:r>
          </a:p>
          <a:p>
            <a:pPr lvl="1">
              <a:spcBef>
                <a:spcPts val="600"/>
              </a:spcBef>
            </a:pPr>
            <a:r>
              <a:rPr lang="en-GB" sz="1400" b="1" dirty="0"/>
              <a:t>Training Plan: </a:t>
            </a:r>
            <a:r>
              <a:rPr lang="en-GB" sz="1400" dirty="0"/>
              <a:t>Documentation of the agreed training model, depth and breadth of training, intended audience, logistics, and schedule.</a:t>
            </a:r>
          </a:p>
          <a:p>
            <a:pPr lvl="1">
              <a:spcBef>
                <a:spcPts val="600"/>
              </a:spcBef>
            </a:pPr>
            <a:r>
              <a:rPr lang="en-GB" sz="1400" b="1" dirty="0"/>
              <a:t>Language</a:t>
            </a:r>
            <a:r>
              <a:rPr lang="en-GB" sz="1400" dirty="0"/>
              <a:t>: Training may be delivered by a local IQVIA office in the local language.  The ‘Train the Trainer’ approach may involve training an English speaker in the Client organisation who will then deliver the training in a local language.</a:t>
            </a:r>
          </a:p>
          <a:p>
            <a:pPr lvl="1">
              <a:spcBef>
                <a:spcPts val="600"/>
              </a:spcBef>
            </a:pPr>
            <a:r>
              <a:rPr lang="en-GB" sz="1400" b="1" dirty="0"/>
              <a:t>Training Delivery: </a:t>
            </a:r>
            <a:r>
              <a:rPr lang="en-GB" sz="1400" dirty="0"/>
              <a:t>Training may be on-site or remote and should be defined in PM01 Business Development.</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PM10</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Client Training</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PM10</a:t>
            </a:r>
          </a:p>
          <a:p>
            <a:pPr lvl="1">
              <a:spcBef>
                <a:spcPts val="600"/>
              </a:spcBef>
            </a:pPr>
            <a:r>
              <a:rPr lang="en-US" sz="1400" b="1" dirty="0">
                <a:solidFill>
                  <a:schemeClr val="accent3"/>
                </a:solidFill>
              </a:rPr>
              <a:t>Training Lead/Trainer</a:t>
            </a:r>
          </a:p>
          <a:p>
            <a:pPr lvl="2">
              <a:spcBef>
                <a:spcPts val="600"/>
              </a:spcBef>
            </a:pPr>
            <a:r>
              <a:rPr lang="en-US" sz="1400" dirty="0">
                <a:solidFill>
                  <a:schemeClr val="accent3"/>
                </a:solidFill>
              </a:rPr>
              <a:t>Creates Training Needs Analysis and Training Plan.</a:t>
            </a:r>
          </a:p>
          <a:p>
            <a:pPr lvl="2">
              <a:spcBef>
                <a:spcPts val="600"/>
              </a:spcBef>
            </a:pPr>
            <a:r>
              <a:rPr lang="en-US" sz="1400" dirty="0">
                <a:solidFill>
                  <a:schemeClr val="accent3"/>
                </a:solidFill>
              </a:rPr>
              <a:t>Develops training materials.</a:t>
            </a:r>
          </a:p>
          <a:p>
            <a:pPr lvl="2">
              <a:spcBef>
                <a:spcPts val="600"/>
              </a:spcBef>
            </a:pPr>
            <a:r>
              <a:rPr lang="en-US" sz="1400" dirty="0">
                <a:solidFill>
                  <a:schemeClr val="accent3"/>
                </a:solidFill>
              </a:rPr>
              <a:t>Executes Training Plan.</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Coordinates training to be delivered after a successful completion of UAT.</a:t>
            </a:r>
          </a:p>
          <a:p>
            <a:pPr lvl="2">
              <a:spcBef>
                <a:spcPts val="600"/>
              </a:spcBef>
            </a:pPr>
            <a:r>
              <a:rPr lang="en-US" sz="1400" dirty="0">
                <a:solidFill>
                  <a:schemeClr val="accent3"/>
                </a:solidFill>
              </a:rPr>
              <a:t>Obtains Client sign-off that training has been completed and solution is ready to go live.</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510760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788DE35-2C4C-459A-BDFD-707619C257E1}"/>
              </a:ext>
            </a:extLst>
          </p:cNvPr>
          <p:cNvSpPr>
            <a:spLocks noGrp="1"/>
          </p:cNvSpPr>
          <p:nvPr>
            <p:ph type="body" sz="quarter" idx="16"/>
          </p:nvPr>
        </p:nvSpPr>
        <p:spPr/>
        <p:txBody>
          <a:bodyPr/>
          <a:lstStyle/>
          <a:p>
            <a:r>
              <a:rPr lang="en-GB" dirty="0"/>
              <a:t>Securing the training needs upfront</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p:txBody>
          <a:bodyPr/>
          <a:lstStyle/>
          <a:p>
            <a:r>
              <a:rPr lang="en-GB" dirty="0"/>
              <a:t>Takeda Italy – PM10 Client Training Plan</a:t>
            </a:r>
          </a:p>
        </p:txBody>
      </p:sp>
      <p:pic>
        <p:nvPicPr>
          <p:cNvPr id="9" name="Content Placeholder 8">
            <a:extLst>
              <a:ext uri="{FF2B5EF4-FFF2-40B4-BE49-F238E27FC236}">
                <a16:creationId xmlns:a16="http://schemas.microsoft.com/office/drawing/2014/main" id="{7E95FCAD-244C-4F4F-9370-98BD73857FD9}"/>
              </a:ext>
            </a:extLst>
          </p:cNvPr>
          <p:cNvPicPr>
            <a:picLocks noGrp="1" noChangeAspect="1"/>
          </p:cNvPicPr>
          <p:nvPr>
            <p:ph idx="1"/>
          </p:nvPr>
        </p:nvPicPr>
        <p:blipFill>
          <a:blip r:embed="rId2"/>
          <a:stretch>
            <a:fillRect/>
          </a:stretch>
        </p:blipFill>
        <p:spPr>
          <a:xfrm>
            <a:off x="619845" y="1716349"/>
            <a:ext cx="4819421" cy="40598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Content Placeholder 9">
            <a:extLst>
              <a:ext uri="{FF2B5EF4-FFF2-40B4-BE49-F238E27FC236}">
                <a16:creationId xmlns:a16="http://schemas.microsoft.com/office/drawing/2014/main" id="{B578376C-DE45-4FE2-B205-2BC903F36FA9}"/>
              </a:ext>
            </a:extLst>
          </p:cNvPr>
          <p:cNvPicPr>
            <a:picLocks noGrp="1" noChangeAspect="1"/>
          </p:cNvPicPr>
          <p:nvPr>
            <p:ph idx="17"/>
          </p:nvPr>
        </p:nvPicPr>
        <p:blipFill>
          <a:blip r:embed="rId3"/>
          <a:stretch>
            <a:fillRect/>
          </a:stretch>
        </p:blipFill>
        <p:spPr>
          <a:xfrm>
            <a:off x="6013537" y="1503257"/>
            <a:ext cx="4733020" cy="44656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0334523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is a formal acknowledgement by the Client that the solution has been delivered and handed over, triggering the final stage of revenue recognition from a finance perspective.</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Client Notification: </a:t>
            </a:r>
            <a:r>
              <a:rPr lang="en-GB" sz="1400" dirty="0"/>
              <a:t>Formal notification to the Client that the project is complete, has been delivered and is in Production.</a:t>
            </a:r>
          </a:p>
          <a:p>
            <a:pPr lvl="1">
              <a:spcBef>
                <a:spcPts val="600"/>
              </a:spcBef>
            </a:pPr>
            <a:r>
              <a:rPr lang="en-GB" sz="1400" b="1" dirty="0"/>
              <a:t>Client Acknowledgement: </a:t>
            </a:r>
            <a:r>
              <a:rPr lang="en-GB" sz="1400" dirty="0"/>
              <a:t>Confirmation from Client representative that solution has been handed over.</a:t>
            </a:r>
          </a:p>
          <a:p>
            <a:pPr lvl="1">
              <a:spcBef>
                <a:spcPts val="600"/>
              </a:spcBef>
            </a:pPr>
            <a:r>
              <a:rPr lang="en-GB" sz="1400" b="1" dirty="0" err="1"/>
              <a:t>PoD</a:t>
            </a:r>
            <a:r>
              <a:rPr lang="en-GB" sz="1400" b="1" dirty="0"/>
              <a:t> Record Created in PSA</a:t>
            </a:r>
            <a:r>
              <a:rPr lang="en-GB" sz="1400" dirty="0"/>
              <a:t>: A copy of the confirmatory e-mail from the Client should also be stored in the PSA record.</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PM11</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Proof of Delivery</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 &amp; Role – PM11</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Formal notification to the Client that the solution is in Production (Live).</a:t>
            </a:r>
          </a:p>
          <a:p>
            <a:pPr lvl="2">
              <a:spcBef>
                <a:spcPts val="600"/>
              </a:spcBef>
            </a:pPr>
            <a:r>
              <a:rPr lang="en-US" sz="1400" dirty="0">
                <a:solidFill>
                  <a:schemeClr val="accent3"/>
                </a:solidFill>
              </a:rPr>
              <a:t>Sign-off/acceptance by Client that the solution has been delivered, passed UAT, training delivered and any other handover performed.</a:t>
            </a:r>
          </a:p>
          <a:p>
            <a:pPr lvl="2">
              <a:spcBef>
                <a:spcPts val="600"/>
              </a:spcBef>
            </a:pPr>
            <a:r>
              <a:rPr lang="en-US" sz="1400" dirty="0">
                <a:solidFill>
                  <a:schemeClr val="accent3"/>
                </a:solidFill>
              </a:rPr>
              <a:t>Creation of a Proof of Delivery (</a:t>
            </a:r>
            <a:r>
              <a:rPr lang="en-US" sz="1400" dirty="0" err="1">
                <a:solidFill>
                  <a:schemeClr val="accent3"/>
                </a:solidFill>
              </a:rPr>
              <a:t>PoD</a:t>
            </a:r>
            <a:r>
              <a:rPr lang="en-US" sz="1400" dirty="0">
                <a:solidFill>
                  <a:schemeClr val="accent3"/>
                </a:solidFill>
              </a:rPr>
              <a:t>) record in PSA.</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9849137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28DE-84C4-4238-B183-2E5B963862FD}"/>
              </a:ext>
            </a:extLst>
          </p:cNvPr>
          <p:cNvSpPr>
            <a:spLocks noGrp="1"/>
          </p:cNvSpPr>
          <p:nvPr>
            <p:ph type="title"/>
          </p:nvPr>
        </p:nvSpPr>
        <p:spPr/>
        <p:txBody>
          <a:bodyPr/>
          <a:lstStyle/>
          <a:p>
            <a:r>
              <a:rPr lang="en-GB" dirty="0"/>
              <a:t>Transition from Implementation to Ongoing Support</a:t>
            </a:r>
          </a:p>
        </p:txBody>
      </p:sp>
    </p:spTree>
    <p:extLst>
      <p:ext uri="{BB962C8B-B14F-4D97-AF65-F5344CB8AC3E}">
        <p14:creationId xmlns:p14="http://schemas.microsoft.com/office/powerpoint/2010/main" val="20656507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Once implemented, a project will be handed over by the Project Manager to the Service Operations team to provide Ongoing Support. </a:t>
            </a:r>
          </a:p>
          <a:p>
            <a:pPr lvl="1">
              <a:spcBef>
                <a:spcPts val="600"/>
              </a:spcBef>
            </a:pPr>
            <a:r>
              <a:rPr lang="en-GB" sz="1400" dirty="0"/>
              <a:t>The Project Manager and team needs to prepare a set of handover documents that will be reviewed by the Service Operations team and used during the handover meetings.  These documents will also be</a:t>
            </a:r>
            <a:r>
              <a:rPr lang="en-GB" sz="1400" dirty="0">
                <a:solidFill>
                  <a:srgbClr val="FF0000"/>
                </a:solidFill>
              </a:rPr>
              <a:t> </a:t>
            </a:r>
            <a:r>
              <a:rPr lang="en-GB" sz="1400" dirty="0"/>
              <a:t>used</a:t>
            </a:r>
            <a:r>
              <a:rPr lang="en-GB" sz="1400" dirty="0">
                <a:solidFill>
                  <a:srgbClr val="FF0000"/>
                </a:solidFill>
              </a:rPr>
              <a:t> </a:t>
            </a:r>
            <a:r>
              <a:rPr lang="en-GB" sz="1400" dirty="0"/>
              <a:t>by the Client Service Partner for future references to the project.</a:t>
            </a:r>
          </a:p>
          <a:p>
            <a:pPr lvl="1">
              <a:spcBef>
                <a:spcPts val="600"/>
              </a:spcBef>
            </a:pPr>
            <a:endParaRPr lang="en-GB" sz="1400" b="1"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Project Documentation: </a:t>
            </a:r>
            <a:r>
              <a:rPr lang="en-GB" sz="1400" dirty="0"/>
              <a:t>Key documents are posted to the SharePoint site and introduced by the project to the Service Operations team.</a:t>
            </a:r>
          </a:p>
          <a:p>
            <a:pPr lvl="1">
              <a:spcBef>
                <a:spcPts val="600"/>
              </a:spcBef>
            </a:pPr>
            <a:r>
              <a:rPr lang="en-GB" sz="1400" b="1" dirty="0"/>
              <a:t>Documentation Approval: </a:t>
            </a:r>
            <a:r>
              <a:rPr lang="en-GB" sz="1400" dirty="0"/>
              <a:t>Review all documents and send them back to the Project Manager team, if needed, until all clear/approved,</a:t>
            </a:r>
          </a:p>
          <a:p>
            <a:pPr lvl="1">
              <a:spcBef>
                <a:spcPts val="600"/>
              </a:spcBef>
            </a:pPr>
            <a:r>
              <a:rPr lang="en-GB" sz="1400" b="1" dirty="0"/>
              <a:t>Handover to </a:t>
            </a:r>
            <a:r>
              <a:rPr lang="en-US" sz="1400" b="1" dirty="0"/>
              <a:t>Support Checklist: </a:t>
            </a:r>
            <a:r>
              <a:rPr lang="en-US" sz="1400" dirty="0"/>
              <a:t>Sign-off of the Handover to Support checklist by Project Manager, Client Service Partner &amp; Service Operations.</a:t>
            </a:r>
          </a:p>
          <a:p>
            <a:pPr lvl="1">
              <a:spcBef>
                <a:spcPts val="600"/>
              </a:spcBef>
            </a:pPr>
            <a:r>
              <a:rPr lang="en-GB" sz="1400" b="1" dirty="0"/>
              <a:t>Transition to Support:</a:t>
            </a:r>
            <a:r>
              <a:rPr lang="en-GB" sz="1400" dirty="0"/>
              <a:t> Handover to Support Checklist Template transitions to the Client Service Partner, who organizes and delivers the Client kick-off meeting and confirms that Ongoing Support is live with a clearly defined period of Hypercare.</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PM12 – Preparing Service Operations teams to handle Client Ongoing Support</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US" dirty="0"/>
              <a:t>Handover to Support</a:t>
            </a:r>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PM12</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Introduces project to Service Operation Teams.  Adds documents to SharePoint and signs-off checklist.</a:t>
            </a:r>
          </a:p>
          <a:p>
            <a:pPr lvl="1">
              <a:spcBef>
                <a:spcPts val="600"/>
              </a:spcBef>
            </a:pPr>
            <a:r>
              <a:rPr lang="en-US" sz="1400" b="1" dirty="0">
                <a:solidFill>
                  <a:schemeClr val="accent3"/>
                </a:solidFill>
              </a:rPr>
              <a:t>Business Analyst/Technical Lead</a:t>
            </a:r>
          </a:p>
          <a:p>
            <a:pPr lvl="2">
              <a:spcBef>
                <a:spcPts val="600"/>
              </a:spcBef>
            </a:pPr>
            <a:r>
              <a:rPr lang="en-US" sz="1400" dirty="0">
                <a:solidFill>
                  <a:schemeClr val="accent3"/>
                </a:solidFill>
              </a:rPr>
              <a:t>Reviews application specificities, updates or adds documents.</a:t>
            </a:r>
          </a:p>
          <a:p>
            <a:pPr lvl="1">
              <a:spcBef>
                <a:spcPts val="600"/>
              </a:spcBef>
            </a:pPr>
            <a:r>
              <a:rPr lang="en-US" sz="1400" b="1" dirty="0">
                <a:solidFill>
                  <a:schemeClr val="accent3"/>
                </a:solidFill>
              </a:rPr>
              <a:t>T1 </a:t>
            </a:r>
            <a:r>
              <a:rPr lang="en-US" sz="1400" dirty="0">
                <a:solidFill>
                  <a:schemeClr val="accent3"/>
                </a:solidFill>
              </a:rPr>
              <a:t>–</a:t>
            </a:r>
            <a:r>
              <a:rPr lang="en-US" sz="1400" dirty="0"/>
              <a:t> </a:t>
            </a:r>
            <a:r>
              <a:rPr lang="en-US" sz="1400" b="1" dirty="0">
                <a:solidFill>
                  <a:schemeClr val="accent3"/>
                </a:solidFill>
              </a:rPr>
              <a:t>Service Desk, T2a </a:t>
            </a:r>
            <a:r>
              <a:rPr lang="en-US" sz="1400" dirty="0">
                <a:solidFill>
                  <a:schemeClr val="accent3"/>
                </a:solidFill>
              </a:rPr>
              <a:t>–</a:t>
            </a:r>
            <a:r>
              <a:rPr lang="en-US" sz="1400" b="1" dirty="0">
                <a:solidFill>
                  <a:schemeClr val="accent3"/>
                </a:solidFill>
              </a:rPr>
              <a:t> Service Operations, T3 </a:t>
            </a:r>
            <a:r>
              <a:rPr lang="en-US" sz="1400" dirty="0">
                <a:solidFill>
                  <a:schemeClr val="accent3"/>
                </a:solidFill>
              </a:rPr>
              <a:t>– </a:t>
            </a:r>
            <a:r>
              <a:rPr lang="en-US" sz="1400" b="1" dirty="0">
                <a:solidFill>
                  <a:schemeClr val="accent3"/>
                </a:solidFill>
              </a:rPr>
              <a:t>Product Operations</a:t>
            </a:r>
          </a:p>
          <a:p>
            <a:pPr lvl="2">
              <a:spcBef>
                <a:spcPts val="600"/>
              </a:spcBef>
            </a:pPr>
            <a:r>
              <a:rPr lang="en-US" sz="1400" dirty="0">
                <a:solidFill>
                  <a:schemeClr val="accent3"/>
                </a:solidFill>
              </a:rPr>
              <a:t>Reviews documents and signs-off checklist.</a:t>
            </a:r>
          </a:p>
          <a:p>
            <a:pPr lvl="1">
              <a:spcBef>
                <a:spcPts val="600"/>
              </a:spcBef>
            </a:pPr>
            <a:r>
              <a:rPr lang="en-US" sz="1400" b="1" dirty="0">
                <a:solidFill>
                  <a:schemeClr val="accent3"/>
                </a:solidFill>
              </a:rPr>
              <a:t>Client Service Partner</a:t>
            </a:r>
          </a:p>
          <a:p>
            <a:pPr lvl="2">
              <a:spcBef>
                <a:spcPts val="600"/>
              </a:spcBef>
            </a:pPr>
            <a:r>
              <a:rPr lang="en-US" sz="1400" dirty="0">
                <a:solidFill>
                  <a:schemeClr val="accent3"/>
                </a:solidFill>
              </a:rPr>
              <a:t>Coordinates the entire process.</a:t>
            </a:r>
          </a:p>
          <a:p>
            <a:pPr lvl="2">
              <a:spcBef>
                <a:spcPts val="600"/>
              </a:spcBef>
            </a:pPr>
            <a:r>
              <a:rPr lang="en-US" sz="1400" dirty="0">
                <a:solidFill>
                  <a:schemeClr val="accent3"/>
                </a:solidFill>
              </a:rPr>
              <a:t>Reviews documents, signs-off checklist, chairs Client kick-off meeting and confirms when support is live.</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793754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DA1FF73-4F5C-40F1-8B18-72F1DE75133D}"/>
              </a:ext>
            </a:extLst>
          </p:cNvPr>
          <p:cNvSpPr>
            <a:spLocks noGrp="1"/>
          </p:cNvSpPr>
          <p:nvPr>
            <p:ph type="ftr" sz="quarter" idx="10"/>
          </p:nvPr>
        </p:nvSpPr>
        <p:spPr/>
        <p:txBody>
          <a:bodyPr/>
          <a:lstStyle/>
          <a:p>
            <a:endParaRPr lang="en-US" dirty="0"/>
          </a:p>
        </p:txBody>
      </p:sp>
      <p:sp>
        <p:nvSpPr>
          <p:cNvPr id="4" name="Title 3">
            <a:extLst>
              <a:ext uri="{FF2B5EF4-FFF2-40B4-BE49-F238E27FC236}">
                <a16:creationId xmlns:a16="http://schemas.microsoft.com/office/drawing/2014/main" id="{27F6F153-DECF-4A2E-8DFB-A59832A696CA}"/>
              </a:ext>
            </a:extLst>
          </p:cNvPr>
          <p:cNvSpPr>
            <a:spLocks noGrp="1"/>
          </p:cNvSpPr>
          <p:nvPr>
            <p:ph type="title"/>
          </p:nvPr>
        </p:nvSpPr>
        <p:spPr/>
        <p:txBody>
          <a:bodyPr/>
          <a:lstStyle/>
          <a:p>
            <a:r>
              <a:rPr lang="en-GB" dirty="0"/>
              <a:t>Handover to Support Checklist TOC</a:t>
            </a:r>
          </a:p>
        </p:txBody>
      </p:sp>
      <p:pic>
        <p:nvPicPr>
          <p:cNvPr id="7" name="Picture 6">
            <a:extLst>
              <a:ext uri="{FF2B5EF4-FFF2-40B4-BE49-F238E27FC236}">
                <a16:creationId xmlns:a16="http://schemas.microsoft.com/office/drawing/2014/main" id="{EF6C0896-8FB1-451B-9DC9-467E61281A9C}"/>
              </a:ext>
            </a:extLst>
          </p:cNvPr>
          <p:cNvPicPr>
            <a:picLocks noChangeAspect="1"/>
          </p:cNvPicPr>
          <p:nvPr/>
        </p:nvPicPr>
        <p:blipFill>
          <a:blip r:embed="rId2"/>
          <a:stretch>
            <a:fillRect/>
          </a:stretch>
        </p:blipFill>
        <p:spPr>
          <a:xfrm>
            <a:off x="1489477" y="1189913"/>
            <a:ext cx="9211099" cy="5123064"/>
          </a:xfrm>
          <a:prstGeom prst="rect">
            <a:avLst/>
          </a:prstGeom>
        </p:spPr>
      </p:pic>
    </p:spTree>
    <p:extLst>
      <p:ext uri="{BB962C8B-B14F-4D97-AF65-F5344CB8AC3E}">
        <p14:creationId xmlns:p14="http://schemas.microsoft.com/office/powerpoint/2010/main" val="504996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1B8DB2-48C1-417A-A641-CB5C5E208DFC}"/>
              </a:ext>
            </a:extLst>
          </p:cNvPr>
          <p:cNvSpPr>
            <a:spLocks noGrp="1"/>
          </p:cNvSpPr>
          <p:nvPr>
            <p:ph type="title"/>
          </p:nvPr>
        </p:nvSpPr>
        <p:spPr/>
        <p:txBody>
          <a:bodyPr/>
          <a:lstStyle/>
          <a:p>
            <a:r>
              <a:rPr lang="en-GB" dirty="0"/>
              <a:t>Project Phases and How They Link Together</a:t>
            </a:r>
          </a:p>
        </p:txBody>
      </p:sp>
    </p:spTree>
    <p:extLst>
      <p:ext uri="{BB962C8B-B14F-4D97-AF65-F5344CB8AC3E}">
        <p14:creationId xmlns:p14="http://schemas.microsoft.com/office/powerpoint/2010/main" val="30633514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 Placeholder 10">
            <a:extLst>
              <a:ext uri="{FF2B5EF4-FFF2-40B4-BE49-F238E27FC236}">
                <a16:creationId xmlns:a16="http://schemas.microsoft.com/office/drawing/2014/main" id="{7788DE35-2C4C-459A-BDFD-707619C257E1}"/>
              </a:ext>
            </a:extLst>
          </p:cNvPr>
          <p:cNvSpPr>
            <a:spLocks noGrp="1"/>
          </p:cNvSpPr>
          <p:nvPr>
            <p:ph type="body" sz="quarter" idx="16"/>
          </p:nvPr>
        </p:nvSpPr>
        <p:spPr/>
        <p:txBody>
          <a:bodyPr/>
          <a:lstStyle/>
          <a:p>
            <a:r>
              <a:rPr lang="en-GB" dirty="0"/>
              <a:t>Ensuring effective handover from implementation teams to ongoing support teams</a:t>
            </a:r>
          </a:p>
        </p:txBody>
      </p:sp>
      <p:sp>
        <p:nvSpPr>
          <p:cNvPr id="3" name="Title 2">
            <a:extLst>
              <a:ext uri="{FF2B5EF4-FFF2-40B4-BE49-F238E27FC236}">
                <a16:creationId xmlns:a16="http://schemas.microsoft.com/office/drawing/2014/main" id="{B5A685CB-F53E-4352-9066-EAC7409B0E61}"/>
              </a:ext>
            </a:extLst>
          </p:cNvPr>
          <p:cNvSpPr>
            <a:spLocks noGrp="1"/>
          </p:cNvSpPr>
          <p:nvPr>
            <p:ph type="title"/>
          </p:nvPr>
        </p:nvSpPr>
        <p:spPr>
          <a:xfrm>
            <a:off x="384694" y="294468"/>
            <a:ext cx="11530786" cy="768263"/>
          </a:xfrm>
        </p:spPr>
        <p:txBody>
          <a:bodyPr/>
          <a:lstStyle/>
          <a:p>
            <a:r>
              <a:rPr lang="en-GB" dirty="0"/>
              <a:t>Case Study: Takeda Italy – PM12 Handover to Support Checklist (*)</a:t>
            </a:r>
          </a:p>
        </p:txBody>
      </p:sp>
      <p:pic>
        <p:nvPicPr>
          <p:cNvPr id="7" name="Content Placeholder 6">
            <a:extLst>
              <a:ext uri="{FF2B5EF4-FFF2-40B4-BE49-F238E27FC236}">
                <a16:creationId xmlns:a16="http://schemas.microsoft.com/office/drawing/2014/main" id="{F092DCDD-42BB-4094-81C0-318B9204BE9D}"/>
              </a:ext>
            </a:extLst>
          </p:cNvPr>
          <p:cNvPicPr>
            <a:picLocks noGrp="1" noChangeAspect="1"/>
          </p:cNvPicPr>
          <p:nvPr>
            <p:ph idx="1"/>
          </p:nvPr>
        </p:nvPicPr>
        <p:blipFill>
          <a:blip r:embed="rId2"/>
          <a:stretch>
            <a:fillRect/>
          </a:stretch>
        </p:blipFill>
        <p:spPr>
          <a:xfrm>
            <a:off x="553857" y="1905593"/>
            <a:ext cx="5221615" cy="36423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Content Placeholder 7">
            <a:extLst>
              <a:ext uri="{FF2B5EF4-FFF2-40B4-BE49-F238E27FC236}">
                <a16:creationId xmlns:a16="http://schemas.microsoft.com/office/drawing/2014/main" id="{53DF2366-A130-4BB3-8091-CFF4F3888F2C}"/>
              </a:ext>
            </a:extLst>
          </p:cNvPr>
          <p:cNvPicPr>
            <a:picLocks noGrp="1" noChangeAspect="1"/>
          </p:cNvPicPr>
          <p:nvPr>
            <p:ph idx="17"/>
          </p:nvPr>
        </p:nvPicPr>
        <p:blipFill>
          <a:blip r:embed="rId3"/>
          <a:stretch>
            <a:fillRect/>
          </a:stretch>
        </p:blipFill>
        <p:spPr>
          <a:xfrm>
            <a:off x="6285775" y="1650982"/>
            <a:ext cx="4988683" cy="42711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 name="TextBox 1">
            <a:extLst>
              <a:ext uri="{FF2B5EF4-FFF2-40B4-BE49-F238E27FC236}">
                <a16:creationId xmlns:a16="http://schemas.microsoft.com/office/drawing/2014/main" id="{4C305756-F048-40BE-8F31-A93A00E4EA91}"/>
              </a:ext>
            </a:extLst>
          </p:cNvPr>
          <p:cNvSpPr txBox="1"/>
          <p:nvPr/>
        </p:nvSpPr>
        <p:spPr>
          <a:xfrm>
            <a:off x="2432115" y="6343588"/>
            <a:ext cx="6351419" cy="307777"/>
          </a:xfrm>
          <a:prstGeom prst="rect">
            <a:avLst/>
          </a:prstGeom>
          <a:noFill/>
        </p:spPr>
        <p:txBody>
          <a:bodyPr wrap="none" rtlCol="0">
            <a:spAutoFit/>
          </a:bodyPr>
          <a:lstStyle/>
          <a:p>
            <a:r>
              <a:rPr lang="en-GB" sz="1400" i="1" dirty="0"/>
              <a:t>(*) please note this document has been updated in December release of MAP</a:t>
            </a:r>
            <a:endParaRPr lang="en-GB" sz="1400" i="1" dirty="0">
              <a:solidFill>
                <a:schemeClr val="tx2"/>
              </a:solidFill>
            </a:endParaRPr>
          </a:p>
        </p:txBody>
      </p:sp>
    </p:spTree>
    <p:extLst>
      <p:ext uri="{BB962C8B-B14F-4D97-AF65-F5344CB8AC3E}">
        <p14:creationId xmlns:p14="http://schemas.microsoft.com/office/powerpoint/2010/main" val="1678369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EE0CCDF0-2D41-442D-AE33-12DE10169F43}"/>
              </a:ext>
            </a:extLst>
          </p:cNvPr>
          <p:cNvSpPr>
            <a:spLocks noGrp="1"/>
          </p:cNvSpPr>
          <p:nvPr>
            <p:ph type="body" sz="quarter" idx="15"/>
          </p:nvPr>
        </p:nvSpPr>
        <p:spPr>
          <a:xfrm>
            <a:off x="8132062" y="1788435"/>
            <a:ext cx="4059937" cy="4323305"/>
          </a:xfrm>
        </p:spPr>
        <p:txBody>
          <a:bodyPr/>
          <a:lstStyle/>
          <a:p>
            <a:r>
              <a:rPr lang="en-US" dirty="0"/>
              <a:t>Key Stakeholders &amp; Roles – PM13</a:t>
            </a:r>
          </a:p>
          <a:p>
            <a:pPr lvl="1"/>
            <a:r>
              <a:rPr lang="en-US" sz="1400" b="1" dirty="0">
                <a:solidFill>
                  <a:schemeClr val="accent3"/>
                </a:solidFill>
              </a:rPr>
              <a:t>Project Manager</a:t>
            </a:r>
          </a:p>
          <a:p>
            <a:pPr lvl="2"/>
            <a:r>
              <a:rPr lang="en-US" sz="1400" dirty="0">
                <a:solidFill>
                  <a:schemeClr val="accent3"/>
                </a:solidFill>
              </a:rPr>
              <a:t>Organizes Kickoff Support Meeting and acts as a subject matter expert.</a:t>
            </a:r>
          </a:p>
          <a:p>
            <a:pPr lvl="1"/>
            <a:r>
              <a:rPr lang="en-US" sz="1400" b="1" dirty="0">
                <a:solidFill>
                  <a:schemeClr val="accent3"/>
                </a:solidFill>
              </a:rPr>
              <a:t>T2b – Developer</a:t>
            </a:r>
          </a:p>
          <a:p>
            <a:pPr lvl="2"/>
            <a:r>
              <a:rPr lang="en-US" sz="1400" dirty="0">
                <a:solidFill>
                  <a:schemeClr val="accent3"/>
                </a:solidFill>
              </a:rPr>
              <a:t>Develops and provides resolution on escalated enquiries.</a:t>
            </a:r>
          </a:p>
          <a:p>
            <a:pPr lvl="1"/>
            <a:r>
              <a:rPr lang="en-US" sz="1400" b="1" dirty="0">
                <a:solidFill>
                  <a:schemeClr val="accent3"/>
                </a:solidFill>
              </a:rPr>
              <a:t>T1 – Service Desk Lead</a:t>
            </a:r>
          </a:p>
          <a:p>
            <a:pPr lvl="2"/>
            <a:r>
              <a:rPr lang="en-US" sz="1400" dirty="0">
                <a:solidFill>
                  <a:schemeClr val="accent3"/>
                </a:solidFill>
              </a:rPr>
              <a:t>Manages Field Users enquiries.</a:t>
            </a:r>
          </a:p>
          <a:p>
            <a:pPr lvl="1"/>
            <a:r>
              <a:rPr lang="en-US" sz="1400" b="1" dirty="0">
                <a:solidFill>
                  <a:schemeClr val="accent3"/>
                </a:solidFill>
              </a:rPr>
              <a:t>T2a – Service Operations Lead</a:t>
            </a:r>
          </a:p>
          <a:p>
            <a:pPr lvl="2"/>
            <a:r>
              <a:rPr lang="en-US" sz="1400" dirty="0">
                <a:solidFill>
                  <a:schemeClr val="accent3"/>
                </a:solidFill>
              </a:rPr>
              <a:t>Manages Service Desk escalations and Champion Users enquiries.  Updates cases.</a:t>
            </a:r>
          </a:p>
          <a:p>
            <a:pPr lvl="1"/>
            <a:r>
              <a:rPr lang="en-US" sz="1400" b="1" dirty="0">
                <a:solidFill>
                  <a:schemeClr val="accent3"/>
                </a:solidFill>
              </a:rPr>
              <a:t>Client Service Partner</a:t>
            </a:r>
          </a:p>
          <a:p>
            <a:pPr lvl="2"/>
            <a:r>
              <a:rPr lang="en-US" sz="1400" dirty="0">
                <a:solidFill>
                  <a:schemeClr val="accent3"/>
                </a:solidFill>
              </a:rPr>
              <a:t>Monitor cases, chairs Hypercare weekly meeting, and closes Hypercare period.</a:t>
            </a:r>
            <a:r>
              <a:rPr lang="en-US" sz="1400" dirty="0"/>
              <a:t>.</a:t>
            </a:r>
            <a:endParaRPr lang="en-US" sz="1400" dirty="0">
              <a:solidFill>
                <a:schemeClr val="accent3"/>
              </a:solidFill>
            </a:endParaRPr>
          </a:p>
        </p:txBody>
      </p:sp>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660179" cy="4512189"/>
          </a:xfrm>
        </p:spPr>
        <p:txBody>
          <a:bodyPr/>
          <a:lstStyle/>
          <a:p>
            <a:pPr>
              <a:spcBef>
                <a:spcPts val="600"/>
              </a:spcBef>
            </a:pPr>
            <a:r>
              <a:rPr lang="en-US" sz="1400" b="1" dirty="0"/>
              <a:t>Definition: </a:t>
            </a:r>
          </a:p>
          <a:p>
            <a:pPr lvl="1">
              <a:spcBef>
                <a:spcPts val="600"/>
              </a:spcBef>
            </a:pPr>
            <a:r>
              <a:rPr lang="en-GB" sz="1400" dirty="0"/>
              <a:t>Hypercare is the period of time immediately following a system Go Live where support is available to ensure the seamless adoption of a new system and a smooth functioning of the application.</a:t>
            </a:r>
          </a:p>
          <a:p>
            <a:pPr marL="171450" lvl="1" indent="0">
              <a:spcBef>
                <a:spcPts val="600"/>
              </a:spcBef>
              <a:buNone/>
            </a:pPr>
            <a:endParaRPr lang="en-GB" sz="1400" dirty="0"/>
          </a:p>
          <a:p>
            <a:pPr>
              <a:spcBef>
                <a:spcPts val="600"/>
              </a:spcBef>
            </a:pPr>
            <a:r>
              <a:rPr lang="en-GB" sz="1400" b="1" dirty="0"/>
              <a:t>Key Highlights of the Hypercare Standard Operating Procedure:</a:t>
            </a:r>
          </a:p>
          <a:p>
            <a:pPr lvl="1">
              <a:spcBef>
                <a:spcPts val="600"/>
              </a:spcBef>
            </a:pPr>
            <a:r>
              <a:rPr lang="en-GB" sz="1400" b="1" dirty="0"/>
              <a:t>Technical Support: </a:t>
            </a:r>
            <a:r>
              <a:rPr lang="en-GB" sz="1400" dirty="0"/>
              <a:t>The Service Operations team receives and drives the resolution of technical queries and liaises directly with the Project Manager and team for any escalations.</a:t>
            </a:r>
          </a:p>
          <a:p>
            <a:pPr lvl="1">
              <a:spcBef>
                <a:spcPts val="600"/>
              </a:spcBef>
            </a:pPr>
            <a:r>
              <a:rPr lang="en-GB" sz="1400" b="1" dirty="0"/>
              <a:t>Training Support: </a:t>
            </a:r>
            <a:r>
              <a:rPr lang="en-GB" sz="1400" dirty="0"/>
              <a:t>Access to the training team to promptly address end user queries and application misuse.</a:t>
            </a:r>
          </a:p>
          <a:p>
            <a:pPr lvl="1">
              <a:spcBef>
                <a:spcPts val="600"/>
              </a:spcBef>
            </a:pPr>
            <a:r>
              <a:rPr lang="en-GB" sz="1400" b="1" dirty="0"/>
              <a:t>Configuration Issues and Queries</a:t>
            </a:r>
            <a:r>
              <a:rPr lang="en-GB" sz="1400" dirty="0"/>
              <a:t>: Project Manager and team receives escalated cases and prioritises standard configuration issues to ensure smooth functioning of the application.</a:t>
            </a:r>
          </a:p>
          <a:p>
            <a:pPr lvl="1">
              <a:spcBef>
                <a:spcPts val="600"/>
              </a:spcBef>
            </a:pPr>
            <a:r>
              <a:rPr lang="en-GB" sz="1400" b="1" dirty="0"/>
              <a:t>Handover to Support: </a:t>
            </a:r>
            <a:r>
              <a:rPr lang="en-GB" sz="1400" dirty="0"/>
              <a:t>The Hypercare phase validates the information provided within the Handover to Support checklist, to ensure that any client-specific processes are clearly understood by the support team. </a:t>
            </a:r>
          </a:p>
          <a:p>
            <a:pPr lvl="1">
              <a:spcBef>
                <a:spcPts val="600"/>
              </a:spcBef>
            </a:pPr>
            <a:r>
              <a:rPr lang="en-GB" sz="1400" b="1" dirty="0"/>
              <a:t>Standard Hypercare Period: </a:t>
            </a:r>
            <a:r>
              <a:rPr lang="en-GB" sz="1400" dirty="0"/>
              <a:t>2-4 weeks, depending on the size of the project.</a:t>
            </a:r>
            <a:endParaRPr lang="en-US" sz="1400" dirty="0"/>
          </a:p>
        </p:txBody>
      </p:sp>
      <p:sp>
        <p:nvSpPr>
          <p:cNvPr id="4" name="Text Placeholder 3">
            <a:extLst>
              <a:ext uri="{FF2B5EF4-FFF2-40B4-BE49-F238E27FC236}">
                <a16:creationId xmlns:a16="http://schemas.microsoft.com/office/drawing/2014/main" id="{CCB3DA4C-A8CB-4E78-AD11-46716BEC6707}"/>
              </a:ext>
            </a:extLst>
          </p:cNvPr>
          <p:cNvSpPr>
            <a:spLocks noGrp="1"/>
          </p:cNvSpPr>
          <p:nvPr>
            <p:ph type="body" sz="quarter" idx="16"/>
          </p:nvPr>
        </p:nvSpPr>
        <p:spPr/>
        <p:txBody>
          <a:bodyPr/>
          <a:lstStyle/>
          <a:p>
            <a:r>
              <a:rPr lang="en-GB" dirty="0"/>
              <a:t>PM13 – Ensuring end-users support and application adoption post rollout</a:t>
            </a:r>
          </a:p>
          <a:p>
            <a:endParaRPr lang="en-GB" dirty="0"/>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US" dirty="0"/>
              <a:t>Hypercare</a:t>
            </a:r>
          </a:p>
        </p:txBody>
      </p:sp>
      <p:pic>
        <p:nvPicPr>
          <p:cNvPr id="9" name="Picture 8">
            <a:extLst>
              <a:ext uri="{FF2B5EF4-FFF2-40B4-BE49-F238E27FC236}">
                <a16:creationId xmlns:a16="http://schemas.microsoft.com/office/drawing/2014/main" id="{43AF0BF0-D53B-49DD-8A04-704965ABFAC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2916397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87C7-F1E2-4612-9477-3582B4C09B26}"/>
              </a:ext>
            </a:extLst>
          </p:cNvPr>
          <p:cNvSpPr>
            <a:spLocks noGrp="1"/>
          </p:cNvSpPr>
          <p:nvPr>
            <p:ph type="title"/>
          </p:nvPr>
        </p:nvSpPr>
        <p:spPr/>
        <p:txBody>
          <a:bodyPr/>
          <a:lstStyle/>
          <a:p>
            <a:r>
              <a:rPr lang="en-GB" dirty="0"/>
              <a:t>Technology Management</a:t>
            </a:r>
            <a:br>
              <a:rPr lang="en-GB" dirty="0"/>
            </a:br>
            <a:r>
              <a:rPr lang="en-GB" sz="1800" dirty="0"/>
              <a:t>(TM Processes)</a:t>
            </a:r>
          </a:p>
        </p:txBody>
      </p:sp>
    </p:spTree>
    <p:extLst>
      <p:ext uri="{BB962C8B-B14F-4D97-AF65-F5344CB8AC3E}">
        <p14:creationId xmlns:p14="http://schemas.microsoft.com/office/powerpoint/2010/main" val="2273855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takes the Client’s business requirements, as documented in the BRD, and translates them into a technical specification to enable the solution to be developed.  The Solution Design takes into account all aspects of the proposed solution and covers the high-level software architecture along with designs for the data model, integration, ETL and reporting.</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Analysis of Business Requirements: </a:t>
            </a:r>
            <a:r>
              <a:rPr lang="en-GB" sz="1400" dirty="0"/>
              <a:t>Analysis of business requirements to assess the need for a custom design or an ‘off-the-shelf’ implementation.</a:t>
            </a:r>
          </a:p>
          <a:p>
            <a:pPr lvl="1">
              <a:spcBef>
                <a:spcPts val="600"/>
              </a:spcBef>
            </a:pPr>
            <a:r>
              <a:rPr lang="en-GB" sz="1400" b="1" dirty="0"/>
              <a:t>Creation of Solution Design: </a:t>
            </a:r>
            <a:r>
              <a:rPr lang="en-GB" sz="1400" dirty="0"/>
              <a:t>Documents at a technical level all the information and specifications needed to develop and/or configure the solution.  An off-the-shelf implementation may use a standard product-specific template with minor amendments needed for configurational details.  A custom application may start with a template but may include more detail on custom elements.</a:t>
            </a:r>
          </a:p>
          <a:p>
            <a:pPr lvl="1">
              <a:spcBef>
                <a:spcPts val="600"/>
              </a:spcBef>
            </a:pPr>
            <a:r>
              <a:rPr lang="en-GB" sz="1400" b="1" dirty="0"/>
              <a:t>Solution Design Approval</a:t>
            </a:r>
            <a:r>
              <a:rPr lang="en-GB" sz="1400" dirty="0"/>
              <a:t>: Solution Design will need peer review (project team members) and/or approval by a senior architect, design approval board, product management or other bodies external to the project team.</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TM01</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Solution Design</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TM01</a:t>
            </a:r>
          </a:p>
          <a:p>
            <a:pPr lvl="1">
              <a:spcBef>
                <a:spcPts val="600"/>
              </a:spcBef>
            </a:pPr>
            <a:r>
              <a:rPr lang="en-US" sz="1400" b="1" dirty="0">
                <a:solidFill>
                  <a:schemeClr val="accent3"/>
                </a:solidFill>
              </a:rPr>
              <a:t>Architect</a:t>
            </a:r>
          </a:p>
          <a:p>
            <a:pPr lvl="2">
              <a:spcBef>
                <a:spcPts val="600"/>
              </a:spcBef>
            </a:pPr>
            <a:r>
              <a:rPr lang="en-US" sz="1400" dirty="0">
                <a:solidFill>
                  <a:schemeClr val="accent3"/>
                </a:solidFill>
              </a:rPr>
              <a:t>Analysis of business requirements.</a:t>
            </a:r>
          </a:p>
          <a:p>
            <a:pPr lvl="2">
              <a:spcBef>
                <a:spcPts val="600"/>
              </a:spcBef>
            </a:pPr>
            <a:r>
              <a:rPr lang="en-US" sz="1400" dirty="0">
                <a:solidFill>
                  <a:schemeClr val="accent3"/>
                </a:solidFill>
              </a:rPr>
              <a:t>Construction of Solution Design document.</a:t>
            </a:r>
          </a:p>
          <a:p>
            <a:pPr lvl="2">
              <a:spcBef>
                <a:spcPts val="600"/>
              </a:spcBef>
            </a:pPr>
            <a:r>
              <a:rPr lang="en-US" sz="1400" dirty="0">
                <a:solidFill>
                  <a:schemeClr val="accent3"/>
                </a:solidFill>
              </a:rPr>
              <a:t>Assists with the review and sign-off of Solution Design.</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Accountable for the production of the Solution Design and review/approval steps.</a:t>
            </a:r>
          </a:p>
          <a:p>
            <a:pPr lvl="1">
              <a:spcBef>
                <a:spcPts val="600"/>
              </a:spcBef>
            </a:pPr>
            <a:r>
              <a:rPr lang="en-US" sz="1400" b="1" dirty="0">
                <a:solidFill>
                  <a:schemeClr val="accent3"/>
                </a:solidFill>
              </a:rPr>
              <a:t>Implementation Team/Product Management</a:t>
            </a:r>
          </a:p>
          <a:p>
            <a:pPr lvl="2">
              <a:spcBef>
                <a:spcPts val="600"/>
              </a:spcBef>
            </a:pPr>
            <a:r>
              <a:rPr lang="en-US" sz="1400" dirty="0">
                <a:solidFill>
                  <a:schemeClr val="accent3"/>
                </a:solidFill>
              </a:rPr>
              <a:t>Provide advice, input, guidance and approvals where necessary.</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20390589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is the construction of the Client solution based on the specification described in the Solution Design.  An ‘off-the-shelf’* solution may just require configuration.  A more complex solution with custom elements may require more technical development work.  Care has to be taken not to break the SaaS model and make future upgrades and maintenance more difficult.</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Configuration/Development: </a:t>
            </a:r>
            <a:r>
              <a:rPr lang="en-GB" sz="1400" dirty="0"/>
              <a:t>Extent of configuration and/or development is dependent on the offering.</a:t>
            </a:r>
          </a:p>
          <a:p>
            <a:pPr lvl="1">
              <a:spcBef>
                <a:spcPts val="600"/>
              </a:spcBef>
            </a:pPr>
            <a:r>
              <a:rPr lang="en-GB" sz="1400" b="1" dirty="0"/>
              <a:t>Devise and Construct Unit Tests: </a:t>
            </a:r>
            <a:r>
              <a:rPr lang="en-GB" sz="1400" dirty="0"/>
              <a:t>These are to verify that the functionality requested in the Solution Design has been delivered.  Unit tests should be peer-reviewed by the Technical Lead.</a:t>
            </a:r>
          </a:p>
          <a:p>
            <a:pPr lvl="1">
              <a:spcBef>
                <a:spcPts val="600"/>
              </a:spcBef>
            </a:pPr>
            <a:r>
              <a:rPr lang="en-GB" sz="1400" b="1" dirty="0"/>
              <a:t>Peer Review of Code</a:t>
            </a:r>
            <a:r>
              <a:rPr lang="en-GB" sz="1400" dirty="0"/>
              <a:t>: Ensure that standards are being followed and that best practice has been adopted.</a:t>
            </a:r>
          </a:p>
          <a:p>
            <a:pPr lvl="1">
              <a:spcBef>
                <a:spcPts val="600"/>
              </a:spcBef>
            </a:pPr>
            <a:r>
              <a:rPr lang="en-GB" sz="1400" b="1" dirty="0"/>
              <a:t>Code Check-in</a:t>
            </a:r>
            <a:r>
              <a:rPr lang="en-GB" sz="1400" dirty="0"/>
              <a:t>: Depending on the offering, the configuration or code should be checked into a Code Management System (CMS) – this may be product-specific.  See also TM03.</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TM02</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Configuration/Development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TM02</a:t>
            </a:r>
          </a:p>
          <a:p>
            <a:pPr lvl="1">
              <a:spcBef>
                <a:spcPts val="600"/>
              </a:spcBef>
            </a:pPr>
            <a:r>
              <a:rPr lang="en-US" sz="1400" b="1" dirty="0">
                <a:solidFill>
                  <a:schemeClr val="accent3"/>
                </a:solidFill>
              </a:rPr>
              <a:t>Technical Lead</a:t>
            </a:r>
          </a:p>
          <a:p>
            <a:pPr lvl="2">
              <a:spcBef>
                <a:spcPts val="600"/>
              </a:spcBef>
            </a:pPr>
            <a:r>
              <a:rPr lang="en-US" sz="1400" dirty="0">
                <a:solidFill>
                  <a:schemeClr val="accent3"/>
                </a:solidFill>
              </a:rPr>
              <a:t>Accountable for much of the process.</a:t>
            </a:r>
          </a:p>
          <a:p>
            <a:pPr lvl="2">
              <a:spcBef>
                <a:spcPts val="600"/>
              </a:spcBef>
            </a:pPr>
            <a:r>
              <a:rPr lang="en-US" sz="1400" dirty="0">
                <a:solidFill>
                  <a:schemeClr val="accent3"/>
                </a:solidFill>
              </a:rPr>
              <a:t>Provides guidance and leadership to the Developer(s).</a:t>
            </a:r>
          </a:p>
          <a:p>
            <a:pPr lvl="2">
              <a:spcBef>
                <a:spcPts val="600"/>
              </a:spcBef>
            </a:pPr>
            <a:r>
              <a:rPr lang="en-US" sz="1400" dirty="0">
                <a:solidFill>
                  <a:schemeClr val="accent3"/>
                </a:solidFill>
              </a:rPr>
              <a:t>Approve unit test cases.</a:t>
            </a:r>
          </a:p>
          <a:p>
            <a:pPr lvl="1">
              <a:spcBef>
                <a:spcPts val="600"/>
              </a:spcBef>
            </a:pPr>
            <a:r>
              <a:rPr lang="en-US" sz="1400" b="1" dirty="0">
                <a:solidFill>
                  <a:schemeClr val="accent3"/>
                </a:solidFill>
              </a:rPr>
              <a:t>Developer</a:t>
            </a:r>
          </a:p>
          <a:p>
            <a:pPr lvl="2">
              <a:spcBef>
                <a:spcPts val="600"/>
              </a:spcBef>
            </a:pPr>
            <a:r>
              <a:rPr lang="en-US" sz="1400" dirty="0">
                <a:solidFill>
                  <a:schemeClr val="accent3"/>
                </a:solidFill>
              </a:rPr>
              <a:t>Configure product and/or develop custom code.</a:t>
            </a:r>
          </a:p>
          <a:p>
            <a:pPr lvl="2">
              <a:spcBef>
                <a:spcPts val="600"/>
              </a:spcBef>
            </a:pPr>
            <a:r>
              <a:rPr lang="en-US" sz="1400" dirty="0">
                <a:solidFill>
                  <a:schemeClr val="accent3"/>
                </a:solidFill>
              </a:rPr>
              <a:t>Devise and execute unit test scripts.</a:t>
            </a:r>
          </a:p>
          <a:p>
            <a:pPr lvl="2">
              <a:spcBef>
                <a:spcPts val="600"/>
              </a:spcBef>
            </a:pPr>
            <a:r>
              <a:rPr lang="en-US" sz="1400" dirty="0">
                <a:solidFill>
                  <a:schemeClr val="accent3"/>
                </a:solidFill>
              </a:rPr>
              <a:t>Seek peer review of code and adherence to good programming practice.</a:t>
            </a:r>
          </a:p>
          <a:p>
            <a:pPr lvl="1">
              <a:spcBef>
                <a:spcPts val="600"/>
              </a:spcBef>
            </a:pPr>
            <a:r>
              <a:rPr lang="en-US" sz="1400" b="1" dirty="0">
                <a:solidFill>
                  <a:schemeClr val="accent3"/>
                </a:solidFill>
              </a:rPr>
              <a:t>Architect</a:t>
            </a:r>
          </a:p>
          <a:p>
            <a:pPr lvl="2">
              <a:spcBef>
                <a:spcPts val="600"/>
              </a:spcBef>
            </a:pPr>
            <a:r>
              <a:rPr lang="en-US" sz="1400" dirty="0">
                <a:solidFill>
                  <a:schemeClr val="accent3"/>
                </a:solidFill>
              </a:rPr>
              <a:t>Provide advice, input, guidance and approvals where necessary.</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
        <p:nvSpPr>
          <p:cNvPr id="2" name="TextBox 1">
            <a:extLst>
              <a:ext uri="{FF2B5EF4-FFF2-40B4-BE49-F238E27FC236}">
                <a16:creationId xmlns:a16="http://schemas.microsoft.com/office/drawing/2014/main" id="{9F0D22C6-41F7-4990-86DA-E82459D383DE}"/>
              </a:ext>
            </a:extLst>
          </p:cNvPr>
          <p:cNvSpPr txBox="1"/>
          <p:nvPr/>
        </p:nvSpPr>
        <p:spPr>
          <a:xfrm>
            <a:off x="1175657" y="6439220"/>
            <a:ext cx="7015843" cy="276999"/>
          </a:xfrm>
          <a:prstGeom prst="rect">
            <a:avLst/>
          </a:prstGeom>
          <a:noFill/>
        </p:spPr>
        <p:txBody>
          <a:bodyPr wrap="square" rtlCol="0">
            <a:spAutoFit/>
          </a:bodyPr>
          <a:lstStyle/>
          <a:p>
            <a:r>
              <a:rPr lang="en-GB" sz="1200" dirty="0"/>
              <a:t>* Also sometimes called ‘out-of-the-box’</a:t>
            </a:r>
          </a:p>
        </p:txBody>
      </p:sp>
    </p:spTree>
    <p:extLst>
      <p:ext uri="{BB962C8B-B14F-4D97-AF65-F5344CB8AC3E}">
        <p14:creationId xmlns:p14="http://schemas.microsoft.com/office/powerpoint/2010/main" val="394878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ensures that all components of a build* are identifiable and have been correctly assembled.  Code is tracked in a Code Management System (CMS).  Code versions are identifiable.  Configuration Management also extends to the clear labelling of document deliverables with dates, version numbers and editors being tracked within the document and sometimes forming part of the stored document filename.</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Code Check-in</a:t>
            </a:r>
            <a:r>
              <a:rPr lang="en-GB" sz="1400" dirty="0"/>
              <a:t>: Depending on the offering, the configuration or code should be checked into a Code Management System (CMS) – this may be product-specific.</a:t>
            </a:r>
          </a:p>
          <a:p>
            <a:pPr lvl="1">
              <a:spcBef>
                <a:spcPts val="600"/>
              </a:spcBef>
            </a:pPr>
            <a:r>
              <a:rPr lang="en-GB" sz="1400" b="1" dirty="0"/>
              <a:t>Build: </a:t>
            </a:r>
            <a:r>
              <a:rPr lang="en-GB" sz="1400" dirty="0"/>
              <a:t>Usually an automated process that takes checked-in code or configuration to create an intermediate build for testing purposes.</a:t>
            </a:r>
          </a:p>
          <a:p>
            <a:pPr lvl="1">
              <a:spcBef>
                <a:spcPts val="600"/>
              </a:spcBef>
            </a:pPr>
            <a:r>
              <a:rPr lang="en-GB" sz="1400" b="1" dirty="0"/>
              <a:t>Testing: </a:t>
            </a:r>
            <a:r>
              <a:rPr lang="en-GB" sz="1400" dirty="0"/>
              <a:t>Ensuring the integrity of the build before passing to the Test team for regression testing for a specific iteration and for specific functionality testing.</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TM03</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Configuration Management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TM03</a:t>
            </a:r>
          </a:p>
          <a:p>
            <a:pPr lvl="1">
              <a:spcBef>
                <a:spcPts val="600"/>
              </a:spcBef>
            </a:pPr>
            <a:r>
              <a:rPr lang="en-US" sz="1400" b="1" dirty="0">
                <a:solidFill>
                  <a:schemeClr val="accent3"/>
                </a:solidFill>
              </a:rPr>
              <a:t>Technical Lead</a:t>
            </a:r>
          </a:p>
          <a:p>
            <a:pPr lvl="2">
              <a:spcBef>
                <a:spcPts val="600"/>
              </a:spcBef>
            </a:pPr>
            <a:r>
              <a:rPr lang="en-US" sz="1400" dirty="0">
                <a:solidFill>
                  <a:schemeClr val="accent3"/>
                </a:solidFill>
              </a:rPr>
              <a:t>Accountable for much of the process.</a:t>
            </a:r>
          </a:p>
          <a:p>
            <a:pPr lvl="2">
              <a:spcBef>
                <a:spcPts val="600"/>
              </a:spcBef>
            </a:pPr>
            <a:r>
              <a:rPr lang="en-US" sz="1400" dirty="0">
                <a:solidFill>
                  <a:schemeClr val="accent3"/>
                </a:solidFill>
              </a:rPr>
              <a:t>Ensures that Configuration Management process is maintained.</a:t>
            </a:r>
          </a:p>
          <a:p>
            <a:pPr lvl="1">
              <a:spcBef>
                <a:spcPts val="600"/>
              </a:spcBef>
            </a:pPr>
            <a:r>
              <a:rPr lang="en-US" sz="1400" b="1" dirty="0">
                <a:solidFill>
                  <a:schemeClr val="accent3"/>
                </a:solidFill>
              </a:rPr>
              <a:t>Developer</a:t>
            </a:r>
          </a:p>
          <a:p>
            <a:pPr lvl="2">
              <a:spcBef>
                <a:spcPts val="600"/>
              </a:spcBef>
            </a:pPr>
            <a:r>
              <a:rPr lang="en-US" sz="1400" dirty="0">
                <a:solidFill>
                  <a:schemeClr val="accent3"/>
                </a:solidFill>
              </a:rPr>
              <a:t>Check-in of code.</a:t>
            </a:r>
          </a:p>
          <a:p>
            <a:pPr lvl="2">
              <a:spcBef>
                <a:spcPts val="600"/>
              </a:spcBef>
            </a:pPr>
            <a:r>
              <a:rPr lang="en-US" sz="1400" dirty="0">
                <a:solidFill>
                  <a:schemeClr val="accent3"/>
                </a:solidFill>
              </a:rPr>
              <a:t>Submitting code for an automated build process (where applicable).</a:t>
            </a:r>
          </a:p>
          <a:p>
            <a:pPr lvl="2">
              <a:spcBef>
                <a:spcPts val="600"/>
              </a:spcBef>
            </a:pPr>
            <a:r>
              <a:rPr lang="en-US" sz="1400" dirty="0">
                <a:solidFill>
                  <a:schemeClr val="accent3"/>
                </a:solidFill>
              </a:rPr>
              <a:t>Validating build.</a:t>
            </a:r>
          </a:p>
          <a:p>
            <a:pPr lvl="2">
              <a:spcBef>
                <a:spcPts val="600"/>
              </a:spcBef>
            </a:pPr>
            <a:r>
              <a:rPr lang="en-US" sz="1400" dirty="0">
                <a:solidFill>
                  <a:schemeClr val="accent3"/>
                </a:solidFill>
              </a:rPr>
              <a:t>Roll-back of build if errors are found.</a:t>
            </a:r>
          </a:p>
          <a:p>
            <a:pPr lvl="2">
              <a:spcBef>
                <a:spcPts val="600"/>
              </a:spcBef>
            </a:pPr>
            <a:r>
              <a:rPr lang="en-US" sz="1400" dirty="0">
                <a:solidFill>
                  <a:schemeClr val="accent3"/>
                </a:solidFill>
              </a:rPr>
              <a:t>Deploy build to non-Production environments as necessary.</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
        <p:nvSpPr>
          <p:cNvPr id="2" name="TextBox 1">
            <a:extLst>
              <a:ext uri="{FF2B5EF4-FFF2-40B4-BE49-F238E27FC236}">
                <a16:creationId xmlns:a16="http://schemas.microsoft.com/office/drawing/2014/main" id="{9F0D22C6-41F7-4990-86DA-E82459D383DE}"/>
              </a:ext>
            </a:extLst>
          </p:cNvPr>
          <p:cNvSpPr txBox="1"/>
          <p:nvPr/>
        </p:nvSpPr>
        <p:spPr>
          <a:xfrm>
            <a:off x="1175657" y="6439220"/>
            <a:ext cx="7015843" cy="276999"/>
          </a:xfrm>
          <a:prstGeom prst="rect">
            <a:avLst/>
          </a:prstGeom>
          <a:noFill/>
        </p:spPr>
        <p:txBody>
          <a:bodyPr wrap="square" rtlCol="0">
            <a:spAutoFit/>
          </a:bodyPr>
          <a:lstStyle/>
          <a:p>
            <a:r>
              <a:rPr lang="en-GB" sz="1200" dirty="0"/>
              <a:t>* A ’build’ is an internal release</a:t>
            </a:r>
          </a:p>
        </p:txBody>
      </p:sp>
    </p:spTree>
    <p:extLst>
      <p:ext uri="{BB962C8B-B14F-4D97-AF65-F5344CB8AC3E}">
        <p14:creationId xmlns:p14="http://schemas.microsoft.com/office/powerpoint/2010/main" val="2905176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is the deployment of the final tested build into the Production (Live) environment.  The build may be released into a Pre-Production environment first that simulates the Live environment with similar data volumes and integrations with other components.  Testing here ensures that the build is good and that the deployment process is good.  </a:t>
            </a:r>
            <a:r>
              <a:rPr lang="en-GB" sz="1400" i="1" dirty="0"/>
              <a:t>This is a strictly-controlled process especially when deploying upgrades to a solution already in Live operation</a:t>
            </a:r>
            <a:r>
              <a:rPr lang="en-GB" sz="1400" dirty="0"/>
              <a:t>.</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Go/No Go Criteria</a:t>
            </a:r>
            <a:r>
              <a:rPr lang="en-GB" sz="1400" dirty="0"/>
              <a:t>: This is usually a simple checklist verifying that testing is complete, no significant issues are outstanding, UAT has been successfully completed, training has been delivered where agreed, handover to support has been completed, all comms have been performed and approvals gained </a:t>
            </a:r>
            <a:r>
              <a:rPr lang="en-GB" sz="1400" i="1" dirty="0"/>
              <a:t>etc</a:t>
            </a:r>
            <a:r>
              <a:rPr lang="en-GB" sz="1400" dirty="0"/>
              <a:t>.</a:t>
            </a:r>
          </a:p>
          <a:p>
            <a:pPr lvl="1">
              <a:spcBef>
                <a:spcPts val="600"/>
              </a:spcBef>
            </a:pPr>
            <a:r>
              <a:rPr lang="en-GB" sz="1400" b="1" dirty="0"/>
              <a:t>Release: </a:t>
            </a:r>
            <a:r>
              <a:rPr lang="en-GB" sz="1400" dirty="0"/>
              <a:t>The release process is specific to each offering and should be followed precisely and recorded for later audit or debugging purposes.</a:t>
            </a:r>
          </a:p>
          <a:p>
            <a:pPr lvl="1">
              <a:spcBef>
                <a:spcPts val="600"/>
              </a:spcBef>
            </a:pPr>
            <a:r>
              <a:rPr lang="en-GB" sz="1400" b="1" dirty="0"/>
              <a:t>Release Checks: </a:t>
            </a:r>
            <a:r>
              <a:rPr lang="en-GB" sz="1400" dirty="0"/>
              <a:t>Basic checks (smoke tests) performed by IQVIA staff.  Further checks performed by the Client.</a:t>
            </a:r>
          </a:p>
          <a:p>
            <a:pPr lvl="1">
              <a:spcBef>
                <a:spcPts val="600"/>
              </a:spcBef>
            </a:pPr>
            <a:r>
              <a:rPr lang="en-GB" sz="1400" b="1" dirty="0"/>
              <a:t>Notifications</a:t>
            </a:r>
            <a:r>
              <a:rPr lang="en-GB" sz="1400" dirty="0"/>
              <a:t>: Sent to stakeholders to notify that a release has been made.</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TM04</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Push to Production*</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TM04</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Confirm Go/No Go criteria and status.</a:t>
            </a:r>
          </a:p>
          <a:p>
            <a:pPr lvl="2">
              <a:spcBef>
                <a:spcPts val="600"/>
              </a:spcBef>
            </a:pPr>
            <a:r>
              <a:rPr lang="en-US" sz="1400" dirty="0">
                <a:solidFill>
                  <a:schemeClr val="accent3"/>
                </a:solidFill>
              </a:rPr>
              <a:t>Comms to Client and internal stakeholders.</a:t>
            </a:r>
          </a:p>
          <a:p>
            <a:pPr lvl="1">
              <a:spcBef>
                <a:spcPts val="600"/>
              </a:spcBef>
            </a:pPr>
            <a:r>
              <a:rPr lang="en-US" sz="1400" b="1" dirty="0">
                <a:solidFill>
                  <a:schemeClr val="accent3"/>
                </a:solidFill>
              </a:rPr>
              <a:t>Technical Lead</a:t>
            </a:r>
          </a:p>
          <a:p>
            <a:pPr lvl="2">
              <a:spcBef>
                <a:spcPts val="600"/>
              </a:spcBef>
            </a:pPr>
            <a:r>
              <a:rPr lang="en-US" sz="1400" dirty="0">
                <a:solidFill>
                  <a:schemeClr val="accent3"/>
                </a:solidFill>
              </a:rPr>
              <a:t>Coordinate code push to Pre-Production and Production environments.</a:t>
            </a:r>
          </a:p>
          <a:p>
            <a:pPr lvl="2">
              <a:spcBef>
                <a:spcPts val="600"/>
              </a:spcBef>
            </a:pPr>
            <a:r>
              <a:rPr lang="en-US" sz="1400" dirty="0">
                <a:solidFill>
                  <a:schemeClr val="accent3"/>
                </a:solidFill>
              </a:rPr>
              <a:t>Ensure that basic build checks and smoke-testing are performed.</a:t>
            </a:r>
          </a:p>
          <a:p>
            <a:pPr lvl="2">
              <a:spcBef>
                <a:spcPts val="600"/>
              </a:spcBef>
            </a:pPr>
            <a:r>
              <a:rPr lang="en-US" sz="1400" dirty="0">
                <a:solidFill>
                  <a:schemeClr val="accent3"/>
                </a:solidFill>
              </a:rPr>
              <a:t>Ensure that fixes to issues are swiftly implemented.</a:t>
            </a:r>
          </a:p>
          <a:p>
            <a:pPr lvl="2">
              <a:spcBef>
                <a:spcPts val="600"/>
              </a:spcBef>
            </a:pPr>
            <a:r>
              <a:rPr lang="en-US" sz="1400" dirty="0">
                <a:solidFill>
                  <a:schemeClr val="accent3"/>
                </a:solidFill>
              </a:rPr>
              <a:t>If critical issues cannot be fixed, oversee a roll-back of the code.</a:t>
            </a:r>
          </a:p>
          <a:p>
            <a:pPr lvl="2">
              <a:spcBef>
                <a:spcPts val="600"/>
              </a:spcBef>
            </a:pPr>
            <a:r>
              <a:rPr lang="en-US" sz="1400" dirty="0">
                <a:solidFill>
                  <a:schemeClr val="accent3"/>
                </a:solidFill>
              </a:rPr>
              <a:t>Validate Production Runbook.</a:t>
            </a:r>
          </a:p>
          <a:p>
            <a:pPr lvl="1">
              <a:spcBef>
                <a:spcPts val="600"/>
              </a:spcBef>
            </a:pPr>
            <a:r>
              <a:rPr lang="en-US" sz="1400" b="1" dirty="0">
                <a:solidFill>
                  <a:schemeClr val="accent3"/>
                </a:solidFill>
              </a:rPr>
              <a:t>Architect/Business Analyst</a:t>
            </a:r>
          </a:p>
          <a:p>
            <a:pPr lvl="2">
              <a:spcBef>
                <a:spcPts val="600"/>
              </a:spcBef>
            </a:pPr>
            <a:r>
              <a:rPr lang="en-US" sz="1400" dirty="0">
                <a:solidFill>
                  <a:schemeClr val="accent3"/>
                </a:solidFill>
              </a:rPr>
              <a:t>On hand to provide advice as necessary.</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
        <p:nvSpPr>
          <p:cNvPr id="2" name="TextBox 1">
            <a:extLst>
              <a:ext uri="{FF2B5EF4-FFF2-40B4-BE49-F238E27FC236}">
                <a16:creationId xmlns:a16="http://schemas.microsoft.com/office/drawing/2014/main" id="{9F0D22C6-41F7-4990-86DA-E82459D383DE}"/>
              </a:ext>
            </a:extLst>
          </p:cNvPr>
          <p:cNvSpPr txBox="1"/>
          <p:nvPr/>
        </p:nvSpPr>
        <p:spPr>
          <a:xfrm>
            <a:off x="1175657" y="6439220"/>
            <a:ext cx="7015843" cy="276999"/>
          </a:xfrm>
          <a:prstGeom prst="rect">
            <a:avLst/>
          </a:prstGeom>
          <a:noFill/>
        </p:spPr>
        <p:txBody>
          <a:bodyPr wrap="square" rtlCol="0">
            <a:spAutoFit/>
          </a:bodyPr>
          <a:lstStyle/>
          <a:p>
            <a:r>
              <a:rPr lang="en-GB" sz="1200" dirty="0"/>
              <a:t>* Sometimes referred to as ‘Release Management’</a:t>
            </a:r>
          </a:p>
        </p:txBody>
      </p:sp>
    </p:spTree>
    <p:extLst>
      <p:ext uri="{BB962C8B-B14F-4D97-AF65-F5344CB8AC3E}">
        <p14:creationId xmlns:p14="http://schemas.microsoft.com/office/powerpoint/2010/main" val="24965891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This process covers fixes necessary as a result of Defect Management as well as minor enhancements (Changes of Scope) that do not exceed the threshold defined for contract re-negotiation or triggering a new opportunity in PSA.</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Estimation</a:t>
            </a:r>
            <a:r>
              <a:rPr lang="en-GB" sz="1400" dirty="0"/>
              <a:t>: Depending on the nature of the fix or enhancement, this step may involve the Business Analyst, the Technical Lead and/or the Architect.</a:t>
            </a:r>
          </a:p>
          <a:p>
            <a:pPr lvl="1">
              <a:spcBef>
                <a:spcPts val="600"/>
              </a:spcBef>
            </a:pPr>
            <a:r>
              <a:rPr lang="en-GB" sz="1400" b="1" dirty="0"/>
              <a:t>Criteria Assessment: </a:t>
            </a:r>
            <a:r>
              <a:rPr lang="en-GB" sz="1400" dirty="0"/>
              <a:t>If an enhancement, it should be escalated to a Change of Scope Request if it exceeds a pre-defined threshold defined in terms of budget, timescale and risk.</a:t>
            </a:r>
          </a:p>
          <a:p>
            <a:pPr lvl="1">
              <a:spcBef>
                <a:spcPts val="600"/>
              </a:spcBef>
            </a:pPr>
            <a:r>
              <a:rPr lang="en-GB" sz="1400" b="1" dirty="0"/>
              <a:t>Update of backlog: </a:t>
            </a:r>
            <a:r>
              <a:rPr lang="en-GB" sz="1400" dirty="0"/>
              <a:t>Fix/enhancement added to backlog for inclusion in a future iteration. Nearness of target iteration is determined by the priority given (if a blocking issue then it will be high priority).</a:t>
            </a:r>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TM05</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Fixes / Enhancements</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91500" y="1797228"/>
            <a:ext cx="4000499" cy="4260671"/>
          </a:xfrm>
        </p:spPr>
        <p:txBody>
          <a:bodyPr/>
          <a:lstStyle/>
          <a:p>
            <a:pPr>
              <a:spcBef>
                <a:spcPts val="600"/>
              </a:spcBef>
              <a:spcAft>
                <a:spcPts val="0"/>
              </a:spcAft>
            </a:pPr>
            <a:r>
              <a:rPr lang="en-US" dirty="0"/>
              <a:t>Key Stakeholders &amp; Roles – TM05</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Ensure that the enhancement is below the Change Request threshold.</a:t>
            </a:r>
          </a:p>
          <a:p>
            <a:pPr lvl="2">
              <a:spcBef>
                <a:spcPts val="600"/>
              </a:spcBef>
            </a:pPr>
            <a:r>
              <a:rPr lang="en-US" sz="1400" dirty="0">
                <a:solidFill>
                  <a:schemeClr val="accent3"/>
                </a:solidFill>
              </a:rPr>
              <a:t>Prioritise fix/enhancement and add to backlog for inclusion in a future iteration.</a:t>
            </a:r>
          </a:p>
          <a:p>
            <a:pPr lvl="1">
              <a:spcBef>
                <a:spcPts val="600"/>
              </a:spcBef>
            </a:pPr>
            <a:r>
              <a:rPr lang="en-US" sz="1400" b="1" dirty="0">
                <a:solidFill>
                  <a:schemeClr val="accent3"/>
                </a:solidFill>
              </a:rPr>
              <a:t>Business Analyst/Technical Lead/Architect</a:t>
            </a:r>
          </a:p>
          <a:p>
            <a:pPr lvl="2">
              <a:spcBef>
                <a:spcPts val="600"/>
              </a:spcBef>
            </a:pPr>
            <a:r>
              <a:rPr lang="en-US" sz="1400" dirty="0">
                <a:solidFill>
                  <a:schemeClr val="accent3"/>
                </a:solidFill>
              </a:rPr>
              <a:t>Scope out work and provide estimate of work needed.</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14209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4472-5F39-4F23-8147-52BC6D186AD7}"/>
              </a:ext>
            </a:extLst>
          </p:cNvPr>
          <p:cNvSpPr>
            <a:spLocks noGrp="1"/>
          </p:cNvSpPr>
          <p:nvPr>
            <p:ph type="title"/>
          </p:nvPr>
        </p:nvSpPr>
        <p:spPr/>
        <p:txBody>
          <a:bodyPr/>
          <a:lstStyle/>
          <a:p>
            <a:r>
              <a:rPr lang="en-GB" dirty="0"/>
              <a:t>Quality Management</a:t>
            </a:r>
            <a:br>
              <a:rPr lang="en-GB" dirty="0"/>
            </a:br>
            <a:r>
              <a:rPr lang="en-GB" sz="1800" dirty="0"/>
              <a:t>(QM Processes)</a:t>
            </a:r>
          </a:p>
        </p:txBody>
      </p:sp>
    </p:spTree>
    <p:extLst>
      <p:ext uri="{BB962C8B-B14F-4D97-AF65-F5344CB8AC3E}">
        <p14:creationId xmlns:p14="http://schemas.microsoft.com/office/powerpoint/2010/main" val="16747325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p:txBody>
          <a:bodyPr/>
          <a:lstStyle/>
          <a:p>
            <a:pPr>
              <a:spcBef>
                <a:spcPts val="600"/>
              </a:spcBef>
            </a:pPr>
            <a:r>
              <a:rPr lang="en-US" sz="1400" b="1" dirty="0"/>
              <a:t>Definition: </a:t>
            </a:r>
          </a:p>
          <a:p>
            <a:pPr lvl="1">
              <a:spcBef>
                <a:spcPts val="600"/>
              </a:spcBef>
            </a:pPr>
            <a:r>
              <a:rPr lang="en-US" sz="1400" dirty="0"/>
              <a:t>This process provides a standard approach for managing Implementation Testing and is to be followed when managing the testing and defects found across all testing phases (System, Performance, Integration and User Acceptance Testing).</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The bigger picture: </a:t>
            </a:r>
            <a:r>
              <a:rPr lang="en-GB" sz="1400" dirty="0"/>
              <a:t>The Test Management process brings together each of the other processes in the Quality Management workstream:</a:t>
            </a:r>
          </a:p>
          <a:p>
            <a:pPr lvl="2">
              <a:spcBef>
                <a:spcPts val="600"/>
              </a:spcBef>
            </a:pPr>
            <a:r>
              <a:rPr lang="en-GB" sz="1400" dirty="0"/>
              <a:t>Determines </a:t>
            </a:r>
            <a:r>
              <a:rPr lang="en-GB" sz="1400" dirty="0">
                <a:solidFill>
                  <a:schemeClr val="accent1"/>
                </a:solidFill>
              </a:rPr>
              <a:t>whether a Test Plan needs creating or updating </a:t>
            </a:r>
            <a:r>
              <a:rPr lang="en-GB" sz="1400" dirty="0"/>
              <a:t>(links to QM02).</a:t>
            </a:r>
          </a:p>
          <a:p>
            <a:pPr lvl="2">
              <a:spcBef>
                <a:spcPts val="600"/>
              </a:spcBef>
            </a:pPr>
            <a:r>
              <a:rPr lang="en-GB" sz="1400" dirty="0"/>
              <a:t>Determines </a:t>
            </a:r>
            <a:r>
              <a:rPr lang="en-GB" sz="1400" dirty="0">
                <a:solidFill>
                  <a:schemeClr val="accent1"/>
                </a:solidFill>
              </a:rPr>
              <a:t>whether</a:t>
            </a:r>
            <a:r>
              <a:rPr lang="en-GB" sz="1400" dirty="0"/>
              <a:t> </a:t>
            </a:r>
            <a:r>
              <a:rPr lang="en-GB" sz="1400" dirty="0">
                <a:solidFill>
                  <a:schemeClr val="accent1"/>
                </a:solidFill>
              </a:rPr>
              <a:t>System, Performance, Integration or User Acceptance Testing are required </a:t>
            </a:r>
            <a:r>
              <a:rPr lang="en-GB" sz="1400" dirty="0"/>
              <a:t>(links to QM03, QM04, QM05, QM06 as appropriate).</a:t>
            </a:r>
          </a:p>
          <a:p>
            <a:pPr lvl="2">
              <a:spcBef>
                <a:spcPts val="600"/>
              </a:spcBef>
            </a:pPr>
            <a:r>
              <a:rPr lang="en-GB" sz="1400" dirty="0"/>
              <a:t>Determines </a:t>
            </a:r>
            <a:r>
              <a:rPr lang="en-GB" sz="1400" dirty="0">
                <a:solidFill>
                  <a:schemeClr val="accent1"/>
                </a:solidFill>
              </a:rPr>
              <a:t>whether</a:t>
            </a:r>
            <a:r>
              <a:rPr lang="en-GB" sz="1400" dirty="0"/>
              <a:t> </a:t>
            </a:r>
            <a:r>
              <a:rPr lang="en-GB" sz="1400" dirty="0">
                <a:solidFill>
                  <a:schemeClr val="accent1"/>
                </a:solidFill>
              </a:rPr>
              <a:t>UAT will be performed by the Client </a:t>
            </a:r>
            <a:r>
              <a:rPr lang="en-GB" sz="1400" dirty="0"/>
              <a:t>(links to QM06 and PM04).</a:t>
            </a:r>
          </a:p>
          <a:p>
            <a:pPr lvl="2">
              <a:spcBef>
                <a:spcPts val="600"/>
              </a:spcBef>
            </a:pPr>
            <a:r>
              <a:rPr lang="en-GB" sz="1400" dirty="0"/>
              <a:t>Links to </a:t>
            </a:r>
            <a:r>
              <a:rPr lang="en-GB" sz="1400" dirty="0">
                <a:solidFill>
                  <a:schemeClr val="accent1"/>
                </a:solidFill>
              </a:rPr>
              <a:t>Defect Management </a:t>
            </a:r>
            <a:r>
              <a:rPr lang="en-GB" sz="1400" dirty="0"/>
              <a:t>(QM07) and </a:t>
            </a:r>
            <a:r>
              <a:rPr lang="en-GB" sz="1400" dirty="0">
                <a:solidFill>
                  <a:schemeClr val="accent1"/>
                </a:solidFill>
              </a:rPr>
              <a:t>Risks &amp; Issues </a:t>
            </a:r>
            <a:r>
              <a:rPr lang="en-GB" sz="1400" dirty="0"/>
              <a:t>(PM05).</a:t>
            </a:r>
          </a:p>
          <a:p>
            <a:pPr lvl="2">
              <a:spcBef>
                <a:spcPts val="600"/>
              </a:spcBef>
            </a:pPr>
            <a:r>
              <a:rPr lang="en-GB" sz="1400" dirty="0"/>
              <a:t>Initiates </a:t>
            </a:r>
            <a:r>
              <a:rPr lang="en-GB" sz="1400" dirty="0">
                <a:solidFill>
                  <a:schemeClr val="accent1"/>
                </a:solidFill>
              </a:rPr>
              <a:t>Test Completion activities </a:t>
            </a:r>
            <a:r>
              <a:rPr lang="en-GB" sz="1400" dirty="0"/>
              <a:t>such as </a:t>
            </a:r>
            <a:r>
              <a:rPr lang="en-GB" sz="1400" dirty="0">
                <a:solidFill>
                  <a:schemeClr val="accent1"/>
                </a:solidFill>
              </a:rPr>
              <a:t>archiving of test artefacts</a:t>
            </a:r>
            <a:r>
              <a:rPr lang="en-GB" sz="1400" dirty="0"/>
              <a:t>, </a:t>
            </a:r>
            <a:r>
              <a:rPr lang="en-GB" sz="1400" dirty="0">
                <a:solidFill>
                  <a:schemeClr val="accent1"/>
                </a:solidFill>
              </a:rPr>
              <a:t>updated living documents</a:t>
            </a:r>
            <a:r>
              <a:rPr lang="en-GB" sz="1400" dirty="0"/>
              <a:t> (BRD etc) and </a:t>
            </a:r>
            <a:r>
              <a:rPr lang="en-GB" sz="1400" dirty="0">
                <a:solidFill>
                  <a:schemeClr val="accent1"/>
                </a:solidFill>
              </a:rPr>
              <a:t>UAT test cases</a:t>
            </a:r>
            <a:r>
              <a:rPr lang="en-GB" sz="1400" dirty="0"/>
              <a:t> in the project repository (links to PM08).</a:t>
            </a:r>
          </a:p>
          <a:p>
            <a:endParaRPr lang="en-GB" dirty="0"/>
          </a:p>
        </p:txBody>
      </p:sp>
      <p:sp>
        <p:nvSpPr>
          <p:cNvPr id="3" name="Text Placeholder 2">
            <a:extLst>
              <a:ext uri="{FF2B5EF4-FFF2-40B4-BE49-F238E27FC236}">
                <a16:creationId xmlns:a16="http://schemas.microsoft.com/office/drawing/2014/main" id="{1F5A580B-234E-4D4C-8A9F-A1ED9441C902}"/>
              </a:ext>
            </a:extLst>
          </p:cNvPr>
          <p:cNvSpPr>
            <a:spLocks noGrp="1"/>
          </p:cNvSpPr>
          <p:nvPr>
            <p:ph type="body" sz="quarter" idx="15"/>
          </p:nvPr>
        </p:nvSpPr>
        <p:spPr>
          <a:xfrm>
            <a:off x="8133347" y="1731980"/>
            <a:ext cx="4058653" cy="4655878"/>
          </a:xfrm>
        </p:spPr>
        <p:txBody>
          <a:bodyPr/>
          <a:lstStyle/>
          <a:p>
            <a:r>
              <a:rPr lang="en-GB" dirty="0"/>
              <a:t>Key Stakeholders &amp; Roles – QM01</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Test Plan updates, decision on testing types testing required, test completion activities.</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Defect/Risk/Issue identification.</a:t>
            </a:r>
          </a:p>
          <a:p>
            <a:pPr lvl="1">
              <a:spcBef>
                <a:spcPts val="600"/>
              </a:spcBef>
            </a:pPr>
            <a:r>
              <a:rPr lang="en-US" sz="1400" b="1" dirty="0">
                <a:solidFill>
                  <a:schemeClr val="accent4"/>
                </a:solidFill>
              </a:rPr>
              <a:t>Project Manager</a:t>
            </a:r>
          </a:p>
          <a:p>
            <a:pPr lvl="2">
              <a:spcBef>
                <a:spcPts val="600"/>
              </a:spcBef>
            </a:pPr>
            <a:r>
              <a:rPr lang="en-US" sz="1400" dirty="0">
                <a:solidFill>
                  <a:schemeClr val="accent4"/>
                </a:solidFill>
              </a:rPr>
              <a:t>Decision on Client UAT involvement.</a:t>
            </a:r>
          </a:p>
          <a:p>
            <a:pPr lvl="2">
              <a:spcBef>
                <a:spcPts val="600"/>
              </a:spcBef>
            </a:pPr>
            <a:r>
              <a:rPr lang="en-US" sz="1400" dirty="0">
                <a:solidFill>
                  <a:schemeClr val="accent4"/>
                </a:solidFill>
              </a:rPr>
              <a:t>Storage of executed UAT scripts in Project Repository.</a:t>
            </a:r>
          </a:p>
          <a:p>
            <a:pPr lvl="1">
              <a:spcBef>
                <a:spcPts val="600"/>
              </a:spcBef>
            </a:pPr>
            <a:r>
              <a:rPr lang="en-US" sz="1400" b="1" dirty="0">
                <a:solidFill>
                  <a:schemeClr val="accent4"/>
                </a:solidFill>
              </a:rPr>
              <a:t>Implementation Team</a:t>
            </a:r>
          </a:p>
          <a:p>
            <a:pPr lvl="2">
              <a:spcBef>
                <a:spcPts val="600"/>
              </a:spcBef>
            </a:pPr>
            <a:r>
              <a:rPr lang="en-US" sz="1400" dirty="0">
                <a:solidFill>
                  <a:schemeClr val="accent4"/>
                </a:solidFill>
              </a:rPr>
              <a:t>Update documentation based on any impacted by the QM processes.</a:t>
            </a:r>
          </a:p>
          <a:p>
            <a:pPr lvl="1">
              <a:spcBef>
                <a:spcPts val="600"/>
              </a:spcBef>
            </a:pPr>
            <a:r>
              <a:rPr lang="en-US" sz="1400" b="1" dirty="0">
                <a:solidFill>
                  <a:schemeClr val="accent4"/>
                </a:solidFill>
              </a:rPr>
              <a:t>Client</a:t>
            </a:r>
          </a:p>
          <a:p>
            <a:pPr lvl="2">
              <a:spcBef>
                <a:spcPts val="600"/>
              </a:spcBef>
            </a:pPr>
            <a:r>
              <a:rPr lang="en-US" sz="1400" dirty="0">
                <a:solidFill>
                  <a:schemeClr val="accent4"/>
                </a:solidFill>
              </a:rPr>
              <a:t>Test Plan approval.</a:t>
            </a:r>
          </a:p>
          <a:p>
            <a:pPr lvl="2">
              <a:spcBef>
                <a:spcPts val="600"/>
              </a:spcBef>
            </a:pPr>
            <a:r>
              <a:rPr lang="en-US" sz="1400" dirty="0">
                <a:solidFill>
                  <a:schemeClr val="accent4"/>
                </a:solidFill>
              </a:rPr>
              <a:t>UAT execution.</a:t>
            </a:r>
          </a:p>
          <a:p>
            <a:pPr marL="285750" indent="-285750">
              <a:buFont typeface="Arial" panose="020B0604020202020204" pitchFamily="34" charset="0"/>
              <a:buChar char="•"/>
            </a:pPr>
            <a:endParaRPr lang="en-GB" sz="1400" dirty="0"/>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QM01</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Test Management</a:t>
            </a:r>
          </a:p>
        </p:txBody>
      </p:sp>
      <p:pic>
        <p:nvPicPr>
          <p:cNvPr id="8" name="Picture 7">
            <a:extLst>
              <a:ext uri="{FF2B5EF4-FFF2-40B4-BE49-F238E27FC236}">
                <a16:creationId xmlns:a16="http://schemas.microsoft.com/office/drawing/2014/main" id="{04BEB87A-741A-4B99-AED4-3508095D5B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7103710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2590FF-AF4D-9B48-861B-34E2D83B92C5}"/>
              </a:ext>
            </a:extLst>
          </p:cNvPr>
          <p:cNvSpPr>
            <a:spLocks noGrp="1"/>
          </p:cNvSpPr>
          <p:nvPr>
            <p:ph type="title"/>
          </p:nvPr>
        </p:nvSpPr>
        <p:spPr>
          <a:xfrm>
            <a:off x="392017" y="173298"/>
            <a:ext cx="11338560" cy="768263"/>
          </a:xfrm>
        </p:spPr>
        <p:txBody>
          <a:bodyPr/>
          <a:lstStyle/>
          <a:p>
            <a:r>
              <a:rPr lang="en-US" dirty="0"/>
              <a:t>MAP Guiding Principle: Consistent Delivery of Projects</a:t>
            </a:r>
          </a:p>
        </p:txBody>
      </p:sp>
      <p:sp>
        <p:nvSpPr>
          <p:cNvPr id="199" name="Rectangle 198">
            <a:extLst>
              <a:ext uri="{FF2B5EF4-FFF2-40B4-BE49-F238E27FC236}">
                <a16:creationId xmlns:a16="http://schemas.microsoft.com/office/drawing/2014/main" id="{D60B1FC6-E9FB-B147-A460-525C293B101F}"/>
              </a:ext>
            </a:extLst>
          </p:cNvPr>
          <p:cNvSpPr>
            <a:spLocks/>
          </p:cNvSpPr>
          <p:nvPr/>
        </p:nvSpPr>
        <p:spPr>
          <a:xfrm>
            <a:off x="323285" y="2116142"/>
            <a:ext cx="2109139" cy="2050449"/>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ctr" defTabSz="914400" rtl="0" eaLnBrk="1" fontAlgn="base" latinLnBrk="0" hangingPunct="1">
              <a:lnSpc>
                <a:spcPct val="100000"/>
              </a:lnSpc>
              <a:spcBef>
                <a:spcPts val="0"/>
              </a:spcBef>
              <a:spcAft>
                <a:spcPct val="0"/>
              </a:spcAft>
              <a:buClrTx/>
              <a:buSzTx/>
              <a:buFontTx/>
              <a:buNone/>
              <a:tabLst/>
              <a:defRPr/>
            </a:pPr>
            <a:endParaRPr lang="en-GB" sz="1200" dirty="0">
              <a:solidFill>
                <a:schemeClr val="tx1"/>
              </a:solidFill>
              <a:ea typeface="ＭＳ Ｐゴシック"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Understand the Client's Business Needs</a:t>
            </a: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endParaRPr kumimoji="0" lang="en-GB" sz="400" b="0" i="0" u="none" strike="noStrike" kern="1200" cap="none" spc="0" normalizeH="0" baseline="0" noProof="0" dirty="0">
              <a:ln>
                <a:noFill/>
              </a:ln>
              <a:solidFill>
                <a:schemeClr val="tx1"/>
              </a:solidFill>
              <a:effectLst/>
              <a:uLnTx/>
              <a:uFillTx/>
              <a:ea typeface="ＭＳ Ｐゴシック" charset="-128"/>
              <a:cs typeface="+mn-cs"/>
            </a:endParaRP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Discovery</a:t>
            </a: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Gap Analysis</a:t>
            </a: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Pricing &amp; Proposal Support</a:t>
            </a: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Project Creation</a:t>
            </a:r>
          </a:p>
          <a:p>
            <a:pPr marL="285750" marR="0" lvl="0" indent="-285750"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Resource Identification &amp; Allocation</a:t>
            </a:r>
          </a:p>
        </p:txBody>
      </p:sp>
      <p:grpSp>
        <p:nvGrpSpPr>
          <p:cNvPr id="200" name="Group 199">
            <a:extLst>
              <a:ext uri="{FF2B5EF4-FFF2-40B4-BE49-F238E27FC236}">
                <a16:creationId xmlns:a16="http://schemas.microsoft.com/office/drawing/2014/main" id="{B6A575FD-072B-2648-B298-E0C2871E0A52}"/>
              </a:ext>
            </a:extLst>
          </p:cNvPr>
          <p:cNvGrpSpPr/>
          <p:nvPr/>
        </p:nvGrpSpPr>
        <p:grpSpPr>
          <a:xfrm>
            <a:off x="133683" y="1044850"/>
            <a:ext cx="2246196" cy="5206560"/>
            <a:chOff x="86353" y="678720"/>
            <a:chExt cx="2217786" cy="5206560"/>
          </a:xfrm>
        </p:grpSpPr>
        <p:sp>
          <p:nvSpPr>
            <p:cNvPr id="201" name="Oval 200">
              <a:extLst>
                <a:ext uri="{FF2B5EF4-FFF2-40B4-BE49-F238E27FC236}">
                  <a16:creationId xmlns:a16="http://schemas.microsoft.com/office/drawing/2014/main" id="{B191EF20-CA81-9F4A-A5EE-F226F76B8AA7}"/>
                </a:ext>
              </a:extLst>
            </p:cNvPr>
            <p:cNvSpPr/>
            <p:nvPr/>
          </p:nvSpPr>
          <p:spPr bwMode="auto">
            <a:xfrm>
              <a:off x="86353" y="678720"/>
              <a:ext cx="1197790" cy="1197790"/>
            </a:xfrm>
            <a:prstGeom prst="ellipse">
              <a:avLst/>
            </a:prstGeom>
            <a:solidFill>
              <a:sysClr val="window" lastClr="FFFFFF"/>
            </a:solidFill>
            <a:ln w="38100" cap="flat" cmpd="sng" algn="ctr">
              <a:solidFill>
                <a:srgbClr val="40A4E1"/>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02" name="Straight Connector 201">
              <a:extLst>
                <a:ext uri="{FF2B5EF4-FFF2-40B4-BE49-F238E27FC236}">
                  <a16:creationId xmlns:a16="http://schemas.microsoft.com/office/drawing/2014/main" id="{7881FE21-8F4E-7B41-AC81-1A845DBDFB04}"/>
                </a:ext>
              </a:extLst>
            </p:cNvPr>
            <p:cNvCxnSpPr>
              <a:cxnSpLocks/>
            </p:cNvCxnSpPr>
            <p:nvPr/>
          </p:nvCxnSpPr>
          <p:spPr>
            <a:xfrm flipH="1">
              <a:off x="1284143" y="1277615"/>
              <a:ext cx="1019996" cy="0"/>
            </a:xfrm>
            <a:prstGeom prst="line">
              <a:avLst/>
            </a:prstGeom>
            <a:solidFill>
              <a:sysClr val="window" lastClr="FFFFFF"/>
            </a:solidFill>
            <a:ln w="38100" cap="flat" cmpd="sng" algn="ctr">
              <a:solidFill>
                <a:srgbClr val="40A4E1"/>
              </a:solidFill>
              <a:prstDash val="solid"/>
              <a:headEnd type="stealth" w="med" len="med"/>
              <a:tailEnd type="none" w="med" len="med"/>
            </a:ln>
            <a:effectLst/>
          </p:spPr>
        </p:cxnSp>
        <p:sp>
          <p:nvSpPr>
            <p:cNvPr id="203" name="Oval 202">
              <a:extLst>
                <a:ext uri="{FF2B5EF4-FFF2-40B4-BE49-F238E27FC236}">
                  <a16:creationId xmlns:a16="http://schemas.microsoft.com/office/drawing/2014/main" id="{A6764CB8-8362-784F-9F55-7A2125368EB0}"/>
                </a:ext>
              </a:extLst>
            </p:cNvPr>
            <p:cNvSpPr/>
            <p:nvPr/>
          </p:nvSpPr>
          <p:spPr bwMode="auto">
            <a:xfrm>
              <a:off x="175605" y="767973"/>
              <a:ext cx="1019286" cy="1019286"/>
            </a:xfrm>
            <a:prstGeom prst="ellipse">
              <a:avLst/>
            </a:prstGeom>
            <a:solidFill>
              <a:sysClr val="window" lastClr="FFFFFF"/>
            </a:solidFill>
            <a:ln w="25400" cap="flat" cmpd="sng" algn="ctr">
              <a:solidFill>
                <a:srgbClr val="40A4E1"/>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04" name="Straight Connector 203">
              <a:extLst>
                <a:ext uri="{FF2B5EF4-FFF2-40B4-BE49-F238E27FC236}">
                  <a16:creationId xmlns:a16="http://schemas.microsoft.com/office/drawing/2014/main" id="{7E3B878C-B721-2D40-BB37-269B75071ED5}"/>
                </a:ext>
              </a:extLst>
            </p:cNvPr>
            <p:cNvCxnSpPr>
              <a:cxnSpLocks/>
            </p:cNvCxnSpPr>
            <p:nvPr/>
          </p:nvCxnSpPr>
          <p:spPr>
            <a:xfrm flipV="1">
              <a:off x="270933" y="1708478"/>
              <a:ext cx="0" cy="4176802"/>
            </a:xfrm>
            <a:prstGeom prst="line">
              <a:avLst/>
            </a:prstGeom>
            <a:solidFill>
              <a:sysClr val="window" lastClr="FFFFFF"/>
            </a:solidFill>
            <a:ln w="38100" cap="flat" cmpd="sng" algn="ctr">
              <a:solidFill>
                <a:srgbClr val="40A4E1"/>
              </a:solidFill>
              <a:prstDash val="solid"/>
              <a:headEnd type="none" w="med" len="med"/>
              <a:tailEnd type="none" w="med" len="med"/>
            </a:ln>
            <a:effectLst/>
          </p:spPr>
        </p:cxnSp>
        <p:sp>
          <p:nvSpPr>
            <p:cNvPr id="205" name="Footer Placeholder 3">
              <a:extLst>
                <a:ext uri="{FF2B5EF4-FFF2-40B4-BE49-F238E27FC236}">
                  <a16:creationId xmlns:a16="http://schemas.microsoft.com/office/drawing/2014/main" id="{32E420EC-CC94-5646-8A92-25F88259E5E9}"/>
                </a:ext>
              </a:extLst>
            </p:cNvPr>
            <p:cNvSpPr txBox="1">
              <a:spLocks/>
            </p:cNvSpPr>
            <p:nvPr/>
          </p:nvSpPr>
          <p:spPr>
            <a:xfrm>
              <a:off x="202744" y="1068182"/>
              <a:ext cx="965008" cy="369332"/>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rgbClr val="40A4E1"/>
                  </a:solidFill>
                  <a:effectLst/>
                  <a:uLnTx/>
                  <a:uFillTx/>
                  <a:latin typeface="Arial" charset="0"/>
                  <a:ea typeface="ＭＳ Ｐゴシック" charset="-128"/>
                  <a:cs typeface="+mn-cs"/>
                </a:rPr>
                <a:t>Business </a:t>
              </a:r>
              <a:br>
                <a:rPr kumimoji="0" lang="en-US" sz="1200" b="1" i="0" u="none" strike="noStrike" kern="1200" cap="none" spc="0" normalizeH="0" baseline="0" noProof="0" dirty="0">
                  <a:ln>
                    <a:noFill/>
                  </a:ln>
                  <a:solidFill>
                    <a:srgbClr val="40A4E1"/>
                  </a:solidFill>
                  <a:effectLst/>
                  <a:uLnTx/>
                  <a:uFillTx/>
                  <a:latin typeface="Arial" charset="0"/>
                  <a:ea typeface="ＭＳ Ｐゴシック" charset="-128"/>
                  <a:cs typeface="+mn-cs"/>
                </a:rPr>
              </a:br>
              <a:r>
                <a:rPr kumimoji="0" lang="en-US" sz="1200" b="1" i="0" u="none" strike="noStrike" kern="1200" cap="none" spc="0" normalizeH="0" baseline="0" noProof="0" dirty="0">
                  <a:ln>
                    <a:noFill/>
                  </a:ln>
                  <a:solidFill>
                    <a:srgbClr val="40A4E1"/>
                  </a:solidFill>
                  <a:effectLst/>
                  <a:uLnTx/>
                  <a:uFillTx/>
                  <a:latin typeface="Arial" charset="0"/>
                  <a:ea typeface="ＭＳ Ｐゴシック" charset="-128"/>
                  <a:cs typeface="+mn-cs"/>
                </a:rPr>
                <a:t>Development</a:t>
              </a:r>
            </a:p>
          </p:txBody>
        </p:sp>
        <p:sp>
          <p:nvSpPr>
            <p:cNvPr id="206" name="Footer Placeholder 3">
              <a:extLst>
                <a:ext uri="{FF2B5EF4-FFF2-40B4-BE49-F238E27FC236}">
                  <a16:creationId xmlns:a16="http://schemas.microsoft.com/office/drawing/2014/main" id="{F2A5F359-2E27-2048-8D28-AD16D7D5E742}"/>
                </a:ext>
              </a:extLst>
            </p:cNvPr>
            <p:cNvSpPr txBox="1">
              <a:spLocks/>
            </p:cNvSpPr>
            <p:nvPr/>
          </p:nvSpPr>
          <p:spPr>
            <a:xfrm>
              <a:off x="1324090" y="1024422"/>
              <a:ext cx="876833" cy="246221"/>
            </a:xfrm>
            <a:prstGeom prst="rect">
              <a:avLst/>
            </a:prstGeom>
          </p:spPr>
          <p:txBody>
            <a:bodyPr wrap="none" lIns="0" tIns="0" rIns="0" bIns="0" anchor="ctr" anchorCtr="0">
              <a:sp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en-US" sz="1600" b="1" dirty="0">
                  <a:solidFill>
                    <a:srgbClr val="40A4E1"/>
                  </a:solidFill>
                </a:rPr>
                <a:t>Phase 01</a:t>
              </a:r>
              <a:endParaRPr kumimoji="0" lang="en-US" sz="1600" b="1" i="0" u="none" strike="noStrike" kern="1200" cap="none" spc="0" normalizeH="0" baseline="0" noProof="0" dirty="0">
                <a:ln>
                  <a:noFill/>
                </a:ln>
                <a:solidFill>
                  <a:srgbClr val="40A4E1"/>
                </a:solidFill>
                <a:effectLst/>
                <a:uLnTx/>
                <a:uFillTx/>
                <a:latin typeface="Arial" charset="0"/>
                <a:ea typeface="ＭＳ Ｐゴシック" charset="-128"/>
                <a:cs typeface="+mn-cs"/>
              </a:endParaRPr>
            </a:p>
          </p:txBody>
        </p:sp>
      </p:grpSp>
      <p:sp>
        <p:nvSpPr>
          <p:cNvPr id="207" name="Rectangle 206">
            <a:extLst>
              <a:ext uri="{FF2B5EF4-FFF2-40B4-BE49-F238E27FC236}">
                <a16:creationId xmlns:a16="http://schemas.microsoft.com/office/drawing/2014/main" id="{7F0AD3BC-CF7F-FF4A-A817-ADF67DC2E014}"/>
              </a:ext>
            </a:extLst>
          </p:cNvPr>
          <p:cNvSpPr>
            <a:spLocks/>
          </p:cNvSpPr>
          <p:nvPr/>
        </p:nvSpPr>
        <p:spPr>
          <a:xfrm>
            <a:off x="2564089" y="2090156"/>
            <a:ext cx="2173517" cy="2062103"/>
          </a:xfrm>
          <a:prstGeom prst="rect">
            <a:avLst/>
          </a:prstGeom>
          <a:noFill/>
          <a:ln w="25400" cap="flat" cmpd="sng" algn="ctr">
            <a:noFill/>
            <a:prstDash val="solid"/>
          </a:ln>
          <a:effectLst/>
        </p:spPr>
        <p:txBody>
          <a:bodyPr wrap="square" lIns="91440" rIns="0" rtlCol="0" anchor="t">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Lay the Foundation</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 </a:t>
            </a: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171450" marR="0" lvl="0" indent="-171450" algn="l" defTabSz="914400" rtl="0" eaLnBrk="1" fontAlgn="base" latinLnBrk="0" hangingPunct="1">
              <a:lnSpc>
                <a:spcPct val="100000"/>
              </a:lnSpc>
              <a:spcBef>
                <a:spcPts val="0"/>
              </a:spcBef>
              <a:spcAft>
                <a:spcPct val="0"/>
              </a:spcAft>
              <a:buClrTx/>
              <a:buSzTx/>
              <a:buFont typeface="Arial" charset="0"/>
              <a:buChar char="•"/>
              <a:tabLst/>
              <a:defRPr/>
            </a:pPr>
            <a:endParaRPr kumimoji="0" lang="en-GB" sz="400" b="0" i="0" u="none" strike="noStrike" kern="1200" cap="none" spc="0" normalizeH="0" baseline="0" noProof="0" dirty="0">
              <a:ln>
                <a:noFill/>
              </a:ln>
              <a:solidFill>
                <a:schemeClr val="tx1"/>
              </a:solidFill>
              <a:effectLst/>
              <a:uLnTx/>
              <a:uFillTx/>
              <a:ea typeface="ＭＳ Ｐゴシック" charset="-128"/>
              <a:cs typeface="+mn-cs"/>
            </a:endParaRP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Project Kick-off</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Project Monitoring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Risk Management</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Change Management</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Business Requirements</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Test Planning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Status Reporting</a:t>
            </a:r>
          </a:p>
        </p:txBody>
      </p:sp>
      <p:grpSp>
        <p:nvGrpSpPr>
          <p:cNvPr id="208" name="Group 207">
            <a:extLst>
              <a:ext uri="{FF2B5EF4-FFF2-40B4-BE49-F238E27FC236}">
                <a16:creationId xmlns:a16="http://schemas.microsoft.com/office/drawing/2014/main" id="{9841EB0B-FBD6-2145-B6A9-4D8BAEED6ECC}"/>
              </a:ext>
            </a:extLst>
          </p:cNvPr>
          <p:cNvGrpSpPr/>
          <p:nvPr/>
        </p:nvGrpSpPr>
        <p:grpSpPr>
          <a:xfrm>
            <a:off x="2361774" y="1034492"/>
            <a:ext cx="2396135" cy="5217648"/>
            <a:chOff x="2304139" y="678720"/>
            <a:chExt cx="2396135" cy="5217648"/>
          </a:xfrm>
        </p:grpSpPr>
        <p:sp>
          <p:nvSpPr>
            <p:cNvPr id="209" name="Oval 208">
              <a:extLst>
                <a:ext uri="{FF2B5EF4-FFF2-40B4-BE49-F238E27FC236}">
                  <a16:creationId xmlns:a16="http://schemas.microsoft.com/office/drawing/2014/main" id="{EF27D7AB-4592-2D4E-86E4-074911E18567}"/>
                </a:ext>
              </a:extLst>
            </p:cNvPr>
            <p:cNvSpPr/>
            <p:nvPr/>
          </p:nvSpPr>
          <p:spPr bwMode="auto">
            <a:xfrm>
              <a:off x="2304139" y="678720"/>
              <a:ext cx="1197790" cy="1197790"/>
            </a:xfrm>
            <a:prstGeom prst="ellipse">
              <a:avLst/>
            </a:prstGeom>
            <a:solidFill>
              <a:sysClr val="window" lastClr="FFFFFF"/>
            </a:solidFill>
            <a:ln w="38100" cap="flat" cmpd="sng" algn="ctr">
              <a:solidFill>
                <a:schemeClr val="accent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10" name="Oval 209">
              <a:extLst>
                <a:ext uri="{FF2B5EF4-FFF2-40B4-BE49-F238E27FC236}">
                  <a16:creationId xmlns:a16="http://schemas.microsoft.com/office/drawing/2014/main" id="{0DA60FEA-A207-7A4F-9248-6A432A5E3948}"/>
                </a:ext>
              </a:extLst>
            </p:cNvPr>
            <p:cNvSpPr/>
            <p:nvPr/>
          </p:nvSpPr>
          <p:spPr bwMode="auto">
            <a:xfrm>
              <a:off x="2402672" y="759403"/>
              <a:ext cx="1019286" cy="1019286"/>
            </a:xfrm>
            <a:prstGeom prst="ellipse">
              <a:avLst/>
            </a:prstGeom>
            <a:solidFill>
              <a:sysClr val="window" lastClr="FFFFFF"/>
            </a:solidFill>
            <a:ln w="25400" cap="flat" cmpd="sng" algn="ctr">
              <a:solidFill>
                <a:schemeClr val="accent3"/>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nvGrpSpPr>
            <p:cNvPr id="211" name="Group 210">
              <a:extLst>
                <a:ext uri="{FF2B5EF4-FFF2-40B4-BE49-F238E27FC236}">
                  <a16:creationId xmlns:a16="http://schemas.microsoft.com/office/drawing/2014/main" id="{5B24C8B4-ADD9-6A4E-ACC7-BEFD405324DE}"/>
                </a:ext>
              </a:extLst>
            </p:cNvPr>
            <p:cNvGrpSpPr/>
            <p:nvPr/>
          </p:nvGrpSpPr>
          <p:grpSpPr>
            <a:xfrm>
              <a:off x="2475055" y="791562"/>
              <a:ext cx="918507" cy="943533"/>
              <a:chOff x="3007886" y="1149205"/>
              <a:chExt cx="675114" cy="773247"/>
            </a:xfrm>
            <a:solidFill>
              <a:srgbClr val="FFFBEF">
                <a:lumMod val="90000"/>
              </a:srgbClr>
            </a:solidFill>
          </p:grpSpPr>
          <p:sp>
            <p:nvSpPr>
              <p:cNvPr id="216" name="Freeform 22">
                <a:extLst>
                  <a:ext uri="{FF2B5EF4-FFF2-40B4-BE49-F238E27FC236}">
                    <a16:creationId xmlns:a16="http://schemas.microsoft.com/office/drawing/2014/main" id="{8D49A309-6FF0-F64B-970E-CC7523E752AC}"/>
                  </a:ext>
                </a:extLst>
              </p:cNvPr>
              <p:cNvSpPr>
                <a:spLocks/>
              </p:cNvSpPr>
              <p:nvPr/>
            </p:nvSpPr>
            <p:spPr bwMode="auto">
              <a:xfrm>
                <a:off x="3007886" y="1199180"/>
                <a:ext cx="413428" cy="471581"/>
              </a:xfrm>
              <a:custGeom>
                <a:avLst/>
                <a:gdLst/>
                <a:ahLst/>
                <a:cxnLst>
                  <a:cxn ang="0">
                    <a:pos x="95" y="1337"/>
                  </a:cxn>
                  <a:cxn ang="0">
                    <a:pos x="110" y="1308"/>
                  </a:cxn>
                  <a:cxn ang="0">
                    <a:pos x="174" y="1123"/>
                  </a:cxn>
                  <a:cxn ang="0">
                    <a:pos x="192" y="1030"/>
                  </a:cxn>
                  <a:cxn ang="0">
                    <a:pos x="213" y="734"/>
                  </a:cxn>
                  <a:cxn ang="0">
                    <a:pos x="359" y="452"/>
                  </a:cxn>
                  <a:cxn ang="0">
                    <a:pos x="530" y="297"/>
                  </a:cxn>
                  <a:cxn ang="0">
                    <a:pos x="813" y="184"/>
                  </a:cxn>
                  <a:cxn ang="0">
                    <a:pos x="1098" y="187"/>
                  </a:cxn>
                  <a:cxn ang="0">
                    <a:pos x="1170" y="188"/>
                  </a:cxn>
                  <a:cxn ang="0">
                    <a:pos x="1144" y="153"/>
                  </a:cxn>
                  <a:cxn ang="0">
                    <a:pos x="945" y="34"/>
                  </a:cxn>
                  <a:cxn ang="0">
                    <a:pos x="603" y="49"/>
                  </a:cxn>
                  <a:cxn ang="0">
                    <a:pos x="365" y="184"/>
                  </a:cxn>
                  <a:cxn ang="0">
                    <a:pos x="72" y="571"/>
                  </a:cxn>
                  <a:cxn ang="0">
                    <a:pos x="1" y="876"/>
                  </a:cxn>
                  <a:cxn ang="0">
                    <a:pos x="4" y="1048"/>
                  </a:cxn>
                  <a:cxn ang="0">
                    <a:pos x="12" y="1103"/>
                  </a:cxn>
                  <a:cxn ang="0">
                    <a:pos x="56" y="1265"/>
                  </a:cxn>
                  <a:cxn ang="0">
                    <a:pos x="95" y="1337"/>
                  </a:cxn>
                </a:cxnLst>
                <a:rect l="0" t="0" r="r" b="b"/>
                <a:pathLst>
                  <a:path w="1170" h="1337">
                    <a:moveTo>
                      <a:pt x="95" y="1337"/>
                    </a:moveTo>
                    <a:cubicBezTo>
                      <a:pt x="101" y="1325"/>
                      <a:pt x="107" y="1317"/>
                      <a:pt x="110" y="1308"/>
                    </a:cubicBezTo>
                    <a:cubicBezTo>
                      <a:pt x="132" y="1246"/>
                      <a:pt x="154" y="1185"/>
                      <a:pt x="174" y="1123"/>
                    </a:cubicBezTo>
                    <a:cubicBezTo>
                      <a:pt x="184" y="1093"/>
                      <a:pt x="199" y="1064"/>
                      <a:pt x="192" y="1030"/>
                    </a:cubicBezTo>
                    <a:cubicBezTo>
                      <a:pt x="171" y="930"/>
                      <a:pt x="188" y="830"/>
                      <a:pt x="213" y="734"/>
                    </a:cubicBezTo>
                    <a:cubicBezTo>
                      <a:pt x="240" y="630"/>
                      <a:pt x="290" y="536"/>
                      <a:pt x="359" y="452"/>
                    </a:cubicBezTo>
                    <a:cubicBezTo>
                      <a:pt x="409" y="393"/>
                      <a:pt x="465" y="339"/>
                      <a:pt x="530" y="297"/>
                    </a:cubicBezTo>
                    <a:cubicBezTo>
                      <a:pt x="617" y="242"/>
                      <a:pt x="711" y="203"/>
                      <a:pt x="813" y="184"/>
                    </a:cubicBezTo>
                    <a:cubicBezTo>
                      <a:pt x="909" y="167"/>
                      <a:pt x="1003" y="164"/>
                      <a:pt x="1098" y="187"/>
                    </a:cubicBezTo>
                    <a:cubicBezTo>
                      <a:pt x="1119" y="192"/>
                      <a:pt x="1141" y="200"/>
                      <a:pt x="1170" y="188"/>
                    </a:cubicBezTo>
                    <a:cubicBezTo>
                      <a:pt x="1160" y="175"/>
                      <a:pt x="1153" y="162"/>
                      <a:pt x="1144" y="153"/>
                    </a:cubicBezTo>
                    <a:cubicBezTo>
                      <a:pt x="1089" y="95"/>
                      <a:pt x="1023" y="56"/>
                      <a:pt x="945" y="34"/>
                    </a:cubicBezTo>
                    <a:cubicBezTo>
                      <a:pt x="828" y="0"/>
                      <a:pt x="713" y="16"/>
                      <a:pt x="603" y="49"/>
                    </a:cubicBezTo>
                    <a:cubicBezTo>
                      <a:pt x="515" y="75"/>
                      <a:pt x="437" y="127"/>
                      <a:pt x="365" y="184"/>
                    </a:cubicBezTo>
                    <a:cubicBezTo>
                      <a:pt x="234" y="288"/>
                      <a:pt x="134" y="415"/>
                      <a:pt x="72" y="571"/>
                    </a:cubicBezTo>
                    <a:cubicBezTo>
                      <a:pt x="32" y="669"/>
                      <a:pt x="4" y="770"/>
                      <a:pt x="1" y="876"/>
                    </a:cubicBezTo>
                    <a:cubicBezTo>
                      <a:pt x="0" y="934"/>
                      <a:pt x="2" y="991"/>
                      <a:pt x="4" y="1048"/>
                    </a:cubicBezTo>
                    <a:cubicBezTo>
                      <a:pt x="5" y="1067"/>
                      <a:pt x="8" y="1085"/>
                      <a:pt x="12" y="1103"/>
                    </a:cubicBezTo>
                    <a:cubicBezTo>
                      <a:pt x="26" y="1157"/>
                      <a:pt x="40" y="1211"/>
                      <a:pt x="56" y="1265"/>
                    </a:cubicBezTo>
                    <a:cubicBezTo>
                      <a:pt x="63" y="1289"/>
                      <a:pt x="71" y="1315"/>
                      <a:pt x="95" y="1337"/>
                    </a:cubicBezTo>
                    <a:close/>
                  </a:path>
                </a:pathLst>
              </a:custGeom>
              <a:solidFill>
                <a:schemeClr val="accent3">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17" name="Freeform 23">
                <a:extLst>
                  <a:ext uri="{FF2B5EF4-FFF2-40B4-BE49-F238E27FC236}">
                    <a16:creationId xmlns:a16="http://schemas.microsoft.com/office/drawing/2014/main" id="{BB8D29B5-2ED8-C94A-8599-325011B50A0F}"/>
                  </a:ext>
                </a:extLst>
              </p:cNvPr>
              <p:cNvSpPr>
                <a:spLocks/>
              </p:cNvSpPr>
              <p:nvPr/>
            </p:nvSpPr>
            <p:spPr bwMode="auto">
              <a:xfrm>
                <a:off x="3050591" y="1603522"/>
                <a:ext cx="373448" cy="318930"/>
              </a:xfrm>
              <a:custGeom>
                <a:avLst/>
                <a:gdLst/>
                <a:ahLst/>
                <a:cxnLst>
                  <a:cxn ang="0">
                    <a:pos x="1058" y="844"/>
                  </a:cxn>
                  <a:cxn ang="0">
                    <a:pos x="992" y="836"/>
                  </a:cxn>
                  <a:cxn ang="0">
                    <a:pos x="647" y="739"/>
                  </a:cxn>
                  <a:cxn ang="0">
                    <a:pos x="449" y="498"/>
                  </a:cxn>
                  <a:cxn ang="0">
                    <a:pos x="473" y="450"/>
                  </a:cxn>
                  <a:cxn ang="0">
                    <a:pos x="536" y="440"/>
                  </a:cxn>
                  <a:cxn ang="0">
                    <a:pos x="550" y="405"/>
                  </a:cxn>
                  <a:cxn ang="0">
                    <a:pos x="521" y="372"/>
                  </a:cxn>
                  <a:cxn ang="0">
                    <a:pos x="220" y="20"/>
                  </a:cxn>
                  <a:cxn ang="0">
                    <a:pos x="192" y="3"/>
                  </a:cxn>
                  <a:cxn ang="0">
                    <a:pos x="168" y="31"/>
                  </a:cxn>
                  <a:cxn ang="0">
                    <a:pos x="152" y="80"/>
                  </a:cxn>
                  <a:cxn ang="0">
                    <a:pos x="90" y="252"/>
                  </a:cxn>
                  <a:cxn ang="0">
                    <a:pos x="21" y="451"/>
                  </a:cxn>
                  <a:cxn ang="0">
                    <a:pos x="4" y="527"/>
                  </a:cxn>
                  <a:cxn ang="0">
                    <a:pos x="15" y="533"/>
                  </a:cxn>
                  <a:cxn ang="0">
                    <a:pos x="79" y="525"/>
                  </a:cxn>
                  <a:cxn ang="0">
                    <a:pos x="142" y="558"/>
                  </a:cxn>
                  <a:cxn ang="0">
                    <a:pos x="382" y="809"/>
                  </a:cxn>
                  <a:cxn ang="0">
                    <a:pos x="765" y="900"/>
                  </a:cxn>
                  <a:cxn ang="0">
                    <a:pos x="1048" y="853"/>
                  </a:cxn>
                  <a:cxn ang="0">
                    <a:pos x="1058" y="844"/>
                  </a:cxn>
                </a:cxnLst>
                <a:rect l="0" t="0" r="r" b="b"/>
                <a:pathLst>
                  <a:path w="1058" h="902">
                    <a:moveTo>
                      <a:pt x="1058" y="844"/>
                    </a:moveTo>
                    <a:cubicBezTo>
                      <a:pt x="1036" y="830"/>
                      <a:pt x="1013" y="833"/>
                      <a:pt x="992" y="836"/>
                    </a:cubicBezTo>
                    <a:cubicBezTo>
                      <a:pt x="864" y="849"/>
                      <a:pt x="750" y="814"/>
                      <a:pt x="647" y="739"/>
                    </a:cubicBezTo>
                    <a:cubicBezTo>
                      <a:pt x="560" y="676"/>
                      <a:pt x="498" y="592"/>
                      <a:pt x="449" y="498"/>
                    </a:cubicBezTo>
                    <a:cubicBezTo>
                      <a:pt x="434" y="470"/>
                      <a:pt x="442" y="455"/>
                      <a:pt x="473" y="450"/>
                    </a:cubicBezTo>
                    <a:cubicBezTo>
                      <a:pt x="494" y="447"/>
                      <a:pt x="515" y="445"/>
                      <a:pt x="536" y="440"/>
                    </a:cubicBezTo>
                    <a:cubicBezTo>
                      <a:pt x="557" y="435"/>
                      <a:pt x="562" y="423"/>
                      <a:pt x="550" y="405"/>
                    </a:cubicBezTo>
                    <a:cubicBezTo>
                      <a:pt x="542" y="393"/>
                      <a:pt x="530" y="383"/>
                      <a:pt x="521" y="372"/>
                    </a:cubicBezTo>
                    <a:cubicBezTo>
                      <a:pt x="421" y="254"/>
                      <a:pt x="321" y="137"/>
                      <a:pt x="220" y="20"/>
                    </a:cubicBezTo>
                    <a:cubicBezTo>
                      <a:pt x="213" y="11"/>
                      <a:pt x="199" y="0"/>
                      <a:pt x="192" y="3"/>
                    </a:cubicBezTo>
                    <a:cubicBezTo>
                      <a:pt x="182" y="7"/>
                      <a:pt x="173" y="20"/>
                      <a:pt x="168" y="31"/>
                    </a:cubicBezTo>
                    <a:cubicBezTo>
                      <a:pt x="161" y="46"/>
                      <a:pt x="158" y="64"/>
                      <a:pt x="152" y="80"/>
                    </a:cubicBezTo>
                    <a:cubicBezTo>
                      <a:pt x="132" y="137"/>
                      <a:pt x="111" y="194"/>
                      <a:pt x="90" y="252"/>
                    </a:cubicBezTo>
                    <a:cubicBezTo>
                      <a:pt x="67" y="318"/>
                      <a:pt x="43" y="384"/>
                      <a:pt x="21" y="451"/>
                    </a:cubicBezTo>
                    <a:cubicBezTo>
                      <a:pt x="13" y="476"/>
                      <a:pt x="0" y="500"/>
                      <a:pt x="4" y="527"/>
                    </a:cubicBezTo>
                    <a:cubicBezTo>
                      <a:pt x="8" y="530"/>
                      <a:pt x="12" y="533"/>
                      <a:pt x="15" y="533"/>
                    </a:cubicBezTo>
                    <a:cubicBezTo>
                      <a:pt x="36" y="531"/>
                      <a:pt x="58" y="528"/>
                      <a:pt x="79" y="525"/>
                    </a:cubicBezTo>
                    <a:cubicBezTo>
                      <a:pt x="118" y="521"/>
                      <a:pt x="123" y="524"/>
                      <a:pt x="142" y="558"/>
                    </a:cubicBezTo>
                    <a:cubicBezTo>
                      <a:pt x="198" y="664"/>
                      <a:pt x="278" y="748"/>
                      <a:pt x="382" y="809"/>
                    </a:cubicBezTo>
                    <a:cubicBezTo>
                      <a:pt x="500" y="878"/>
                      <a:pt x="630" y="902"/>
                      <a:pt x="765" y="900"/>
                    </a:cubicBezTo>
                    <a:cubicBezTo>
                      <a:pt x="861" y="898"/>
                      <a:pt x="955" y="880"/>
                      <a:pt x="1048" y="853"/>
                    </a:cubicBezTo>
                    <a:cubicBezTo>
                      <a:pt x="1051" y="852"/>
                      <a:pt x="1053" y="848"/>
                      <a:pt x="1058" y="844"/>
                    </a:cubicBezTo>
                    <a:close/>
                  </a:path>
                </a:pathLst>
              </a:custGeom>
              <a:solidFill>
                <a:schemeClr val="accent3">
                  <a:lumMod val="60000"/>
                  <a:lumOff val="4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18" name="Freeform 25">
                <a:extLst>
                  <a:ext uri="{FF2B5EF4-FFF2-40B4-BE49-F238E27FC236}">
                    <a16:creationId xmlns:a16="http://schemas.microsoft.com/office/drawing/2014/main" id="{7BEFEEE2-AAB9-9647-8D4F-35184396F2FD}"/>
                  </a:ext>
                </a:extLst>
              </p:cNvPr>
              <p:cNvSpPr>
                <a:spLocks/>
              </p:cNvSpPr>
              <p:nvPr/>
            </p:nvSpPr>
            <p:spPr bwMode="auto">
              <a:xfrm>
                <a:off x="3276841" y="1421795"/>
                <a:ext cx="406159" cy="435236"/>
              </a:xfrm>
              <a:custGeom>
                <a:avLst/>
                <a:gdLst/>
                <a:ahLst/>
                <a:cxnLst>
                  <a:cxn ang="0">
                    <a:pos x="1092" y="2"/>
                  </a:cxn>
                  <a:cxn ang="0">
                    <a:pos x="1081" y="0"/>
                  </a:cxn>
                  <a:cxn ang="0">
                    <a:pos x="1054" y="33"/>
                  </a:cxn>
                  <a:cxn ang="0">
                    <a:pos x="966" y="185"/>
                  </a:cxn>
                  <a:cxn ang="0">
                    <a:pos x="950" y="257"/>
                  </a:cxn>
                  <a:cxn ang="0">
                    <a:pos x="892" y="604"/>
                  </a:cxn>
                  <a:cxn ang="0">
                    <a:pos x="649" y="915"/>
                  </a:cxn>
                  <a:cxn ang="0">
                    <a:pos x="446" y="1023"/>
                  </a:cxn>
                  <a:cxn ang="0">
                    <a:pos x="284" y="1064"/>
                  </a:cxn>
                  <a:cxn ang="0">
                    <a:pos x="61" y="1061"/>
                  </a:cxn>
                  <a:cxn ang="0">
                    <a:pos x="25" y="1061"/>
                  </a:cxn>
                  <a:cxn ang="0">
                    <a:pos x="15" y="1096"/>
                  </a:cxn>
                  <a:cxn ang="0">
                    <a:pos x="249" y="1222"/>
                  </a:cxn>
                  <a:cxn ang="0">
                    <a:pos x="490" y="1201"/>
                  </a:cxn>
                  <a:cxn ang="0">
                    <a:pos x="684" y="1119"/>
                  </a:cxn>
                  <a:cxn ang="0">
                    <a:pos x="1140" y="354"/>
                  </a:cxn>
                  <a:cxn ang="0">
                    <a:pos x="1119" y="96"/>
                  </a:cxn>
                  <a:cxn ang="0">
                    <a:pos x="1092" y="2"/>
                  </a:cxn>
                </a:cxnLst>
                <a:rect l="0" t="0" r="r" b="b"/>
                <a:pathLst>
                  <a:path w="1147" h="1232">
                    <a:moveTo>
                      <a:pt x="1092" y="2"/>
                    </a:moveTo>
                    <a:cubicBezTo>
                      <a:pt x="1088" y="2"/>
                      <a:pt x="1084" y="1"/>
                      <a:pt x="1081" y="0"/>
                    </a:cubicBezTo>
                    <a:cubicBezTo>
                      <a:pt x="1072" y="11"/>
                      <a:pt x="1061" y="21"/>
                      <a:pt x="1054" y="33"/>
                    </a:cubicBezTo>
                    <a:cubicBezTo>
                      <a:pt x="1025" y="84"/>
                      <a:pt x="997" y="136"/>
                      <a:pt x="966" y="185"/>
                    </a:cubicBezTo>
                    <a:cubicBezTo>
                      <a:pt x="952" y="208"/>
                      <a:pt x="948" y="231"/>
                      <a:pt x="950" y="257"/>
                    </a:cubicBezTo>
                    <a:cubicBezTo>
                      <a:pt x="959" y="378"/>
                      <a:pt x="939" y="494"/>
                      <a:pt x="892" y="604"/>
                    </a:cubicBezTo>
                    <a:cubicBezTo>
                      <a:pt x="839" y="729"/>
                      <a:pt x="757" y="834"/>
                      <a:pt x="649" y="915"/>
                    </a:cubicBezTo>
                    <a:cubicBezTo>
                      <a:pt x="587" y="962"/>
                      <a:pt x="521" y="1001"/>
                      <a:pt x="446" y="1023"/>
                    </a:cubicBezTo>
                    <a:cubicBezTo>
                      <a:pt x="392" y="1038"/>
                      <a:pt x="339" y="1057"/>
                      <a:pt x="284" y="1064"/>
                    </a:cubicBezTo>
                    <a:cubicBezTo>
                      <a:pt x="210" y="1074"/>
                      <a:pt x="135" y="1072"/>
                      <a:pt x="61" y="1061"/>
                    </a:cubicBezTo>
                    <a:cubicBezTo>
                      <a:pt x="49" y="1059"/>
                      <a:pt x="36" y="1058"/>
                      <a:pt x="25" y="1061"/>
                    </a:cubicBezTo>
                    <a:cubicBezTo>
                      <a:pt x="5" y="1066"/>
                      <a:pt x="0" y="1082"/>
                      <a:pt x="15" y="1096"/>
                    </a:cubicBezTo>
                    <a:cubicBezTo>
                      <a:pt x="80" y="1162"/>
                      <a:pt x="155" y="1211"/>
                      <a:pt x="249" y="1222"/>
                    </a:cubicBezTo>
                    <a:cubicBezTo>
                      <a:pt x="331" y="1232"/>
                      <a:pt x="411" y="1227"/>
                      <a:pt x="490" y="1201"/>
                    </a:cubicBezTo>
                    <a:cubicBezTo>
                      <a:pt x="557" y="1178"/>
                      <a:pt x="624" y="1157"/>
                      <a:pt x="684" y="1119"/>
                    </a:cubicBezTo>
                    <a:cubicBezTo>
                      <a:pt x="963" y="940"/>
                      <a:pt x="1114" y="685"/>
                      <a:pt x="1140" y="354"/>
                    </a:cubicBezTo>
                    <a:cubicBezTo>
                      <a:pt x="1147" y="267"/>
                      <a:pt x="1131" y="182"/>
                      <a:pt x="1119" y="96"/>
                    </a:cubicBezTo>
                    <a:cubicBezTo>
                      <a:pt x="1115" y="64"/>
                      <a:pt x="1101" y="34"/>
                      <a:pt x="1092" y="2"/>
                    </a:cubicBezTo>
                    <a:close/>
                  </a:path>
                </a:pathLst>
              </a:custGeom>
              <a:solidFill>
                <a:schemeClr val="accent3">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19" name="Freeform 33">
                <a:extLst>
                  <a:ext uri="{FF2B5EF4-FFF2-40B4-BE49-F238E27FC236}">
                    <a16:creationId xmlns:a16="http://schemas.microsoft.com/office/drawing/2014/main" id="{668B3996-8EDD-E541-AD3F-FC2C14A7B125}"/>
                  </a:ext>
                </a:extLst>
              </p:cNvPr>
              <p:cNvSpPr>
                <a:spLocks/>
              </p:cNvSpPr>
              <p:nvPr/>
            </p:nvSpPr>
            <p:spPr bwMode="auto">
              <a:xfrm>
                <a:off x="3310460" y="1149205"/>
                <a:ext cx="343463" cy="360728"/>
              </a:xfrm>
              <a:custGeom>
                <a:avLst/>
                <a:gdLst/>
                <a:ahLst/>
                <a:cxnLst>
                  <a:cxn ang="0">
                    <a:pos x="972" y="525"/>
                  </a:cxn>
                  <a:cxn ang="0">
                    <a:pos x="688" y="1020"/>
                  </a:cxn>
                  <a:cxn ang="0">
                    <a:pos x="656" y="978"/>
                  </a:cxn>
                  <a:cxn ang="0">
                    <a:pos x="408" y="549"/>
                  </a:cxn>
                  <a:cxn ang="0">
                    <a:pos x="430" y="512"/>
                  </a:cxn>
                  <a:cxn ang="0">
                    <a:pos x="486" y="513"/>
                  </a:cxn>
                  <a:cxn ang="0">
                    <a:pos x="520" y="469"/>
                  </a:cxn>
                  <a:cxn ang="0">
                    <a:pos x="438" y="283"/>
                  </a:cxn>
                  <a:cxn ang="0">
                    <a:pos x="226" y="88"/>
                  </a:cxn>
                  <a:cxn ang="0">
                    <a:pos x="35" y="29"/>
                  </a:cxn>
                  <a:cxn ang="0">
                    <a:pos x="0" y="21"/>
                  </a:cxn>
                  <a:cxn ang="0">
                    <a:pos x="1" y="10"/>
                  </a:cxn>
                  <a:cxn ang="0">
                    <a:pos x="42" y="5"/>
                  </a:cxn>
                  <a:cxn ang="0">
                    <a:pos x="348" y="30"/>
                  </a:cxn>
                  <a:cxn ang="0">
                    <a:pos x="795" y="369"/>
                  </a:cxn>
                  <a:cxn ang="0">
                    <a:pos x="830" y="462"/>
                  </a:cxn>
                  <a:cxn ang="0">
                    <a:pos x="899" y="512"/>
                  </a:cxn>
                  <a:cxn ang="0">
                    <a:pos x="972" y="525"/>
                  </a:cxn>
                </a:cxnLst>
                <a:rect l="0" t="0" r="r" b="b"/>
                <a:pathLst>
                  <a:path w="972" h="1020">
                    <a:moveTo>
                      <a:pt x="972" y="525"/>
                    </a:moveTo>
                    <a:cubicBezTo>
                      <a:pt x="878" y="690"/>
                      <a:pt x="785" y="852"/>
                      <a:pt x="688" y="1020"/>
                    </a:cubicBezTo>
                    <a:cubicBezTo>
                      <a:pt x="674" y="1002"/>
                      <a:pt x="663" y="991"/>
                      <a:pt x="656" y="978"/>
                    </a:cubicBezTo>
                    <a:cubicBezTo>
                      <a:pt x="573" y="835"/>
                      <a:pt x="491" y="692"/>
                      <a:pt x="408" y="549"/>
                    </a:cubicBezTo>
                    <a:cubicBezTo>
                      <a:pt x="392" y="522"/>
                      <a:pt x="397" y="512"/>
                      <a:pt x="430" y="512"/>
                    </a:cubicBezTo>
                    <a:cubicBezTo>
                      <a:pt x="449" y="511"/>
                      <a:pt x="467" y="513"/>
                      <a:pt x="486" y="513"/>
                    </a:cubicBezTo>
                    <a:cubicBezTo>
                      <a:pt x="522" y="512"/>
                      <a:pt x="530" y="503"/>
                      <a:pt x="520" y="469"/>
                    </a:cubicBezTo>
                    <a:cubicBezTo>
                      <a:pt x="501" y="404"/>
                      <a:pt x="475" y="341"/>
                      <a:pt x="438" y="283"/>
                    </a:cubicBezTo>
                    <a:cubicBezTo>
                      <a:pt x="384" y="200"/>
                      <a:pt x="314" y="134"/>
                      <a:pt x="226" y="88"/>
                    </a:cubicBezTo>
                    <a:cubicBezTo>
                      <a:pt x="165" y="57"/>
                      <a:pt x="100" y="46"/>
                      <a:pt x="35" y="29"/>
                    </a:cubicBezTo>
                    <a:cubicBezTo>
                      <a:pt x="24" y="27"/>
                      <a:pt x="12" y="24"/>
                      <a:pt x="0" y="21"/>
                    </a:cubicBezTo>
                    <a:cubicBezTo>
                      <a:pt x="0" y="17"/>
                      <a:pt x="1" y="13"/>
                      <a:pt x="1" y="10"/>
                    </a:cubicBezTo>
                    <a:cubicBezTo>
                      <a:pt x="15" y="8"/>
                      <a:pt x="28" y="6"/>
                      <a:pt x="42" y="5"/>
                    </a:cubicBezTo>
                    <a:cubicBezTo>
                      <a:pt x="145" y="0"/>
                      <a:pt x="248" y="6"/>
                      <a:pt x="348" y="30"/>
                    </a:cubicBezTo>
                    <a:cubicBezTo>
                      <a:pt x="545" y="79"/>
                      <a:pt x="699" y="186"/>
                      <a:pt x="795" y="369"/>
                    </a:cubicBezTo>
                    <a:cubicBezTo>
                      <a:pt x="810" y="398"/>
                      <a:pt x="820" y="431"/>
                      <a:pt x="830" y="462"/>
                    </a:cubicBezTo>
                    <a:cubicBezTo>
                      <a:pt x="844" y="504"/>
                      <a:pt x="854" y="511"/>
                      <a:pt x="899" y="512"/>
                    </a:cubicBezTo>
                    <a:cubicBezTo>
                      <a:pt x="922" y="513"/>
                      <a:pt x="947" y="504"/>
                      <a:pt x="972" y="525"/>
                    </a:cubicBezTo>
                    <a:close/>
                  </a:path>
                </a:pathLst>
              </a:custGeom>
              <a:solidFill>
                <a:schemeClr val="accent3">
                  <a:lumMod val="60000"/>
                  <a:lumOff val="40000"/>
                </a:schemeClr>
              </a:solidFill>
              <a:ln w="9525">
                <a:solidFill>
                  <a:schemeClr val="accent3">
                    <a:lumMod val="60000"/>
                    <a:lumOff val="40000"/>
                  </a:schemeClr>
                </a:solid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grpSp>
        <p:cxnSp>
          <p:nvCxnSpPr>
            <p:cNvPr id="212" name="Straight Connector 211">
              <a:extLst>
                <a:ext uri="{FF2B5EF4-FFF2-40B4-BE49-F238E27FC236}">
                  <a16:creationId xmlns:a16="http://schemas.microsoft.com/office/drawing/2014/main" id="{12AEB6F3-916B-3E40-BAE2-23B8BDF448C7}"/>
                </a:ext>
              </a:extLst>
            </p:cNvPr>
            <p:cNvCxnSpPr>
              <a:cxnSpLocks/>
              <a:stCxn id="233" idx="2"/>
              <a:endCxn id="209" idx="6"/>
            </p:cNvCxnSpPr>
            <p:nvPr/>
          </p:nvCxnSpPr>
          <p:spPr>
            <a:xfrm flipH="1" flipV="1">
              <a:off x="3501929" y="1277615"/>
              <a:ext cx="1198345" cy="7397"/>
            </a:xfrm>
            <a:prstGeom prst="line">
              <a:avLst/>
            </a:prstGeom>
            <a:solidFill>
              <a:sysClr val="window" lastClr="FFFFFF"/>
            </a:solidFill>
            <a:ln w="38100" cap="flat" cmpd="sng" algn="ctr">
              <a:solidFill>
                <a:schemeClr val="accent3"/>
              </a:solidFill>
              <a:prstDash val="solid"/>
              <a:headEnd type="stealth" w="med" len="med"/>
              <a:tailEnd type="none" w="med" len="med"/>
            </a:ln>
            <a:effectLst/>
          </p:spPr>
        </p:cxnSp>
        <p:cxnSp>
          <p:nvCxnSpPr>
            <p:cNvPr id="213" name="Straight Connector 212">
              <a:extLst>
                <a:ext uri="{FF2B5EF4-FFF2-40B4-BE49-F238E27FC236}">
                  <a16:creationId xmlns:a16="http://schemas.microsoft.com/office/drawing/2014/main" id="{7B92A6CB-BE51-B249-B6DA-248BEC007F59}"/>
                </a:ext>
              </a:extLst>
            </p:cNvPr>
            <p:cNvCxnSpPr>
              <a:cxnSpLocks/>
            </p:cNvCxnSpPr>
            <p:nvPr/>
          </p:nvCxnSpPr>
          <p:spPr>
            <a:xfrm flipV="1">
              <a:off x="2500354" y="1708478"/>
              <a:ext cx="0" cy="4187890"/>
            </a:xfrm>
            <a:prstGeom prst="line">
              <a:avLst/>
            </a:prstGeom>
            <a:solidFill>
              <a:sysClr val="window" lastClr="FFFFFF"/>
            </a:solidFill>
            <a:ln w="38100" cap="flat" cmpd="sng" algn="ctr">
              <a:solidFill>
                <a:schemeClr val="accent3"/>
              </a:solidFill>
              <a:prstDash val="solid"/>
              <a:headEnd type="none" w="med" len="med"/>
              <a:tailEnd type="none" w="med" len="med"/>
            </a:ln>
            <a:effectLst/>
          </p:spPr>
        </p:cxnSp>
        <p:sp>
          <p:nvSpPr>
            <p:cNvPr id="214" name="Footer Placeholder 3">
              <a:extLst>
                <a:ext uri="{FF2B5EF4-FFF2-40B4-BE49-F238E27FC236}">
                  <a16:creationId xmlns:a16="http://schemas.microsoft.com/office/drawing/2014/main" id="{4BAA7EAE-E2E3-934C-A360-A13AA8FA9B59}"/>
                </a:ext>
              </a:extLst>
            </p:cNvPr>
            <p:cNvSpPr txBox="1">
              <a:spLocks/>
            </p:cNvSpPr>
            <p:nvPr/>
          </p:nvSpPr>
          <p:spPr>
            <a:xfrm>
              <a:off x="2460824" y="1053692"/>
              <a:ext cx="965008" cy="369332"/>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accent3"/>
                  </a:solidFill>
                  <a:effectLst/>
                  <a:uLnTx/>
                  <a:uFillTx/>
                  <a:latin typeface="Arial" charset="0"/>
                  <a:ea typeface="ＭＳ Ｐゴシック" charset="-128"/>
                  <a:cs typeface="+mn-cs"/>
                </a:rPr>
                <a:t>Plan</a:t>
              </a:r>
            </a:p>
          </p:txBody>
        </p:sp>
        <p:sp>
          <p:nvSpPr>
            <p:cNvPr id="215" name="Footer Placeholder 3">
              <a:extLst>
                <a:ext uri="{FF2B5EF4-FFF2-40B4-BE49-F238E27FC236}">
                  <a16:creationId xmlns:a16="http://schemas.microsoft.com/office/drawing/2014/main" id="{C9D5B16D-B8CB-734D-BCA3-7561340CDC1C}"/>
                </a:ext>
              </a:extLst>
            </p:cNvPr>
            <p:cNvSpPr txBox="1">
              <a:spLocks/>
            </p:cNvSpPr>
            <p:nvPr/>
          </p:nvSpPr>
          <p:spPr>
            <a:xfrm>
              <a:off x="3636659" y="1002835"/>
              <a:ext cx="888064" cy="246221"/>
            </a:xfrm>
            <a:prstGeom prst="rect">
              <a:avLst/>
            </a:prstGeom>
          </p:spPr>
          <p:txBody>
            <a:bodyPr wrap="none" lIns="0" tIns="0" rIns="0" bIns="0" anchor="ctr" anchorCtr="0">
              <a:sp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accent3"/>
                  </a:solidFill>
                  <a:effectLst/>
                  <a:uLnTx/>
                  <a:uFillTx/>
                  <a:latin typeface="Arial" charset="0"/>
                  <a:ea typeface="ＭＳ Ｐゴシック" charset="-128"/>
                  <a:cs typeface="+mn-cs"/>
                </a:rPr>
                <a:t>Phase 02</a:t>
              </a:r>
            </a:p>
          </p:txBody>
        </p:sp>
      </p:grpSp>
      <p:grpSp>
        <p:nvGrpSpPr>
          <p:cNvPr id="220" name="Group 219">
            <a:extLst>
              <a:ext uri="{FF2B5EF4-FFF2-40B4-BE49-F238E27FC236}">
                <a16:creationId xmlns:a16="http://schemas.microsoft.com/office/drawing/2014/main" id="{EBBEA914-3605-EF4F-BE04-070AF2B743BC}"/>
              </a:ext>
            </a:extLst>
          </p:cNvPr>
          <p:cNvGrpSpPr/>
          <p:nvPr/>
        </p:nvGrpSpPr>
        <p:grpSpPr>
          <a:xfrm>
            <a:off x="7099083" y="1048568"/>
            <a:ext cx="2336218" cy="5217648"/>
            <a:chOff x="7221179" y="678720"/>
            <a:chExt cx="2336218" cy="5217648"/>
          </a:xfrm>
        </p:grpSpPr>
        <p:sp>
          <p:nvSpPr>
            <p:cNvPr id="221" name="Oval 220">
              <a:extLst>
                <a:ext uri="{FF2B5EF4-FFF2-40B4-BE49-F238E27FC236}">
                  <a16:creationId xmlns:a16="http://schemas.microsoft.com/office/drawing/2014/main" id="{2A4D0C06-571A-6C4F-B39F-991538F352E0}"/>
                </a:ext>
              </a:extLst>
            </p:cNvPr>
            <p:cNvSpPr/>
            <p:nvPr/>
          </p:nvSpPr>
          <p:spPr bwMode="auto">
            <a:xfrm>
              <a:off x="7221179" y="678720"/>
              <a:ext cx="1197790" cy="1197790"/>
            </a:xfrm>
            <a:prstGeom prst="ellipse">
              <a:avLst/>
            </a:prstGeom>
            <a:solidFill>
              <a:sysClr val="window" lastClr="FFFFFF"/>
            </a:solidFill>
            <a:ln w="3810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sp>
          <p:nvSpPr>
            <p:cNvPr id="222" name="Oval 221">
              <a:extLst>
                <a:ext uri="{FF2B5EF4-FFF2-40B4-BE49-F238E27FC236}">
                  <a16:creationId xmlns:a16="http://schemas.microsoft.com/office/drawing/2014/main" id="{E00602C1-83E3-A543-98A7-D2840EBD1F0B}"/>
                </a:ext>
              </a:extLst>
            </p:cNvPr>
            <p:cNvSpPr/>
            <p:nvPr/>
          </p:nvSpPr>
          <p:spPr bwMode="auto">
            <a:xfrm>
              <a:off x="7307226" y="758472"/>
              <a:ext cx="1019286" cy="1019286"/>
            </a:xfrm>
            <a:prstGeom prst="ellipse">
              <a:avLst/>
            </a:prstGeom>
            <a:solidFill>
              <a:sysClr val="window" lastClr="FFFFFF"/>
            </a:solidFill>
            <a:ln w="25400" cap="flat" cmpd="sng" algn="ctr">
              <a:solidFill>
                <a:schemeClr val="accent6"/>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grpSp>
          <p:nvGrpSpPr>
            <p:cNvPr id="223" name="Group 222">
              <a:extLst>
                <a:ext uri="{FF2B5EF4-FFF2-40B4-BE49-F238E27FC236}">
                  <a16:creationId xmlns:a16="http://schemas.microsoft.com/office/drawing/2014/main" id="{C92BAACC-0A1A-9D47-B8C4-A355868D29AC}"/>
                </a:ext>
              </a:extLst>
            </p:cNvPr>
            <p:cNvGrpSpPr/>
            <p:nvPr/>
          </p:nvGrpSpPr>
          <p:grpSpPr>
            <a:xfrm>
              <a:off x="7359671" y="790632"/>
              <a:ext cx="919039" cy="943533"/>
              <a:chOff x="3007886" y="1149205"/>
              <a:chExt cx="675114" cy="773247"/>
            </a:xfrm>
            <a:solidFill>
              <a:srgbClr val="ED8B00">
                <a:lumMod val="60000"/>
                <a:lumOff val="40000"/>
              </a:srgbClr>
            </a:solidFill>
          </p:grpSpPr>
          <p:sp>
            <p:nvSpPr>
              <p:cNvPr id="228" name="Freeform 22">
                <a:extLst>
                  <a:ext uri="{FF2B5EF4-FFF2-40B4-BE49-F238E27FC236}">
                    <a16:creationId xmlns:a16="http://schemas.microsoft.com/office/drawing/2014/main" id="{3A5C138F-EFF3-FE49-BD9A-0A7C11DF4E45}"/>
                  </a:ext>
                </a:extLst>
              </p:cNvPr>
              <p:cNvSpPr>
                <a:spLocks/>
              </p:cNvSpPr>
              <p:nvPr/>
            </p:nvSpPr>
            <p:spPr bwMode="auto">
              <a:xfrm>
                <a:off x="3007886" y="1199180"/>
                <a:ext cx="413428" cy="471581"/>
              </a:xfrm>
              <a:custGeom>
                <a:avLst/>
                <a:gdLst/>
                <a:ahLst/>
                <a:cxnLst>
                  <a:cxn ang="0">
                    <a:pos x="95" y="1337"/>
                  </a:cxn>
                  <a:cxn ang="0">
                    <a:pos x="110" y="1308"/>
                  </a:cxn>
                  <a:cxn ang="0">
                    <a:pos x="174" y="1123"/>
                  </a:cxn>
                  <a:cxn ang="0">
                    <a:pos x="192" y="1030"/>
                  </a:cxn>
                  <a:cxn ang="0">
                    <a:pos x="213" y="734"/>
                  </a:cxn>
                  <a:cxn ang="0">
                    <a:pos x="359" y="452"/>
                  </a:cxn>
                  <a:cxn ang="0">
                    <a:pos x="530" y="297"/>
                  </a:cxn>
                  <a:cxn ang="0">
                    <a:pos x="813" y="184"/>
                  </a:cxn>
                  <a:cxn ang="0">
                    <a:pos x="1098" y="187"/>
                  </a:cxn>
                  <a:cxn ang="0">
                    <a:pos x="1170" y="188"/>
                  </a:cxn>
                  <a:cxn ang="0">
                    <a:pos x="1144" y="153"/>
                  </a:cxn>
                  <a:cxn ang="0">
                    <a:pos x="945" y="34"/>
                  </a:cxn>
                  <a:cxn ang="0">
                    <a:pos x="603" y="49"/>
                  </a:cxn>
                  <a:cxn ang="0">
                    <a:pos x="365" y="184"/>
                  </a:cxn>
                  <a:cxn ang="0">
                    <a:pos x="72" y="571"/>
                  </a:cxn>
                  <a:cxn ang="0">
                    <a:pos x="1" y="876"/>
                  </a:cxn>
                  <a:cxn ang="0">
                    <a:pos x="4" y="1048"/>
                  </a:cxn>
                  <a:cxn ang="0">
                    <a:pos x="12" y="1103"/>
                  </a:cxn>
                  <a:cxn ang="0">
                    <a:pos x="56" y="1265"/>
                  </a:cxn>
                  <a:cxn ang="0">
                    <a:pos x="95" y="1337"/>
                  </a:cxn>
                </a:cxnLst>
                <a:rect l="0" t="0" r="r" b="b"/>
                <a:pathLst>
                  <a:path w="1170" h="1337">
                    <a:moveTo>
                      <a:pt x="95" y="1337"/>
                    </a:moveTo>
                    <a:cubicBezTo>
                      <a:pt x="101" y="1325"/>
                      <a:pt x="107" y="1317"/>
                      <a:pt x="110" y="1308"/>
                    </a:cubicBezTo>
                    <a:cubicBezTo>
                      <a:pt x="132" y="1246"/>
                      <a:pt x="154" y="1185"/>
                      <a:pt x="174" y="1123"/>
                    </a:cubicBezTo>
                    <a:cubicBezTo>
                      <a:pt x="184" y="1093"/>
                      <a:pt x="199" y="1064"/>
                      <a:pt x="192" y="1030"/>
                    </a:cubicBezTo>
                    <a:cubicBezTo>
                      <a:pt x="171" y="930"/>
                      <a:pt x="188" y="830"/>
                      <a:pt x="213" y="734"/>
                    </a:cubicBezTo>
                    <a:cubicBezTo>
                      <a:pt x="240" y="630"/>
                      <a:pt x="290" y="536"/>
                      <a:pt x="359" y="452"/>
                    </a:cubicBezTo>
                    <a:cubicBezTo>
                      <a:pt x="409" y="393"/>
                      <a:pt x="465" y="339"/>
                      <a:pt x="530" y="297"/>
                    </a:cubicBezTo>
                    <a:cubicBezTo>
                      <a:pt x="617" y="242"/>
                      <a:pt x="711" y="203"/>
                      <a:pt x="813" y="184"/>
                    </a:cubicBezTo>
                    <a:cubicBezTo>
                      <a:pt x="909" y="167"/>
                      <a:pt x="1003" y="164"/>
                      <a:pt x="1098" y="187"/>
                    </a:cubicBezTo>
                    <a:cubicBezTo>
                      <a:pt x="1119" y="192"/>
                      <a:pt x="1141" y="200"/>
                      <a:pt x="1170" y="188"/>
                    </a:cubicBezTo>
                    <a:cubicBezTo>
                      <a:pt x="1160" y="175"/>
                      <a:pt x="1153" y="162"/>
                      <a:pt x="1144" y="153"/>
                    </a:cubicBezTo>
                    <a:cubicBezTo>
                      <a:pt x="1089" y="95"/>
                      <a:pt x="1023" y="56"/>
                      <a:pt x="945" y="34"/>
                    </a:cubicBezTo>
                    <a:cubicBezTo>
                      <a:pt x="828" y="0"/>
                      <a:pt x="713" y="16"/>
                      <a:pt x="603" y="49"/>
                    </a:cubicBezTo>
                    <a:cubicBezTo>
                      <a:pt x="515" y="75"/>
                      <a:pt x="437" y="127"/>
                      <a:pt x="365" y="184"/>
                    </a:cubicBezTo>
                    <a:cubicBezTo>
                      <a:pt x="234" y="288"/>
                      <a:pt x="134" y="415"/>
                      <a:pt x="72" y="571"/>
                    </a:cubicBezTo>
                    <a:cubicBezTo>
                      <a:pt x="32" y="669"/>
                      <a:pt x="4" y="770"/>
                      <a:pt x="1" y="876"/>
                    </a:cubicBezTo>
                    <a:cubicBezTo>
                      <a:pt x="0" y="934"/>
                      <a:pt x="2" y="991"/>
                      <a:pt x="4" y="1048"/>
                    </a:cubicBezTo>
                    <a:cubicBezTo>
                      <a:pt x="5" y="1067"/>
                      <a:pt x="8" y="1085"/>
                      <a:pt x="12" y="1103"/>
                    </a:cubicBezTo>
                    <a:cubicBezTo>
                      <a:pt x="26" y="1157"/>
                      <a:pt x="40" y="1211"/>
                      <a:pt x="56" y="1265"/>
                    </a:cubicBezTo>
                    <a:cubicBezTo>
                      <a:pt x="63" y="1289"/>
                      <a:pt x="71" y="1315"/>
                      <a:pt x="95" y="1337"/>
                    </a:cubicBezTo>
                    <a:close/>
                  </a:path>
                </a:pathLst>
              </a:custGeom>
              <a:solidFill>
                <a:schemeClr val="accent6">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29" name="Freeform 23">
                <a:extLst>
                  <a:ext uri="{FF2B5EF4-FFF2-40B4-BE49-F238E27FC236}">
                    <a16:creationId xmlns:a16="http://schemas.microsoft.com/office/drawing/2014/main" id="{32591A48-2F98-224E-BBF2-2797459A3BA9}"/>
                  </a:ext>
                </a:extLst>
              </p:cNvPr>
              <p:cNvSpPr>
                <a:spLocks/>
              </p:cNvSpPr>
              <p:nvPr/>
            </p:nvSpPr>
            <p:spPr bwMode="auto">
              <a:xfrm>
                <a:off x="3050591" y="1603522"/>
                <a:ext cx="373448" cy="318930"/>
              </a:xfrm>
              <a:custGeom>
                <a:avLst/>
                <a:gdLst/>
                <a:ahLst/>
                <a:cxnLst>
                  <a:cxn ang="0">
                    <a:pos x="1058" y="844"/>
                  </a:cxn>
                  <a:cxn ang="0">
                    <a:pos x="992" y="836"/>
                  </a:cxn>
                  <a:cxn ang="0">
                    <a:pos x="647" y="739"/>
                  </a:cxn>
                  <a:cxn ang="0">
                    <a:pos x="449" y="498"/>
                  </a:cxn>
                  <a:cxn ang="0">
                    <a:pos x="473" y="450"/>
                  </a:cxn>
                  <a:cxn ang="0">
                    <a:pos x="536" y="440"/>
                  </a:cxn>
                  <a:cxn ang="0">
                    <a:pos x="550" y="405"/>
                  </a:cxn>
                  <a:cxn ang="0">
                    <a:pos x="521" y="372"/>
                  </a:cxn>
                  <a:cxn ang="0">
                    <a:pos x="220" y="20"/>
                  </a:cxn>
                  <a:cxn ang="0">
                    <a:pos x="192" y="3"/>
                  </a:cxn>
                  <a:cxn ang="0">
                    <a:pos x="168" y="31"/>
                  </a:cxn>
                  <a:cxn ang="0">
                    <a:pos x="152" y="80"/>
                  </a:cxn>
                  <a:cxn ang="0">
                    <a:pos x="90" y="252"/>
                  </a:cxn>
                  <a:cxn ang="0">
                    <a:pos x="21" y="451"/>
                  </a:cxn>
                  <a:cxn ang="0">
                    <a:pos x="4" y="527"/>
                  </a:cxn>
                  <a:cxn ang="0">
                    <a:pos x="15" y="533"/>
                  </a:cxn>
                  <a:cxn ang="0">
                    <a:pos x="79" y="525"/>
                  </a:cxn>
                  <a:cxn ang="0">
                    <a:pos x="142" y="558"/>
                  </a:cxn>
                  <a:cxn ang="0">
                    <a:pos x="382" y="809"/>
                  </a:cxn>
                  <a:cxn ang="0">
                    <a:pos x="765" y="900"/>
                  </a:cxn>
                  <a:cxn ang="0">
                    <a:pos x="1048" y="853"/>
                  </a:cxn>
                  <a:cxn ang="0">
                    <a:pos x="1058" y="844"/>
                  </a:cxn>
                </a:cxnLst>
                <a:rect l="0" t="0" r="r" b="b"/>
                <a:pathLst>
                  <a:path w="1058" h="902">
                    <a:moveTo>
                      <a:pt x="1058" y="844"/>
                    </a:moveTo>
                    <a:cubicBezTo>
                      <a:pt x="1036" y="830"/>
                      <a:pt x="1013" y="833"/>
                      <a:pt x="992" y="836"/>
                    </a:cubicBezTo>
                    <a:cubicBezTo>
                      <a:pt x="864" y="849"/>
                      <a:pt x="750" y="814"/>
                      <a:pt x="647" y="739"/>
                    </a:cubicBezTo>
                    <a:cubicBezTo>
                      <a:pt x="560" y="676"/>
                      <a:pt x="498" y="592"/>
                      <a:pt x="449" y="498"/>
                    </a:cubicBezTo>
                    <a:cubicBezTo>
                      <a:pt x="434" y="470"/>
                      <a:pt x="442" y="455"/>
                      <a:pt x="473" y="450"/>
                    </a:cubicBezTo>
                    <a:cubicBezTo>
                      <a:pt x="494" y="447"/>
                      <a:pt x="515" y="445"/>
                      <a:pt x="536" y="440"/>
                    </a:cubicBezTo>
                    <a:cubicBezTo>
                      <a:pt x="557" y="435"/>
                      <a:pt x="562" y="423"/>
                      <a:pt x="550" y="405"/>
                    </a:cubicBezTo>
                    <a:cubicBezTo>
                      <a:pt x="542" y="393"/>
                      <a:pt x="530" y="383"/>
                      <a:pt x="521" y="372"/>
                    </a:cubicBezTo>
                    <a:cubicBezTo>
                      <a:pt x="421" y="254"/>
                      <a:pt x="321" y="137"/>
                      <a:pt x="220" y="20"/>
                    </a:cubicBezTo>
                    <a:cubicBezTo>
                      <a:pt x="213" y="11"/>
                      <a:pt x="199" y="0"/>
                      <a:pt x="192" y="3"/>
                    </a:cubicBezTo>
                    <a:cubicBezTo>
                      <a:pt x="182" y="7"/>
                      <a:pt x="173" y="20"/>
                      <a:pt x="168" y="31"/>
                    </a:cubicBezTo>
                    <a:cubicBezTo>
                      <a:pt x="161" y="46"/>
                      <a:pt x="158" y="64"/>
                      <a:pt x="152" y="80"/>
                    </a:cubicBezTo>
                    <a:cubicBezTo>
                      <a:pt x="132" y="137"/>
                      <a:pt x="111" y="194"/>
                      <a:pt x="90" y="252"/>
                    </a:cubicBezTo>
                    <a:cubicBezTo>
                      <a:pt x="67" y="318"/>
                      <a:pt x="43" y="384"/>
                      <a:pt x="21" y="451"/>
                    </a:cubicBezTo>
                    <a:cubicBezTo>
                      <a:pt x="13" y="476"/>
                      <a:pt x="0" y="500"/>
                      <a:pt x="4" y="527"/>
                    </a:cubicBezTo>
                    <a:cubicBezTo>
                      <a:pt x="8" y="530"/>
                      <a:pt x="12" y="533"/>
                      <a:pt x="15" y="533"/>
                    </a:cubicBezTo>
                    <a:cubicBezTo>
                      <a:pt x="36" y="531"/>
                      <a:pt x="58" y="528"/>
                      <a:pt x="79" y="525"/>
                    </a:cubicBezTo>
                    <a:cubicBezTo>
                      <a:pt x="118" y="521"/>
                      <a:pt x="123" y="524"/>
                      <a:pt x="142" y="558"/>
                    </a:cubicBezTo>
                    <a:cubicBezTo>
                      <a:pt x="198" y="664"/>
                      <a:pt x="278" y="748"/>
                      <a:pt x="382" y="809"/>
                    </a:cubicBezTo>
                    <a:cubicBezTo>
                      <a:pt x="500" y="878"/>
                      <a:pt x="630" y="902"/>
                      <a:pt x="765" y="900"/>
                    </a:cubicBezTo>
                    <a:cubicBezTo>
                      <a:pt x="861" y="898"/>
                      <a:pt x="955" y="880"/>
                      <a:pt x="1048" y="853"/>
                    </a:cubicBezTo>
                    <a:cubicBezTo>
                      <a:pt x="1051" y="852"/>
                      <a:pt x="1053" y="848"/>
                      <a:pt x="1058" y="844"/>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30" name="Freeform 25">
                <a:extLst>
                  <a:ext uri="{FF2B5EF4-FFF2-40B4-BE49-F238E27FC236}">
                    <a16:creationId xmlns:a16="http://schemas.microsoft.com/office/drawing/2014/main" id="{E0C60D86-4595-0047-A574-407A540E6985}"/>
                  </a:ext>
                </a:extLst>
              </p:cNvPr>
              <p:cNvSpPr>
                <a:spLocks/>
              </p:cNvSpPr>
              <p:nvPr/>
            </p:nvSpPr>
            <p:spPr bwMode="auto">
              <a:xfrm>
                <a:off x="3276841" y="1421795"/>
                <a:ext cx="406159" cy="435236"/>
              </a:xfrm>
              <a:custGeom>
                <a:avLst/>
                <a:gdLst/>
                <a:ahLst/>
                <a:cxnLst>
                  <a:cxn ang="0">
                    <a:pos x="1092" y="2"/>
                  </a:cxn>
                  <a:cxn ang="0">
                    <a:pos x="1081" y="0"/>
                  </a:cxn>
                  <a:cxn ang="0">
                    <a:pos x="1054" y="33"/>
                  </a:cxn>
                  <a:cxn ang="0">
                    <a:pos x="966" y="185"/>
                  </a:cxn>
                  <a:cxn ang="0">
                    <a:pos x="950" y="257"/>
                  </a:cxn>
                  <a:cxn ang="0">
                    <a:pos x="892" y="604"/>
                  </a:cxn>
                  <a:cxn ang="0">
                    <a:pos x="649" y="915"/>
                  </a:cxn>
                  <a:cxn ang="0">
                    <a:pos x="446" y="1023"/>
                  </a:cxn>
                  <a:cxn ang="0">
                    <a:pos x="284" y="1064"/>
                  </a:cxn>
                  <a:cxn ang="0">
                    <a:pos x="61" y="1061"/>
                  </a:cxn>
                  <a:cxn ang="0">
                    <a:pos x="25" y="1061"/>
                  </a:cxn>
                  <a:cxn ang="0">
                    <a:pos x="15" y="1096"/>
                  </a:cxn>
                  <a:cxn ang="0">
                    <a:pos x="249" y="1222"/>
                  </a:cxn>
                  <a:cxn ang="0">
                    <a:pos x="490" y="1201"/>
                  </a:cxn>
                  <a:cxn ang="0">
                    <a:pos x="684" y="1119"/>
                  </a:cxn>
                  <a:cxn ang="0">
                    <a:pos x="1140" y="354"/>
                  </a:cxn>
                  <a:cxn ang="0">
                    <a:pos x="1119" y="96"/>
                  </a:cxn>
                  <a:cxn ang="0">
                    <a:pos x="1092" y="2"/>
                  </a:cxn>
                </a:cxnLst>
                <a:rect l="0" t="0" r="r" b="b"/>
                <a:pathLst>
                  <a:path w="1147" h="1232">
                    <a:moveTo>
                      <a:pt x="1092" y="2"/>
                    </a:moveTo>
                    <a:cubicBezTo>
                      <a:pt x="1088" y="2"/>
                      <a:pt x="1084" y="1"/>
                      <a:pt x="1081" y="0"/>
                    </a:cubicBezTo>
                    <a:cubicBezTo>
                      <a:pt x="1072" y="11"/>
                      <a:pt x="1061" y="21"/>
                      <a:pt x="1054" y="33"/>
                    </a:cubicBezTo>
                    <a:cubicBezTo>
                      <a:pt x="1025" y="84"/>
                      <a:pt x="997" y="136"/>
                      <a:pt x="966" y="185"/>
                    </a:cubicBezTo>
                    <a:cubicBezTo>
                      <a:pt x="952" y="208"/>
                      <a:pt x="948" y="231"/>
                      <a:pt x="950" y="257"/>
                    </a:cubicBezTo>
                    <a:cubicBezTo>
                      <a:pt x="959" y="378"/>
                      <a:pt x="939" y="494"/>
                      <a:pt x="892" y="604"/>
                    </a:cubicBezTo>
                    <a:cubicBezTo>
                      <a:pt x="839" y="729"/>
                      <a:pt x="757" y="834"/>
                      <a:pt x="649" y="915"/>
                    </a:cubicBezTo>
                    <a:cubicBezTo>
                      <a:pt x="587" y="962"/>
                      <a:pt x="521" y="1001"/>
                      <a:pt x="446" y="1023"/>
                    </a:cubicBezTo>
                    <a:cubicBezTo>
                      <a:pt x="392" y="1038"/>
                      <a:pt x="339" y="1057"/>
                      <a:pt x="284" y="1064"/>
                    </a:cubicBezTo>
                    <a:cubicBezTo>
                      <a:pt x="210" y="1074"/>
                      <a:pt x="135" y="1072"/>
                      <a:pt x="61" y="1061"/>
                    </a:cubicBezTo>
                    <a:cubicBezTo>
                      <a:pt x="49" y="1059"/>
                      <a:pt x="36" y="1058"/>
                      <a:pt x="25" y="1061"/>
                    </a:cubicBezTo>
                    <a:cubicBezTo>
                      <a:pt x="5" y="1066"/>
                      <a:pt x="0" y="1082"/>
                      <a:pt x="15" y="1096"/>
                    </a:cubicBezTo>
                    <a:cubicBezTo>
                      <a:pt x="80" y="1162"/>
                      <a:pt x="155" y="1211"/>
                      <a:pt x="249" y="1222"/>
                    </a:cubicBezTo>
                    <a:cubicBezTo>
                      <a:pt x="331" y="1232"/>
                      <a:pt x="411" y="1227"/>
                      <a:pt x="490" y="1201"/>
                    </a:cubicBezTo>
                    <a:cubicBezTo>
                      <a:pt x="557" y="1178"/>
                      <a:pt x="624" y="1157"/>
                      <a:pt x="684" y="1119"/>
                    </a:cubicBezTo>
                    <a:cubicBezTo>
                      <a:pt x="963" y="940"/>
                      <a:pt x="1114" y="685"/>
                      <a:pt x="1140" y="354"/>
                    </a:cubicBezTo>
                    <a:cubicBezTo>
                      <a:pt x="1147" y="267"/>
                      <a:pt x="1131" y="182"/>
                      <a:pt x="1119" y="96"/>
                    </a:cubicBezTo>
                    <a:cubicBezTo>
                      <a:pt x="1115" y="64"/>
                      <a:pt x="1101" y="34"/>
                      <a:pt x="1092" y="2"/>
                    </a:cubicBezTo>
                    <a:close/>
                  </a:path>
                </a:pathLst>
              </a:custGeom>
              <a:solidFill>
                <a:schemeClr val="accent6">
                  <a:lumMod val="20000"/>
                  <a:lumOff val="8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31" name="Freeform 230">
                <a:extLst>
                  <a:ext uri="{FF2B5EF4-FFF2-40B4-BE49-F238E27FC236}">
                    <a16:creationId xmlns:a16="http://schemas.microsoft.com/office/drawing/2014/main" id="{E54C065B-2692-354F-A5A7-7C8B0BD30520}"/>
                  </a:ext>
                </a:extLst>
              </p:cNvPr>
              <p:cNvSpPr>
                <a:spLocks/>
              </p:cNvSpPr>
              <p:nvPr/>
            </p:nvSpPr>
            <p:spPr bwMode="auto">
              <a:xfrm>
                <a:off x="3310460" y="1149205"/>
                <a:ext cx="343463" cy="360728"/>
              </a:xfrm>
              <a:custGeom>
                <a:avLst/>
                <a:gdLst/>
                <a:ahLst/>
                <a:cxnLst>
                  <a:cxn ang="0">
                    <a:pos x="972" y="525"/>
                  </a:cxn>
                  <a:cxn ang="0">
                    <a:pos x="688" y="1020"/>
                  </a:cxn>
                  <a:cxn ang="0">
                    <a:pos x="656" y="978"/>
                  </a:cxn>
                  <a:cxn ang="0">
                    <a:pos x="408" y="549"/>
                  </a:cxn>
                  <a:cxn ang="0">
                    <a:pos x="430" y="512"/>
                  </a:cxn>
                  <a:cxn ang="0">
                    <a:pos x="486" y="513"/>
                  </a:cxn>
                  <a:cxn ang="0">
                    <a:pos x="520" y="469"/>
                  </a:cxn>
                  <a:cxn ang="0">
                    <a:pos x="438" y="283"/>
                  </a:cxn>
                  <a:cxn ang="0">
                    <a:pos x="226" y="88"/>
                  </a:cxn>
                  <a:cxn ang="0">
                    <a:pos x="35" y="29"/>
                  </a:cxn>
                  <a:cxn ang="0">
                    <a:pos x="0" y="21"/>
                  </a:cxn>
                  <a:cxn ang="0">
                    <a:pos x="1" y="10"/>
                  </a:cxn>
                  <a:cxn ang="0">
                    <a:pos x="42" y="5"/>
                  </a:cxn>
                  <a:cxn ang="0">
                    <a:pos x="348" y="30"/>
                  </a:cxn>
                  <a:cxn ang="0">
                    <a:pos x="795" y="369"/>
                  </a:cxn>
                  <a:cxn ang="0">
                    <a:pos x="830" y="462"/>
                  </a:cxn>
                  <a:cxn ang="0">
                    <a:pos x="899" y="512"/>
                  </a:cxn>
                  <a:cxn ang="0">
                    <a:pos x="972" y="525"/>
                  </a:cxn>
                </a:cxnLst>
                <a:rect l="0" t="0" r="r" b="b"/>
                <a:pathLst>
                  <a:path w="972" h="1020">
                    <a:moveTo>
                      <a:pt x="972" y="525"/>
                    </a:moveTo>
                    <a:cubicBezTo>
                      <a:pt x="878" y="690"/>
                      <a:pt x="785" y="852"/>
                      <a:pt x="688" y="1020"/>
                    </a:cubicBezTo>
                    <a:cubicBezTo>
                      <a:pt x="674" y="1002"/>
                      <a:pt x="663" y="991"/>
                      <a:pt x="656" y="978"/>
                    </a:cubicBezTo>
                    <a:cubicBezTo>
                      <a:pt x="573" y="835"/>
                      <a:pt x="491" y="692"/>
                      <a:pt x="408" y="549"/>
                    </a:cubicBezTo>
                    <a:cubicBezTo>
                      <a:pt x="392" y="522"/>
                      <a:pt x="397" y="512"/>
                      <a:pt x="430" y="512"/>
                    </a:cubicBezTo>
                    <a:cubicBezTo>
                      <a:pt x="449" y="511"/>
                      <a:pt x="467" y="513"/>
                      <a:pt x="486" y="513"/>
                    </a:cubicBezTo>
                    <a:cubicBezTo>
                      <a:pt x="522" y="512"/>
                      <a:pt x="530" y="503"/>
                      <a:pt x="520" y="469"/>
                    </a:cubicBezTo>
                    <a:cubicBezTo>
                      <a:pt x="501" y="404"/>
                      <a:pt x="475" y="341"/>
                      <a:pt x="438" y="283"/>
                    </a:cubicBezTo>
                    <a:cubicBezTo>
                      <a:pt x="384" y="200"/>
                      <a:pt x="314" y="134"/>
                      <a:pt x="226" y="88"/>
                    </a:cubicBezTo>
                    <a:cubicBezTo>
                      <a:pt x="165" y="57"/>
                      <a:pt x="100" y="46"/>
                      <a:pt x="35" y="29"/>
                    </a:cubicBezTo>
                    <a:cubicBezTo>
                      <a:pt x="24" y="27"/>
                      <a:pt x="12" y="24"/>
                      <a:pt x="0" y="21"/>
                    </a:cubicBezTo>
                    <a:cubicBezTo>
                      <a:pt x="0" y="17"/>
                      <a:pt x="1" y="13"/>
                      <a:pt x="1" y="10"/>
                    </a:cubicBezTo>
                    <a:cubicBezTo>
                      <a:pt x="15" y="8"/>
                      <a:pt x="28" y="6"/>
                      <a:pt x="42" y="5"/>
                    </a:cubicBezTo>
                    <a:cubicBezTo>
                      <a:pt x="145" y="0"/>
                      <a:pt x="248" y="6"/>
                      <a:pt x="348" y="30"/>
                    </a:cubicBezTo>
                    <a:cubicBezTo>
                      <a:pt x="545" y="79"/>
                      <a:pt x="699" y="186"/>
                      <a:pt x="795" y="369"/>
                    </a:cubicBezTo>
                    <a:cubicBezTo>
                      <a:pt x="810" y="398"/>
                      <a:pt x="820" y="431"/>
                      <a:pt x="830" y="462"/>
                    </a:cubicBezTo>
                    <a:cubicBezTo>
                      <a:pt x="844" y="504"/>
                      <a:pt x="854" y="511"/>
                      <a:pt x="899" y="512"/>
                    </a:cubicBezTo>
                    <a:cubicBezTo>
                      <a:pt x="922" y="513"/>
                      <a:pt x="947" y="504"/>
                      <a:pt x="972" y="525"/>
                    </a:cubicBezTo>
                    <a:close/>
                  </a:path>
                </a:pathLst>
              </a:custGeom>
              <a:solidFill>
                <a:schemeClr val="accent6">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grpSp>
        <p:cxnSp>
          <p:nvCxnSpPr>
            <p:cNvPr id="224" name="Straight Connector 223">
              <a:extLst>
                <a:ext uri="{FF2B5EF4-FFF2-40B4-BE49-F238E27FC236}">
                  <a16:creationId xmlns:a16="http://schemas.microsoft.com/office/drawing/2014/main" id="{77FAFA92-621D-FA46-9AF7-BDB519F19ED8}"/>
                </a:ext>
              </a:extLst>
            </p:cNvPr>
            <p:cNvCxnSpPr>
              <a:cxnSpLocks/>
              <a:stCxn id="253" idx="2"/>
            </p:cNvCxnSpPr>
            <p:nvPr/>
          </p:nvCxnSpPr>
          <p:spPr>
            <a:xfrm flipH="1">
              <a:off x="8418969" y="1264087"/>
              <a:ext cx="1138428" cy="6849"/>
            </a:xfrm>
            <a:prstGeom prst="line">
              <a:avLst/>
            </a:prstGeom>
            <a:solidFill>
              <a:sysClr val="window" lastClr="FFFFFF"/>
            </a:solidFill>
            <a:ln w="38100" cap="flat" cmpd="sng" algn="ctr">
              <a:solidFill>
                <a:schemeClr val="accent6"/>
              </a:solidFill>
              <a:prstDash val="solid"/>
              <a:headEnd type="stealth" w="med" len="med"/>
              <a:tailEnd type="none" w="med" len="med"/>
            </a:ln>
            <a:effectLst/>
          </p:spPr>
        </p:cxnSp>
        <p:cxnSp>
          <p:nvCxnSpPr>
            <p:cNvPr id="225" name="Straight Connector 224">
              <a:extLst>
                <a:ext uri="{FF2B5EF4-FFF2-40B4-BE49-F238E27FC236}">
                  <a16:creationId xmlns:a16="http://schemas.microsoft.com/office/drawing/2014/main" id="{B50DEA6E-646D-184D-8AD8-5CD2D8AE587C}"/>
                </a:ext>
              </a:extLst>
            </p:cNvPr>
            <p:cNvCxnSpPr>
              <a:cxnSpLocks/>
            </p:cNvCxnSpPr>
            <p:nvPr/>
          </p:nvCxnSpPr>
          <p:spPr>
            <a:xfrm flipV="1">
              <a:off x="7417395" y="1708478"/>
              <a:ext cx="1" cy="4187890"/>
            </a:xfrm>
            <a:prstGeom prst="line">
              <a:avLst/>
            </a:prstGeom>
            <a:solidFill>
              <a:sysClr val="window" lastClr="FFFFFF"/>
            </a:solidFill>
            <a:ln w="38100" cap="flat" cmpd="sng" algn="ctr">
              <a:solidFill>
                <a:schemeClr val="accent6"/>
              </a:solidFill>
              <a:prstDash val="solid"/>
              <a:headEnd type="none" w="med" len="med"/>
              <a:tailEnd type="none" w="med" len="med"/>
            </a:ln>
            <a:effectLst/>
          </p:spPr>
        </p:cxnSp>
        <p:sp>
          <p:nvSpPr>
            <p:cNvPr id="226" name="Footer Placeholder 3">
              <a:extLst>
                <a:ext uri="{FF2B5EF4-FFF2-40B4-BE49-F238E27FC236}">
                  <a16:creationId xmlns:a16="http://schemas.microsoft.com/office/drawing/2014/main" id="{1142E04B-0A54-104D-881B-0513BADC9C94}"/>
                </a:ext>
              </a:extLst>
            </p:cNvPr>
            <p:cNvSpPr txBox="1">
              <a:spLocks/>
            </p:cNvSpPr>
            <p:nvPr/>
          </p:nvSpPr>
          <p:spPr>
            <a:xfrm>
              <a:off x="7356191" y="1089587"/>
              <a:ext cx="965008" cy="369332"/>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accent6"/>
                  </a:solidFill>
                  <a:effectLst/>
                  <a:uLnTx/>
                  <a:uFillTx/>
                  <a:latin typeface="Arial" charset="0"/>
                  <a:ea typeface="ＭＳ Ｐゴシック" charset="-128"/>
                  <a:cs typeface="+mn-cs"/>
                </a:rPr>
                <a:t>Deploy</a:t>
              </a:r>
            </a:p>
          </p:txBody>
        </p:sp>
        <p:sp>
          <p:nvSpPr>
            <p:cNvPr id="227" name="Footer Placeholder 3">
              <a:extLst>
                <a:ext uri="{FF2B5EF4-FFF2-40B4-BE49-F238E27FC236}">
                  <a16:creationId xmlns:a16="http://schemas.microsoft.com/office/drawing/2014/main" id="{A39FA022-7887-A949-9550-F06DECAF9B31}"/>
                </a:ext>
              </a:extLst>
            </p:cNvPr>
            <p:cNvSpPr txBox="1">
              <a:spLocks/>
            </p:cNvSpPr>
            <p:nvPr/>
          </p:nvSpPr>
          <p:spPr>
            <a:xfrm>
              <a:off x="8561121" y="976748"/>
              <a:ext cx="888064" cy="246221"/>
            </a:xfrm>
            <a:prstGeom prst="rect">
              <a:avLst/>
            </a:prstGeom>
          </p:spPr>
          <p:txBody>
            <a:bodyPr wrap="none" lIns="0" tIns="0" rIns="0" bIns="0" anchor="ctr" anchorCtr="0">
              <a:sp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accent6"/>
                  </a:solidFill>
                  <a:effectLst/>
                  <a:uLnTx/>
                  <a:uFillTx/>
                  <a:latin typeface="Arial" charset="0"/>
                  <a:ea typeface="ＭＳ Ｐゴシック" charset="-128"/>
                  <a:cs typeface="+mn-cs"/>
                </a:rPr>
                <a:t>Phase 04</a:t>
              </a:r>
            </a:p>
          </p:txBody>
        </p:sp>
      </p:grpSp>
      <p:grpSp>
        <p:nvGrpSpPr>
          <p:cNvPr id="232" name="Group 231">
            <a:extLst>
              <a:ext uri="{FF2B5EF4-FFF2-40B4-BE49-F238E27FC236}">
                <a16:creationId xmlns:a16="http://schemas.microsoft.com/office/drawing/2014/main" id="{DAF58784-95BE-AF4C-B5E5-62C4CD705D4F}"/>
              </a:ext>
            </a:extLst>
          </p:cNvPr>
          <p:cNvGrpSpPr/>
          <p:nvPr/>
        </p:nvGrpSpPr>
        <p:grpSpPr>
          <a:xfrm>
            <a:off x="4757909" y="1052970"/>
            <a:ext cx="2349270" cy="5121108"/>
            <a:chOff x="4818643" y="678720"/>
            <a:chExt cx="2402536" cy="5217648"/>
          </a:xfrm>
        </p:grpSpPr>
        <p:sp>
          <p:nvSpPr>
            <p:cNvPr id="233" name="Oval 232">
              <a:extLst>
                <a:ext uri="{FF2B5EF4-FFF2-40B4-BE49-F238E27FC236}">
                  <a16:creationId xmlns:a16="http://schemas.microsoft.com/office/drawing/2014/main" id="{E4C884E6-350C-A947-93FB-8057AE13510C}"/>
                </a:ext>
              </a:extLst>
            </p:cNvPr>
            <p:cNvSpPr/>
            <p:nvPr/>
          </p:nvSpPr>
          <p:spPr bwMode="auto">
            <a:xfrm>
              <a:off x="4818643" y="678720"/>
              <a:ext cx="1197790" cy="1197790"/>
            </a:xfrm>
            <a:prstGeom prst="ellipse">
              <a:avLst/>
            </a:prstGeom>
            <a:solidFill>
              <a:sysClr val="window" lastClr="FFFFFF"/>
            </a:solidFill>
            <a:ln w="38100" cap="flat" cmpd="sng" algn="ctr">
              <a:solidFill>
                <a:schemeClr val="accent4"/>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34" name="Straight Connector 233">
              <a:extLst>
                <a:ext uri="{FF2B5EF4-FFF2-40B4-BE49-F238E27FC236}">
                  <a16:creationId xmlns:a16="http://schemas.microsoft.com/office/drawing/2014/main" id="{12AEDE6C-8933-0C48-9542-EBE578718938}"/>
                </a:ext>
              </a:extLst>
            </p:cNvPr>
            <p:cNvCxnSpPr>
              <a:cxnSpLocks/>
            </p:cNvCxnSpPr>
            <p:nvPr/>
          </p:nvCxnSpPr>
          <p:spPr>
            <a:xfrm flipH="1">
              <a:off x="6016433" y="1277615"/>
              <a:ext cx="1204746" cy="0"/>
            </a:xfrm>
            <a:prstGeom prst="line">
              <a:avLst/>
            </a:prstGeom>
            <a:solidFill>
              <a:sysClr val="window" lastClr="FFFFFF"/>
            </a:solidFill>
            <a:ln w="38100" cap="flat" cmpd="sng" algn="ctr">
              <a:solidFill>
                <a:schemeClr val="accent4"/>
              </a:solidFill>
              <a:prstDash val="solid"/>
              <a:headEnd type="stealth" w="med" len="med"/>
              <a:tailEnd type="none" w="med" len="med"/>
            </a:ln>
            <a:effectLst/>
          </p:spPr>
        </p:cxnSp>
        <p:sp>
          <p:nvSpPr>
            <p:cNvPr id="235" name="Oval 234">
              <a:extLst>
                <a:ext uri="{FF2B5EF4-FFF2-40B4-BE49-F238E27FC236}">
                  <a16:creationId xmlns:a16="http://schemas.microsoft.com/office/drawing/2014/main" id="{6F07CA53-1DAA-CB4B-8392-7808D68A6575}"/>
                </a:ext>
              </a:extLst>
            </p:cNvPr>
            <p:cNvSpPr/>
            <p:nvPr/>
          </p:nvSpPr>
          <p:spPr bwMode="auto">
            <a:xfrm>
              <a:off x="4907895" y="767973"/>
              <a:ext cx="1019286" cy="1019286"/>
            </a:xfrm>
            <a:prstGeom prst="ellipse">
              <a:avLst/>
            </a:prstGeom>
            <a:solidFill>
              <a:sysClr val="window" lastClr="FFFFFF"/>
            </a:solidFill>
            <a:ln w="25400" cap="flat" cmpd="sng" algn="ctr">
              <a:solidFill>
                <a:schemeClr val="accent4"/>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36" name="Straight Connector 235">
              <a:extLst>
                <a:ext uri="{FF2B5EF4-FFF2-40B4-BE49-F238E27FC236}">
                  <a16:creationId xmlns:a16="http://schemas.microsoft.com/office/drawing/2014/main" id="{DC18CC16-290F-EB4F-8448-04D04B3429BA}"/>
                </a:ext>
              </a:extLst>
            </p:cNvPr>
            <p:cNvCxnSpPr>
              <a:cxnSpLocks/>
            </p:cNvCxnSpPr>
            <p:nvPr/>
          </p:nvCxnSpPr>
          <p:spPr>
            <a:xfrm flipV="1">
              <a:off x="4942766" y="1708478"/>
              <a:ext cx="0" cy="4187890"/>
            </a:xfrm>
            <a:prstGeom prst="line">
              <a:avLst/>
            </a:prstGeom>
            <a:solidFill>
              <a:sysClr val="window" lastClr="FFFFFF"/>
            </a:solidFill>
            <a:ln w="38100" cap="flat" cmpd="sng" algn="ctr">
              <a:solidFill>
                <a:schemeClr val="accent4"/>
              </a:solidFill>
              <a:prstDash val="solid"/>
              <a:headEnd type="none" w="med" len="med"/>
              <a:tailEnd type="none" w="med" len="med"/>
            </a:ln>
            <a:effectLst/>
          </p:spPr>
        </p:cxnSp>
        <p:sp>
          <p:nvSpPr>
            <p:cNvPr id="237" name="Footer Placeholder 3">
              <a:extLst>
                <a:ext uri="{FF2B5EF4-FFF2-40B4-BE49-F238E27FC236}">
                  <a16:creationId xmlns:a16="http://schemas.microsoft.com/office/drawing/2014/main" id="{E7230FF8-8409-844A-A15B-EB921B3FA6E8}"/>
                </a:ext>
              </a:extLst>
            </p:cNvPr>
            <p:cNvSpPr txBox="1">
              <a:spLocks/>
            </p:cNvSpPr>
            <p:nvPr/>
          </p:nvSpPr>
          <p:spPr>
            <a:xfrm>
              <a:off x="4935034" y="1092950"/>
              <a:ext cx="965008" cy="369332"/>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accent4"/>
                  </a:solidFill>
                  <a:effectLst/>
                  <a:uLnTx/>
                  <a:uFillTx/>
                  <a:latin typeface="Arial" charset="0"/>
                  <a:ea typeface="ＭＳ Ｐゴシック" charset="-128"/>
                  <a:cs typeface="+mn-cs"/>
                </a:rPr>
                <a:t>Build</a:t>
              </a:r>
            </a:p>
          </p:txBody>
        </p:sp>
        <p:sp>
          <p:nvSpPr>
            <p:cNvPr id="238" name="Footer Placeholder 3">
              <a:extLst>
                <a:ext uri="{FF2B5EF4-FFF2-40B4-BE49-F238E27FC236}">
                  <a16:creationId xmlns:a16="http://schemas.microsoft.com/office/drawing/2014/main" id="{2AD66FB6-158D-7D43-AEB4-E45700EBE3DF}"/>
                </a:ext>
              </a:extLst>
            </p:cNvPr>
            <p:cNvSpPr txBox="1">
              <a:spLocks/>
            </p:cNvSpPr>
            <p:nvPr/>
          </p:nvSpPr>
          <p:spPr>
            <a:xfrm>
              <a:off x="6146062" y="984964"/>
              <a:ext cx="888064" cy="246221"/>
            </a:xfrm>
            <a:prstGeom prst="rect">
              <a:avLst/>
            </a:prstGeom>
          </p:spPr>
          <p:txBody>
            <a:bodyPr wrap="none" lIns="0" tIns="0" rIns="0" bIns="0" anchor="ctr" anchorCtr="0">
              <a:sp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accent4"/>
                  </a:solidFill>
                  <a:effectLst/>
                  <a:uLnTx/>
                  <a:uFillTx/>
                  <a:latin typeface="Arial" charset="0"/>
                  <a:ea typeface="ＭＳ Ｐゴシック" charset="-128"/>
                  <a:cs typeface="+mn-cs"/>
                </a:rPr>
                <a:t>Phase 03</a:t>
              </a:r>
            </a:p>
          </p:txBody>
        </p:sp>
        <p:grpSp>
          <p:nvGrpSpPr>
            <p:cNvPr id="239" name="Group 238">
              <a:extLst>
                <a:ext uri="{FF2B5EF4-FFF2-40B4-BE49-F238E27FC236}">
                  <a16:creationId xmlns:a16="http://schemas.microsoft.com/office/drawing/2014/main" id="{369188CF-6268-5C4D-9F22-4915B7B7586F}"/>
                </a:ext>
              </a:extLst>
            </p:cNvPr>
            <p:cNvGrpSpPr/>
            <p:nvPr/>
          </p:nvGrpSpPr>
          <p:grpSpPr>
            <a:xfrm>
              <a:off x="4971629" y="800133"/>
              <a:ext cx="919039" cy="943533"/>
              <a:chOff x="3007886" y="1149205"/>
              <a:chExt cx="675114" cy="773247"/>
            </a:xfrm>
            <a:solidFill>
              <a:srgbClr val="AE2673">
                <a:lumMod val="40000"/>
                <a:lumOff val="60000"/>
              </a:srgbClr>
            </a:solidFill>
          </p:grpSpPr>
          <p:sp>
            <p:nvSpPr>
              <p:cNvPr id="240" name="Freeform 22">
                <a:extLst>
                  <a:ext uri="{FF2B5EF4-FFF2-40B4-BE49-F238E27FC236}">
                    <a16:creationId xmlns:a16="http://schemas.microsoft.com/office/drawing/2014/main" id="{E76F2B5F-EB7C-AE45-BB67-649365BD2009}"/>
                  </a:ext>
                </a:extLst>
              </p:cNvPr>
              <p:cNvSpPr>
                <a:spLocks/>
              </p:cNvSpPr>
              <p:nvPr/>
            </p:nvSpPr>
            <p:spPr bwMode="auto">
              <a:xfrm>
                <a:off x="3007886" y="1199180"/>
                <a:ext cx="413428" cy="471581"/>
              </a:xfrm>
              <a:custGeom>
                <a:avLst/>
                <a:gdLst/>
                <a:ahLst/>
                <a:cxnLst>
                  <a:cxn ang="0">
                    <a:pos x="95" y="1337"/>
                  </a:cxn>
                  <a:cxn ang="0">
                    <a:pos x="110" y="1308"/>
                  </a:cxn>
                  <a:cxn ang="0">
                    <a:pos x="174" y="1123"/>
                  </a:cxn>
                  <a:cxn ang="0">
                    <a:pos x="192" y="1030"/>
                  </a:cxn>
                  <a:cxn ang="0">
                    <a:pos x="213" y="734"/>
                  </a:cxn>
                  <a:cxn ang="0">
                    <a:pos x="359" y="452"/>
                  </a:cxn>
                  <a:cxn ang="0">
                    <a:pos x="530" y="297"/>
                  </a:cxn>
                  <a:cxn ang="0">
                    <a:pos x="813" y="184"/>
                  </a:cxn>
                  <a:cxn ang="0">
                    <a:pos x="1098" y="187"/>
                  </a:cxn>
                  <a:cxn ang="0">
                    <a:pos x="1170" y="188"/>
                  </a:cxn>
                  <a:cxn ang="0">
                    <a:pos x="1144" y="153"/>
                  </a:cxn>
                  <a:cxn ang="0">
                    <a:pos x="945" y="34"/>
                  </a:cxn>
                  <a:cxn ang="0">
                    <a:pos x="603" y="49"/>
                  </a:cxn>
                  <a:cxn ang="0">
                    <a:pos x="365" y="184"/>
                  </a:cxn>
                  <a:cxn ang="0">
                    <a:pos x="72" y="571"/>
                  </a:cxn>
                  <a:cxn ang="0">
                    <a:pos x="1" y="876"/>
                  </a:cxn>
                  <a:cxn ang="0">
                    <a:pos x="4" y="1048"/>
                  </a:cxn>
                  <a:cxn ang="0">
                    <a:pos x="12" y="1103"/>
                  </a:cxn>
                  <a:cxn ang="0">
                    <a:pos x="56" y="1265"/>
                  </a:cxn>
                  <a:cxn ang="0">
                    <a:pos x="95" y="1337"/>
                  </a:cxn>
                </a:cxnLst>
                <a:rect l="0" t="0" r="r" b="b"/>
                <a:pathLst>
                  <a:path w="1170" h="1337">
                    <a:moveTo>
                      <a:pt x="95" y="1337"/>
                    </a:moveTo>
                    <a:cubicBezTo>
                      <a:pt x="101" y="1325"/>
                      <a:pt x="107" y="1317"/>
                      <a:pt x="110" y="1308"/>
                    </a:cubicBezTo>
                    <a:cubicBezTo>
                      <a:pt x="132" y="1246"/>
                      <a:pt x="154" y="1185"/>
                      <a:pt x="174" y="1123"/>
                    </a:cubicBezTo>
                    <a:cubicBezTo>
                      <a:pt x="184" y="1093"/>
                      <a:pt x="199" y="1064"/>
                      <a:pt x="192" y="1030"/>
                    </a:cubicBezTo>
                    <a:cubicBezTo>
                      <a:pt x="171" y="930"/>
                      <a:pt x="188" y="830"/>
                      <a:pt x="213" y="734"/>
                    </a:cubicBezTo>
                    <a:cubicBezTo>
                      <a:pt x="240" y="630"/>
                      <a:pt x="290" y="536"/>
                      <a:pt x="359" y="452"/>
                    </a:cubicBezTo>
                    <a:cubicBezTo>
                      <a:pt x="409" y="393"/>
                      <a:pt x="465" y="339"/>
                      <a:pt x="530" y="297"/>
                    </a:cubicBezTo>
                    <a:cubicBezTo>
                      <a:pt x="617" y="242"/>
                      <a:pt x="711" y="203"/>
                      <a:pt x="813" y="184"/>
                    </a:cubicBezTo>
                    <a:cubicBezTo>
                      <a:pt x="909" y="167"/>
                      <a:pt x="1003" y="164"/>
                      <a:pt x="1098" y="187"/>
                    </a:cubicBezTo>
                    <a:cubicBezTo>
                      <a:pt x="1119" y="192"/>
                      <a:pt x="1141" y="200"/>
                      <a:pt x="1170" y="188"/>
                    </a:cubicBezTo>
                    <a:cubicBezTo>
                      <a:pt x="1160" y="175"/>
                      <a:pt x="1153" y="162"/>
                      <a:pt x="1144" y="153"/>
                    </a:cubicBezTo>
                    <a:cubicBezTo>
                      <a:pt x="1089" y="95"/>
                      <a:pt x="1023" y="56"/>
                      <a:pt x="945" y="34"/>
                    </a:cubicBezTo>
                    <a:cubicBezTo>
                      <a:pt x="828" y="0"/>
                      <a:pt x="713" y="16"/>
                      <a:pt x="603" y="49"/>
                    </a:cubicBezTo>
                    <a:cubicBezTo>
                      <a:pt x="515" y="75"/>
                      <a:pt x="437" y="127"/>
                      <a:pt x="365" y="184"/>
                    </a:cubicBezTo>
                    <a:cubicBezTo>
                      <a:pt x="234" y="288"/>
                      <a:pt x="134" y="415"/>
                      <a:pt x="72" y="571"/>
                    </a:cubicBezTo>
                    <a:cubicBezTo>
                      <a:pt x="32" y="669"/>
                      <a:pt x="4" y="770"/>
                      <a:pt x="1" y="876"/>
                    </a:cubicBezTo>
                    <a:cubicBezTo>
                      <a:pt x="0" y="934"/>
                      <a:pt x="2" y="991"/>
                      <a:pt x="4" y="1048"/>
                    </a:cubicBezTo>
                    <a:cubicBezTo>
                      <a:pt x="5" y="1067"/>
                      <a:pt x="8" y="1085"/>
                      <a:pt x="12" y="1103"/>
                    </a:cubicBezTo>
                    <a:cubicBezTo>
                      <a:pt x="26" y="1157"/>
                      <a:pt x="40" y="1211"/>
                      <a:pt x="56" y="1265"/>
                    </a:cubicBezTo>
                    <a:cubicBezTo>
                      <a:pt x="63" y="1289"/>
                      <a:pt x="71" y="1315"/>
                      <a:pt x="95" y="1337"/>
                    </a:cubicBez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prstClr val="black"/>
                  </a:solidFill>
                  <a:effectLst/>
                  <a:uLnTx/>
                  <a:uFillTx/>
                  <a:ea typeface="ＭＳ Ｐゴシック" charset="-128"/>
                </a:endParaRPr>
              </a:p>
            </p:txBody>
          </p:sp>
          <p:sp>
            <p:nvSpPr>
              <p:cNvPr id="241" name="Freeform 23">
                <a:extLst>
                  <a:ext uri="{FF2B5EF4-FFF2-40B4-BE49-F238E27FC236}">
                    <a16:creationId xmlns:a16="http://schemas.microsoft.com/office/drawing/2014/main" id="{0EC87FA4-0A85-6F4F-BA3D-F8AE5D3756FD}"/>
                  </a:ext>
                </a:extLst>
              </p:cNvPr>
              <p:cNvSpPr>
                <a:spLocks/>
              </p:cNvSpPr>
              <p:nvPr/>
            </p:nvSpPr>
            <p:spPr bwMode="auto">
              <a:xfrm>
                <a:off x="3050591" y="1603522"/>
                <a:ext cx="373448" cy="318930"/>
              </a:xfrm>
              <a:custGeom>
                <a:avLst/>
                <a:gdLst/>
                <a:ahLst/>
                <a:cxnLst>
                  <a:cxn ang="0">
                    <a:pos x="1058" y="844"/>
                  </a:cxn>
                  <a:cxn ang="0">
                    <a:pos x="992" y="836"/>
                  </a:cxn>
                  <a:cxn ang="0">
                    <a:pos x="647" y="739"/>
                  </a:cxn>
                  <a:cxn ang="0">
                    <a:pos x="449" y="498"/>
                  </a:cxn>
                  <a:cxn ang="0">
                    <a:pos x="473" y="450"/>
                  </a:cxn>
                  <a:cxn ang="0">
                    <a:pos x="536" y="440"/>
                  </a:cxn>
                  <a:cxn ang="0">
                    <a:pos x="550" y="405"/>
                  </a:cxn>
                  <a:cxn ang="0">
                    <a:pos x="521" y="372"/>
                  </a:cxn>
                  <a:cxn ang="0">
                    <a:pos x="220" y="20"/>
                  </a:cxn>
                  <a:cxn ang="0">
                    <a:pos x="192" y="3"/>
                  </a:cxn>
                  <a:cxn ang="0">
                    <a:pos x="168" y="31"/>
                  </a:cxn>
                  <a:cxn ang="0">
                    <a:pos x="152" y="80"/>
                  </a:cxn>
                  <a:cxn ang="0">
                    <a:pos x="90" y="252"/>
                  </a:cxn>
                  <a:cxn ang="0">
                    <a:pos x="21" y="451"/>
                  </a:cxn>
                  <a:cxn ang="0">
                    <a:pos x="4" y="527"/>
                  </a:cxn>
                  <a:cxn ang="0">
                    <a:pos x="15" y="533"/>
                  </a:cxn>
                  <a:cxn ang="0">
                    <a:pos x="79" y="525"/>
                  </a:cxn>
                  <a:cxn ang="0">
                    <a:pos x="142" y="558"/>
                  </a:cxn>
                  <a:cxn ang="0">
                    <a:pos x="382" y="809"/>
                  </a:cxn>
                  <a:cxn ang="0">
                    <a:pos x="765" y="900"/>
                  </a:cxn>
                  <a:cxn ang="0">
                    <a:pos x="1048" y="853"/>
                  </a:cxn>
                  <a:cxn ang="0">
                    <a:pos x="1058" y="844"/>
                  </a:cxn>
                </a:cxnLst>
                <a:rect l="0" t="0" r="r" b="b"/>
                <a:pathLst>
                  <a:path w="1058" h="902">
                    <a:moveTo>
                      <a:pt x="1058" y="844"/>
                    </a:moveTo>
                    <a:cubicBezTo>
                      <a:pt x="1036" y="830"/>
                      <a:pt x="1013" y="833"/>
                      <a:pt x="992" y="836"/>
                    </a:cubicBezTo>
                    <a:cubicBezTo>
                      <a:pt x="864" y="849"/>
                      <a:pt x="750" y="814"/>
                      <a:pt x="647" y="739"/>
                    </a:cubicBezTo>
                    <a:cubicBezTo>
                      <a:pt x="560" y="676"/>
                      <a:pt x="498" y="592"/>
                      <a:pt x="449" y="498"/>
                    </a:cubicBezTo>
                    <a:cubicBezTo>
                      <a:pt x="434" y="470"/>
                      <a:pt x="442" y="455"/>
                      <a:pt x="473" y="450"/>
                    </a:cubicBezTo>
                    <a:cubicBezTo>
                      <a:pt x="494" y="447"/>
                      <a:pt x="515" y="445"/>
                      <a:pt x="536" y="440"/>
                    </a:cubicBezTo>
                    <a:cubicBezTo>
                      <a:pt x="557" y="435"/>
                      <a:pt x="562" y="423"/>
                      <a:pt x="550" y="405"/>
                    </a:cubicBezTo>
                    <a:cubicBezTo>
                      <a:pt x="542" y="393"/>
                      <a:pt x="530" y="383"/>
                      <a:pt x="521" y="372"/>
                    </a:cubicBezTo>
                    <a:cubicBezTo>
                      <a:pt x="421" y="254"/>
                      <a:pt x="321" y="137"/>
                      <a:pt x="220" y="20"/>
                    </a:cubicBezTo>
                    <a:cubicBezTo>
                      <a:pt x="213" y="11"/>
                      <a:pt x="199" y="0"/>
                      <a:pt x="192" y="3"/>
                    </a:cubicBezTo>
                    <a:cubicBezTo>
                      <a:pt x="182" y="7"/>
                      <a:pt x="173" y="20"/>
                      <a:pt x="168" y="31"/>
                    </a:cubicBezTo>
                    <a:cubicBezTo>
                      <a:pt x="161" y="46"/>
                      <a:pt x="158" y="64"/>
                      <a:pt x="152" y="80"/>
                    </a:cubicBezTo>
                    <a:cubicBezTo>
                      <a:pt x="132" y="137"/>
                      <a:pt x="111" y="194"/>
                      <a:pt x="90" y="252"/>
                    </a:cubicBezTo>
                    <a:cubicBezTo>
                      <a:pt x="67" y="318"/>
                      <a:pt x="43" y="384"/>
                      <a:pt x="21" y="451"/>
                    </a:cubicBezTo>
                    <a:cubicBezTo>
                      <a:pt x="13" y="476"/>
                      <a:pt x="0" y="500"/>
                      <a:pt x="4" y="527"/>
                    </a:cubicBezTo>
                    <a:cubicBezTo>
                      <a:pt x="8" y="530"/>
                      <a:pt x="12" y="533"/>
                      <a:pt x="15" y="533"/>
                    </a:cubicBezTo>
                    <a:cubicBezTo>
                      <a:pt x="36" y="531"/>
                      <a:pt x="58" y="528"/>
                      <a:pt x="79" y="525"/>
                    </a:cubicBezTo>
                    <a:cubicBezTo>
                      <a:pt x="118" y="521"/>
                      <a:pt x="123" y="524"/>
                      <a:pt x="142" y="558"/>
                    </a:cubicBezTo>
                    <a:cubicBezTo>
                      <a:pt x="198" y="664"/>
                      <a:pt x="278" y="748"/>
                      <a:pt x="382" y="809"/>
                    </a:cubicBezTo>
                    <a:cubicBezTo>
                      <a:pt x="500" y="878"/>
                      <a:pt x="630" y="902"/>
                      <a:pt x="765" y="900"/>
                    </a:cubicBezTo>
                    <a:cubicBezTo>
                      <a:pt x="861" y="898"/>
                      <a:pt x="955" y="880"/>
                      <a:pt x="1048" y="853"/>
                    </a:cubicBezTo>
                    <a:cubicBezTo>
                      <a:pt x="1051" y="852"/>
                      <a:pt x="1053" y="848"/>
                      <a:pt x="1058" y="844"/>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chemeClr val="accent4">
                      <a:lumMod val="75000"/>
                    </a:schemeClr>
                  </a:solidFill>
                  <a:effectLst/>
                  <a:uLnTx/>
                  <a:uFillTx/>
                  <a:ea typeface="ＭＳ Ｐゴシック" charset="-128"/>
                </a:endParaRPr>
              </a:p>
            </p:txBody>
          </p:sp>
          <p:sp>
            <p:nvSpPr>
              <p:cNvPr id="242" name="Freeform 25">
                <a:extLst>
                  <a:ext uri="{FF2B5EF4-FFF2-40B4-BE49-F238E27FC236}">
                    <a16:creationId xmlns:a16="http://schemas.microsoft.com/office/drawing/2014/main" id="{8497AA81-28D6-9648-8E91-CE37FBA2D40D}"/>
                  </a:ext>
                </a:extLst>
              </p:cNvPr>
              <p:cNvSpPr>
                <a:spLocks/>
              </p:cNvSpPr>
              <p:nvPr/>
            </p:nvSpPr>
            <p:spPr bwMode="auto">
              <a:xfrm>
                <a:off x="3276841" y="1421795"/>
                <a:ext cx="406159" cy="435236"/>
              </a:xfrm>
              <a:custGeom>
                <a:avLst/>
                <a:gdLst/>
                <a:ahLst/>
                <a:cxnLst>
                  <a:cxn ang="0">
                    <a:pos x="1092" y="2"/>
                  </a:cxn>
                  <a:cxn ang="0">
                    <a:pos x="1081" y="0"/>
                  </a:cxn>
                  <a:cxn ang="0">
                    <a:pos x="1054" y="33"/>
                  </a:cxn>
                  <a:cxn ang="0">
                    <a:pos x="966" y="185"/>
                  </a:cxn>
                  <a:cxn ang="0">
                    <a:pos x="950" y="257"/>
                  </a:cxn>
                  <a:cxn ang="0">
                    <a:pos x="892" y="604"/>
                  </a:cxn>
                  <a:cxn ang="0">
                    <a:pos x="649" y="915"/>
                  </a:cxn>
                  <a:cxn ang="0">
                    <a:pos x="446" y="1023"/>
                  </a:cxn>
                  <a:cxn ang="0">
                    <a:pos x="284" y="1064"/>
                  </a:cxn>
                  <a:cxn ang="0">
                    <a:pos x="61" y="1061"/>
                  </a:cxn>
                  <a:cxn ang="0">
                    <a:pos x="25" y="1061"/>
                  </a:cxn>
                  <a:cxn ang="0">
                    <a:pos x="15" y="1096"/>
                  </a:cxn>
                  <a:cxn ang="0">
                    <a:pos x="249" y="1222"/>
                  </a:cxn>
                  <a:cxn ang="0">
                    <a:pos x="490" y="1201"/>
                  </a:cxn>
                  <a:cxn ang="0">
                    <a:pos x="684" y="1119"/>
                  </a:cxn>
                  <a:cxn ang="0">
                    <a:pos x="1140" y="354"/>
                  </a:cxn>
                  <a:cxn ang="0">
                    <a:pos x="1119" y="96"/>
                  </a:cxn>
                  <a:cxn ang="0">
                    <a:pos x="1092" y="2"/>
                  </a:cxn>
                </a:cxnLst>
                <a:rect l="0" t="0" r="r" b="b"/>
                <a:pathLst>
                  <a:path w="1147" h="1232">
                    <a:moveTo>
                      <a:pt x="1092" y="2"/>
                    </a:moveTo>
                    <a:cubicBezTo>
                      <a:pt x="1088" y="2"/>
                      <a:pt x="1084" y="1"/>
                      <a:pt x="1081" y="0"/>
                    </a:cubicBezTo>
                    <a:cubicBezTo>
                      <a:pt x="1072" y="11"/>
                      <a:pt x="1061" y="21"/>
                      <a:pt x="1054" y="33"/>
                    </a:cubicBezTo>
                    <a:cubicBezTo>
                      <a:pt x="1025" y="84"/>
                      <a:pt x="997" y="136"/>
                      <a:pt x="966" y="185"/>
                    </a:cubicBezTo>
                    <a:cubicBezTo>
                      <a:pt x="952" y="208"/>
                      <a:pt x="948" y="231"/>
                      <a:pt x="950" y="257"/>
                    </a:cubicBezTo>
                    <a:cubicBezTo>
                      <a:pt x="959" y="378"/>
                      <a:pt x="939" y="494"/>
                      <a:pt x="892" y="604"/>
                    </a:cubicBezTo>
                    <a:cubicBezTo>
                      <a:pt x="839" y="729"/>
                      <a:pt x="757" y="834"/>
                      <a:pt x="649" y="915"/>
                    </a:cubicBezTo>
                    <a:cubicBezTo>
                      <a:pt x="587" y="962"/>
                      <a:pt x="521" y="1001"/>
                      <a:pt x="446" y="1023"/>
                    </a:cubicBezTo>
                    <a:cubicBezTo>
                      <a:pt x="392" y="1038"/>
                      <a:pt x="339" y="1057"/>
                      <a:pt x="284" y="1064"/>
                    </a:cubicBezTo>
                    <a:cubicBezTo>
                      <a:pt x="210" y="1074"/>
                      <a:pt x="135" y="1072"/>
                      <a:pt x="61" y="1061"/>
                    </a:cubicBezTo>
                    <a:cubicBezTo>
                      <a:pt x="49" y="1059"/>
                      <a:pt x="36" y="1058"/>
                      <a:pt x="25" y="1061"/>
                    </a:cubicBezTo>
                    <a:cubicBezTo>
                      <a:pt x="5" y="1066"/>
                      <a:pt x="0" y="1082"/>
                      <a:pt x="15" y="1096"/>
                    </a:cubicBezTo>
                    <a:cubicBezTo>
                      <a:pt x="80" y="1162"/>
                      <a:pt x="155" y="1211"/>
                      <a:pt x="249" y="1222"/>
                    </a:cubicBezTo>
                    <a:cubicBezTo>
                      <a:pt x="331" y="1232"/>
                      <a:pt x="411" y="1227"/>
                      <a:pt x="490" y="1201"/>
                    </a:cubicBezTo>
                    <a:cubicBezTo>
                      <a:pt x="557" y="1178"/>
                      <a:pt x="624" y="1157"/>
                      <a:pt x="684" y="1119"/>
                    </a:cubicBezTo>
                    <a:cubicBezTo>
                      <a:pt x="963" y="940"/>
                      <a:pt x="1114" y="685"/>
                      <a:pt x="1140" y="354"/>
                    </a:cubicBezTo>
                    <a:cubicBezTo>
                      <a:pt x="1147" y="267"/>
                      <a:pt x="1131" y="182"/>
                      <a:pt x="1119" y="96"/>
                    </a:cubicBezTo>
                    <a:cubicBezTo>
                      <a:pt x="1115" y="64"/>
                      <a:pt x="1101" y="34"/>
                      <a:pt x="1092" y="2"/>
                    </a:cubicBezTo>
                    <a:close/>
                  </a:path>
                </a:pathLst>
              </a:custGeom>
              <a:solidFill>
                <a:schemeClr val="accent4">
                  <a:lumMod val="40000"/>
                  <a:lumOff val="60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chemeClr val="accent4">
                      <a:lumMod val="40000"/>
                      <a:lumOff val="60000"/>
                    </a:schemeClr>
                  </a:solidFill>
                  <a:effectLst/>
                  <a:uLnTx/>
                  <a:uFillTx/>
                  <a:ea typeface="ＭＳ Ｐゴシック" charset="-128"/>
                </a:endParaRPr>
              </a:p>
            </p:txBody>
          </p:sp>
          <p:sp>
            <p:nvSpPr>
              <p:cNvPr id="243" name="Freeform 33">
                <a:extLst>
                  <a:ext uri="{FF2B5EF4-FFF2-40B4-BE49-F238E27FC236}">
                    <a16:creationId xmlns:a16="http://schemas.microsoft.com/office/drawing/2014/main" id="{6551641F-7338-8D42-9E35-98DFF68C090D}"/>
                  </a:ext>
                </a:extLst>
              </p:cNvPr>
              <p:cNvSpPr>
                <a:spLocks/>
              </p:cNvSpPr>
              <p:nvPr/>
            </p:nvSpPr>
            <p:spPr bwMode="auto">
              <a:xfrm>
                <a:off x="3310460" y="1149205"/>
                <a:ext cx="343463" cy="360728"/>
              </a:xfrm>
              <a:custGeom>
                <a:avLst/>
                <a:gdLst/>
                <a:ahLst/>
                <a:cxnLst>
                  <a:cxn ang="0">
                    <a:pos x="972" y="525"/>
                  </a:cxn>
                  <a:cxn ang="0">
                    <a:pos x="688" y="1020"/>
                  </a:cxn>
                  <a:cxn ang="0">
                    <a:pos x="656" y="978"/>
                  </a:cxn>
                  <a:cxn ang="0">
                    <a:pos x="408" y="549"/>
                  </a:cxn>
                  <a:cxn ang="0">
                    <a:pos x="430" y="512"/>
                  </a:cxn>
                  <a:cxn ang="0">
                    <a:pos x="486" y="513"/>
                  </a:cxn>
                  <a:cxn ang="0">
                    <a:pos x="520" y="469"/>
                  </a:cxn>
                  <a:cxn ang="0">
                    <a:pos x="438" y="283"/>
                  </a:cxn>
                  <a:cxn ang="0">
                    <a:pos x="226" y="88"/>
                  </a:cxn>
                  <a:cxn ang="0">
                    <a:pos x="35" y="29"/>
                  </a:cxn>
                  <a:cxn ang="0">
                    <a:pos x="0" y="21"/>
                  </a:cxn>
                  <a:cxn ang="0">
                    <a:pos x="1" y="10"/>
                  </a:cxn>
                  <a:cxn ang="0">
                    <a:pos x="42" y="5"/>
                  </a:cxn>
                  <a:cxn ang="0">
                    <a:pos x="348" y="30"/>
                  </a:cxn>
                  <a:cxn ang="0">
                    <a:pos x="795" y="369"/>
                  </a:cxn>
                  <a:cxn ang="0">
                    <a:pos x="830" y="462"/>
                  </a:cxn>
                  <a:cxn ang="0">
                    <a:pos x="899" y="512"/>
                  </a:cxn>
                  <a:cxn ang="0">
                    <a:pos x="972" y="525"/>
                  </a:cxn>
                </a:cxnLst>
                <a:rect l="0" t="0" r="r" b="b"/>
                <a:pathLst>
                  <a:path w="972" h="1020">
                    <a:moveTo>
                      <a:pt x="972" y="525"/>
                    </a:moveTo>
                    <a:cubicBezTo>
                      <a:pt x="878" y="690"/>
                      <a:pt x="785" y="852"/>
                      <a:pt x="688" y="1020"/>
                    </a:cubicBezTo>
                    <a:cubicBezTo>
                      <a:pt x="674" y="1002"/>
                      <a:pt x="663" y="991"/>
                      <a:pt x="656" y="978"/>
                    </a:cubicBezTo>
                    <a:cubicBezTo>
                      <a:pt x="573" y="835"/>
                      <a:pt x="491" y="692"/>
                      <a:pt x="408" y="549"/>
                    </a:cubicBezTo>
                    <a:cubicBezTo>
                      <a:pt x="392" y="522"/>
                      <a:pt x="397" y="512"/>
                      <a:pt x="430" y="512"/>
                    </a:cubicBezTo>
                    <a:cubicBezTo>
                      <a:pt x="449" y="511"/>
                      <a:pt x="467" y="513"/>
                      <a:pt x="486" y="513"/>
                    </a:cubicBezTo>
                    <a:cubicBezTo>
                      <a:pt x="522" y="512"/>
                      <a:pt x="530" y="503"/>
                      <a:pt x="520" y="469"/>
                    </a:cubicBezTo>
                    <a:cubicBezTo>
                      <a:pt x="501" y="404"/>
                      <a:pt x="475" y="341"/>
                      <a:pt x="438" y="283"/>
                    </a:cubicBezTo>
                    <a:cubicBezTo>
                      <a:pt x="384" y="200"/>
                      <a:pt x="314" y="134"/>
                      <a:pt x="226" y="88"/>
                    </a:cubicBezTo>
                    <a:cubicBezTo>
                      <a:pt x="165" y="57"/>
                      <a:pt x="100" y="46"/>
                      <a:pt x="35" y="29"/>
                    </a:cubicBezTo>
                    <a:cubicBezTo>
                      <a:pt x="24" y="27"/>
                      <a:pt x="12" y="24"/>
                      <a:pt x="0" y="21"/>
                    </a:cubicBezTo>
                    <a:cubicBezTo>
                      <a:pt x="0" y="17"/>
                      <a:pt x="1" y="13"/>
                      <a:pt x="1" y="10"/>
                    </a:cubicBezTo>
                    <a:cubicBezTo>
                      <a:pt x="15" y="8"/>
                      <a:pt x="28" y="6"/>
                      <a:pt x="42" y="5"/>
                    </a:cubicBezTo>
                    <a:cubicBezTo>
                      <a:pt x="145" y="0"/>
                      <a:pt x="248" y="6"/>
                      <a:pt x="348" y="30"/>
                    </a:cubicBezTo>
                    <a:cubicBezTo>
                      <a:pt x="545" y="79"/>
                      <a:pt x="699" y="186"/>
                      <a:pt x="795" y="369"/>
                    </a:cubicBezTo>
                    <a:cubicBezTo>
                      <a:pt x="810" y="398"/>
                      <a:pt x="820" y="431"/>
                      <a:pt x="830" y="462"/>
                    </a:cubicBezTo>
                    <a:cubicBezTo>
                      <a:pt x="844" y="504"/>
                      <a:pt x="854" y="511"/>
                      <a:pt x="899" y="512"/>
                    </a:cubicBezTo>
                    <a:cubicBezTo>
                      <a:pt x="922" y="513"/>
                      <a:pt x="947" y="504"/>
                      <a:pt x="972" y="525"/>
                    </a:cubicBezTo>
                    <a:close/>
                  </a:path>
                </a:pathLst>
              </a:custGeom>
              <a:solidFill>
                <a:schemeClr val="accent4">
                  <a:lumMod val="75000"/>
                </a:schemeClr>
              </a:solidFill>
              <a:ln w="9525">
                <a:noFill/>
                <a:round/>
                <a:headEnd/>
                <a:tailEnd/>
              </a:ln>
            </p:spPr>
            <p:txBody>
              <a:bodyPr vert="horz" wrap="square" lIns="91440" tIns="45720" rIns="91440" bIns="45720" numCol="1" anchor="t" anchorCtr="0" compatLnSpc="1">
                <a:prstTxWarp prst="textNoShape">
                  <a:avLst/>
                </a:prstTxWarp>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en-GB" sz="1800" b="0" i="0" u="none" strike="noStrike" kern="0" cap="none" spc="0" normalizeH="0" baseline="0" noProof="0">
                  <a:ln>
                    <a:noFill/>
                  </a:ln>
                  <a:solidFill>
                    <a:schemeClr val="accent4">
                      <a:lumMod val="75000"/>
                    </a:schemeClr>
                  </a:solidFill>
                  <a:effectLst/>
                  <a:uLnTx/>
                  <a:uFillTx/>
                  <a:ea typeface="ＭＳ Ｐゴシック" charset="-128"/>
                </a:endParaRPr>
              </a:p>
            </p:txBody>
          </p:sp>
        </p:grpSp>
      </p:grpSp>
      <p:sp>
        <p:nvSpPr>
          <p:cNvPr id="244" name="Rectangle 243">
            <a:extLst>
              <a:ext uri="{FF2B5EF4-FFF2-40B4-BE49-F238E27FC236}">
                <a16:creationId xmlns:a16="http://schemas.microsoft.com/office/drawing/2014/main" id="{0551DEE7-1EA9-2D48-BD68-655834DCE3EE}"/>
              </a:ext>
            </a:extLst>
          </p:cNvPr>
          <p:cNvSpPr>
            <a:spLocks/>
          </p:cNvSpPr>
          <p:nvPr/>
        </p:nvSpPr>
        <p:spPr>
          <a:xfrm>
            <a:off x="333388" y="4533291"/>
            <a:ext cx="2008211" cy="1374449"/>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Key Deliverables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Standard Pricing Estimate</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Implementation SOW</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PSA Opportunity &amp; Implementation PSA Project </a:t>
            </a:r>
            <a:r>
              <a:rPr lang="en-US" sz="1200" dirty="0">
                <a:solidFill>
                  <a:schemeClr val="tx1"/>
                </a:solidFill>
                <a:ea typeface="Calibri" charset="0"/>
                <a:cs typeface="Calibri" charset="0"/>
              </a:rPr>
              <a:t>Code</a:t>
            </a:r>
            <a:endParaRPr kumimoji="0" lang="en-US" sz="1200" b="0" i="0" u="none" strike="noStrike" kern="1200" cap="none" spc="0" normalizeH="0" baseline="0" noProof="0" dirty="0">
              <a:ln>
                <a:noFill/>
              </a:ln>
              <a:solidFill>
                <a:schemeClr val="tx1"/>
              </a:solidFill>
              <a:effectLst/>
              <a:uLnTx/>
              <a:uFillTx/>
              <a:ea typeface="Calibri" charset="0"/>
              <a:cs typeface="Calibri" charset="0"/>
            </a:endParaRP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p:txBody>
      </p:sp>
      <p:sp>
        <p:nvSpPr>
          <p:cNvPr id="245" name="Rectangle 244">
            <a:extLst>
              <a:ext uri="{FF2B5EF4-FFF2-40B4-BE49-F238E27FC236}">
                <a16:creationId xmlns:a16="http://schemas.microsoft.com/office/drawing/2014/main" id="{6897FC5C-FEB3-9E4B-9CF3-3ECDBB1F40DF}"/>
              </a:ext>
            </a:extLst>
          </p:cNvPr>
          <p:cNvSpPr>
            <a:spLocks/>
          </p:cNvSpPr>
          <p:nvPr/>
        </p:nvSpPr>
        <p:spPr>
          <a:xfrm>
            <a:off x="2586462" y="4533292"/>
            <a:ext cx="2237733" cy="1541923"/>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rgbClr val="3F5765"/>
                </a:solidFill>
                <a:effectLst/>
                <a:uLnTx/>
                <a:uFillTx/>
                <a:ea typeface="Calibri" charset="0"/>
                <a:cs typeface="Calibri" charset="0"/>
              </a:rPr>
              <a:t>Key Deliverables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Internal Kick-off*</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Kick-off Deck*</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Project Plan*</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Business Requirements Document*</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Solution Design*</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3"/>
                </a:solidFill>
                <a:effectLst/>
                <a:uLnTx/>
                <a:uFillTx/>
                <a:ea typeface="Calibri" charset="0"/>
                <a:cs typeface="Calibri" charset="0"/>
              </a:rPr>
              <a:t>Test Plan*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rgbClr val="004C97"/>
              </a:solidFill>
              <a:effectLst/>
              <a:uLnTx/>
              <a:uFillTx/>
              <a:ea typeface="ＭＳ Ｐゴシック" charset="-128"/>
              <a:cs typeface="+mn-cs"/>
            </a:endParaRPr>
          </a:p>
        </p:txBody>
      </p:sp>
      <p:sp>
        <p:nvSpPr>
          <p:cNvPr id="246" name="Rectangle 245">
            <a:extLst>
              <a:ext uri="{FF2B5EF4-FFF2-40B4-BE49-F238E27FC236}">
                <a16:creationId xmlns:a16="http://schemas.microsoft.com/office/drawing/2014/main" id="{64411B26-AAC1-F546-B430-B9DCC292451F}"/>
              </a:ext>
            </a:extLst>
          </p:cNvPr>
          <p:cNvSpPr>
            <a:spLocks/>
          </p:cNvSpPr>
          <p:nvPr/>
        </p:nvSpPr>
        <p:spPr>
          <a:xfrm>
            <a:off x="4955829" y="2090156"/>
            <a:ext cx="2173517" cy="2246769"/>
          </a:xfrm>
          <a:prstGeom prst="rect">
            <a:avLst/>
          </a:prstGeom>
          <a:noFill/>
          <a:ln w="25400" cap="flat" cmpd="sng" algn="ctr">
            <a:noFill/>
            <a:prstDash val="solid"/>
          </a:ln>
          <a:effectLst/>
        </p:spPr>
        <p:txBody>
          <a:bodyPr wrap="square" lIns="91440" rIns="0" rtlCol="0" anchor="t">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Solution Development</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 </a:t>
            </a: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171450" marR="0" lvl="0" indent="-171450" algn="l" defTabSz="914400" rtl="0" eaLnBrk="1" fontAlgn="base" latinLnBrk="0" hangingPunct="1">
              <a:lnSpc>
                <a:spcPct val="100000"/>
              </a:lnSpc>
              <a:spcBef>
                <a:spcPts val="0"/>
              </a:spcBef>
              <a:spcAft>
                <a:spcPct val="0"/>
              </a:spcAft>
              <a:buClrTx/>
              <a:buSzTx/>
              <a:buFont typeface="Arial" charset="0"/>
              <a:buChar char="•"/>
              <a:tabLst/>
              <a:defRPr/>
            </a:pPr>
            <a:endParaRPr kumimoji="0" lang="en-GB" sz="400" b="0" i="0" u="none" strike="noStrike" kern="1200" cap="none" spc="0" normalizeH="0" baseline="0" noProof="0" dirty="0">
              <a:ln>
                <a:noFill/>
              </a:ln>
              <a:solidFill>
                <a:schemeClr val="tx1"/>
              </a:solidFill>
              <a:effectLst/>
              <a:uLnTx/>
              <a:uFillTx/>
              <a:ea typeface="ＭＳ Ｐゴシック" charset="-128"/>
              <a:cs typeface="+mn-cs"/>
            </a:endParaRP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Daily Status Meetings</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Solution Configuration and Customization</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Solution Testing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Configuration Management</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Lessons Learned</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Iterate (as needed)</a:t>
            </a:r>
          </a:p>
        </p:txBody>
      </p:sp>
      <p:sp>
        <p:nvSpPr>
          <p:cNvPr id="247" name="Rectangle 246">
            <a:extLst>
              <a:ext uri="{FF2B5EF4-FFF2-40B4-BE49-F238E27FC236}">
                <a16:creationId xmlns:a16="http://schemas.microsoft.com/office/drawing/2014/main" id="{D62DF1D2-8696-0C40-A8C3-B4368F46ED72}"/>
              </a:ext>
            </a:extLst>
          </p:cNvPr>
          <p:cNvSpPr>
            <a:spLocks/>
          </p:cNvSpPr>
          <p:nvPr/>
        </p:nvSpPr>
        <p:spPr>
          <a:xfrm>
            <a:off x="5000652" y="4538965"/>
            <a:ext cx="2008211" cy="1541923"/>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rgbClr val="3F5765"/>
                </a:solidFill>
                <a:effectLst/>
                <a:uLnTx/>
                <a:uFillTx/>
                <a:ea typeface="Calibri" charset="0"/>
                <a:cs typeface="Calibri" charset="0"/>
              </a:rPr>
              <a:t>Key Deliverables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4"/>
                </a:solidFill>
                <a:effectLst/>
                <a:uLnTx/>
                <a:uFillTx/>
                <a:ea typeface="Calibri" charset="0"/>
                <a:cs typeface="Calibri" charset="0"/>
              </a:rPr>
              <a:t>Test Cases*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A3A42"/>
                </a:solidFill>
                <a:effectLst/>
                <a:uLnTx/>
                <a:uFillTx/>
                <a:ea typeface="Calibri" charset="0"/>
                <a:cs typeface="Calibri" charset="0"/>
              </a:rPr>
              <a:t>Executed Test Cases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4"/>
                </a:solidFill>
                <a:effectLst/>
                <a:uLnTx/>
                <a:uFillTx/>
                <a:ea typeface="Calibri" charset="0"/>
                <a:cs typeface="Calibri" charset="0"/>
              </a:rPr>
              <a:t>Traceability Matrix*</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A3A42"/>
                </a:solidFill>
                <a:effectLst/>
                <a:uLnTx/>
                <a:uFillTx/>
                <a:ea typeface="Calibri" charset="0"/>
                <a:cs typeface="Calibri" charset="0"/>
              </a:rPr>
              <a:t>High Quality Solution</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4"/>
                </a:solidFill>
                <a:effectLst/>
                <a:uLnTx/>
                <a:uFillTx/>
                <a:ea typeface="Calibri" charset="0"/>
                <a:cs typeface="Calibri" charset="0"/>
              </a:rPr>
              <a:t>Client Training Plan*</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rgbClr val="004C97"/>
              </a:solidFill>
              <a:effectLst/>
              <a:uLnTx/>
              <a:uFillTx/>
              <a:ea typeface="ＭＳ Ｐゴシック" charset="-128"/>
              <a:cs typeface="+mn-cs"/>
            </a:endParaRPr>
          </a:p>
        </p:txBody>
      </p:sp>
      <p:sp>
        <p:nvSpPr>
          <p:cNvPr id="248" name="Rectangle 247">
            <a:extLst>
              <a:ext uri="{FF2B5EF4-FFF2-40B4-BE49-F238E27FC236}">
                <a16:creationId xmlns:a16="http://schemas.microsoft.com/office/drawing/2014/main" id="{61EABB25-0708-F14E-A468-99AA0EDF3A0A}"/>
              </a:ext>
            </a:extLst>
          </p:cNvPr>
          <p:cNvSpPr>
            <a:spLocks/>
          </p:cNvSpPr>
          <p:nvPr/>
        </p:nvSpPr>
        <p:spPr>
          <a:xfrm>
            <a:off x="7329870" y="2072433"/>
            <a:ext cx="2173517" cy="2431435"/>
          </a:xfrm>
          <a:prstGeom prst="rect">
            <a:avLst/>
          </a:prstGeom>
          <a:noFill/>
          <a:ln w="25400" cap="flat" cmpd="sng" algn="ctr">
            <a:noFill/>
            <a:prstDash val="solid"/>
          </a:ln>
          <a:effectLst/>
        </p:spPr>
        <p:txBody>
          <a:bodyPr wrap="square" lIns="91440" rIns="0" rtlCol="0" anchor="t">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Transition to Production </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 </a:t>
            </a: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171450" marR="0" lvl="0" indent="-171450" algn="l" defTabSz="914400" rtl="0" eaLnBrk="1" fontAlgn="base" latinLnBrk="0" hangingPunct="1">
              <a:lnSpc>
                <a:spcPct val="100000"/>
              </a:lnSpc>
              <a:spcBef>
                <a:spcPts val="0"/>
              </a:spcBef>
              <a:spcAft>
                <a:spcPct val="0"/>
              </a:spcAft>
              <a:buClrTx/>
              <a:buSzTx/>
              <a:buFont typeface="Arial" charset="0"/>
              <a:buChar char="•"/>
              <a:tabLst/>
              <a:defRPr/>
            </a:pPr>
            <a:endParaRPr kumimoji="0" lang="en-GB" sz="400" b="0" i="0" u="none" strike="noStrike" kern="1200" cap="none" spc="0" normalizeH="0" baseline="0" noProof="0" dirty="0">
              <a:ln>
                <a:noFill/>
              </a:ln>
              <a:solidFill>
                <a:schemeClr val="tx1"/>
              </a:solidFill>
              <a:effectLst/>
              <a:uLnTx/>
              <a:uFillTx/>
              <a:ea typeface="ＭＳ Ｐゴシック" charset="-128"/>
              <a:cs typeface="+mn-cs"/>
            </a:endParaRP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End to End integration Testing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Final Performance Testing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User Acceptance Testing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Client Training</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Push to Production</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lang="en-GB" sz="1200" dirty="0">
                <a:solidFill>
                  <a:schemeClr val="tx1"/>
                </a:solidFill>
                <a:ea typeface="ＭＳ Ｐゴシック" charset="-128"/>
              </a:rPr>
              <a:t>Handover to Support</a:t>
            </a:r>
            <a:endParaRPr kumimoji="0" lang="en-GB" sz="1200" b="0" i="0" u="none" strike="noStrike" kern="1200" cap="none" spc="0" normalizeH="0" baseline="0" noProof="0" dirty="0">
              <a:ln>
                <a:noFill/>
              </a:ln>
              <a:solidFill>
                <a:schemeClr val="tx1"/>
              </a:solidFill>
              <a:effectLst/>
              <a:uLnTx/>
              <a:uFillTx/>
              <a:ea typeface="ＭＳ Ｐゴシック" charset="-128"/>
            </a:endParaRP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Proof of Delivery</a:t>
            </a:r>
          </a:p>
          <a:p>
            <a:pPr marL="283464" marR="0" lvl="0" indent="-283464" algn="l" defTabSz="914400" rtl="0" eaLnBrk="1" fontAlgn="base" latinLnBrk="0" hangingPunct="1">
              <a:lnSpc>
                <a:spcPct val="100000"/>
              </a:lnSpc>
              <a:spcBef>
                <a:spcPts val="0"/>
              </a:spcBef>
              <a:spcAft>
                <a:spcPct val="0"/>
              </a:spcAft>
              <a:buClrTx/>
              <a:buSzTx/>
              <a:buFont typeface="Arial" charset="0"/>
              <a:buChar char="•"/>
              <a:tabLst/>
              <a:defRPr/>
            </a:pPr>
            <a:r>
              <a:rPr lang="en-GB" sz="1200" dirty="0">
                <a:solidFill>
                  <a:schemeClr val="tx1"/>
                </a:solidFill>
                <a:ea typeface="ＭＳ Ｐゴシック" charset="-128"/>
              </a:rPr>
              <a:t>Hypercare</a:t>
            </a: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p:txBody>
      </p:sp>
      <p:sp>
        <p:nvSpPr>
          <p:cNvPr id="249" name="Rectangle 248">
            <a:extLst>
              <a:ext uri="{FF2B5EF4-FFF2-40B4-BE49-F238E27FC236}">
                <a16:creationId xmlns:a16="http://schemas.microsoft.com/office/drawing/2014/main" id="{CFCC5049-53C9-8C4C-BACA-B29908B8EBF2}"/>
              </a:ext>
            </a:extLst>
          </p:cNvPr>
          <p:cNvSpPr>
            <a:spLocks/>
          </p:cNvSpPr>
          <p:nvPr/>
        </p:nvSpPr>
        <p:spPr>
          <a:xfrm>
            <a:off x="9631164" y="2090155"/>
            <a:ext cx="2384946" cy="2246769"/>
          </a:xfrm>
          <a:prstGeom prst="rect">
            <a:avLst/>
          </a:prstGeom>
          <a:noFill/>
          <a:ln w="25400" cap="flat" cmpd="sng" algn="ctr">
            <a:noFill/>
            <a:prstDash val="solid"/>
          </a:ln>
          <a:effectLst/>
        </p:spPr>
        <p:txBody>
          <a:bodyPr wrap="square" lIns="91440" rIns="0" rtlCol="0" anchor="t">
            <a:spAutoFit/>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ＭＳ Ｐゴシック" charset="-128"/>
                <a:cs typeface="+mn-cs"/>
              </a:rPr>
              <a:t>Hypercare </a:t>
            </a:r>
            <a:r>
              <a:rPr lang="en-GB" sz="1400" b="1" dirty="0">
                <a:solidFill>
                  <a:schemeClr val="tx1"/>
                </a:solidFill>
                <a:ea typeface="ＭＳ Ｐゴシック" charset="-128"/>
              </a:rPr>
              <a:t>&amp;</a:t>
            </a:r>
            <a:r>
              <a:rPr kumimoji="0" lang="en-GB" sz="1400" b="1" i="0" u="none" strike="noStrike" kern="1200" cap="none" spc="0" normalizeH="0" baseline="0" noProof="0" dirty="0">
                <a:ln>
                  <a:noFill/>
                </a:ln>
                <a:solidFill>
                  <a:schemeClr val="tx1"/>
                </a:solidFill>
                <a:effectLst/>
                <a:uLnTx/>
                <a:uFillTx/>
                <a:ea typeface="ＭＳ Ｐゴシック" charset="-128"/>
                <a:cs typeface="+mn-cs"/>
              </a:rPr>
              <a:t> Ongoing Support </a:t>
            </a: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endParaRPr kumimoji="0" lang="en-GB" sz="400" b="0" i="0" u="none" strike="noStrike" kern="1200" cap="none" spc="0" normalizeH="0" baseline="0" noProof="0" dirty="0">
              <a:ln>
                <a:noFill/>
              </a:ln>
              <a:solidFill>
                <a:schemeClr val="tx1"/>
              </a:solidFill>
              <a:effectLst/>
              <a:uLnTx/>
              <a:uFillTx/>
              <a:ea typeface="ＭＳ Ｐゴシック" charset="-128"/>
              <a:cs typeface="+mn-cs"/>
            </a:endParaRP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Hypercare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Incident Management</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lang="en-GB" sz="1200" dirty="0">
                <a:solidFill>
                  <a:schemeClr val="tx1"/>
                </a:solidFill>
                <a:ea typeface="ＭＳ Ｐゴシック" charset="-128"/>
              </a:rPr>
              <a:t>Service Requests &amp; Requests for Change Management</a:t>
            </a:r>
            <a:endParaRPr kumimoji="0" lang="en-GB" sz="1200" b="0" i="0" u="none" strike="noStrike" kern="1200" cap="none" spc="0" normalizeH="0" baseline="0" noProof="0" dirty="0">
              <a:ln>
                <a:noFill/>
              </a:ln>
              <a:solidFill>
                <a:schemeClr val="tx1"/>
              </a:solidFill>
              <a:effectLst/>
              <a:uLnTx/>
              <a:uFillTx/>
              <a:ea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SLA Adherence &amp; Monitoring</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Release Management</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Product Support </a:t>
            </a:r>
          </a:p>
          <a:p>
            <a:pPr marL="171450" marR="0" lvl="0" indent="-171450" algn="l" defTabSz="914400" rtl="0" eaLnBrk="1" fontAlgn="base" latinLnBrk="0" hangingPunct="1">
              <a:lnSpc>
                <a:spcPct val="100000"/>
              </a:lnSpc>
              <a:spcBef>
                <a:spcPct val="0"/>
              </a:spcBef>
              <a:spcAft>
                <a:spcPct val="0"/>
              </a:spcAft>
              <a:buClrTx/>
              <a:buSzTx/>
              <a:buFont typeface="Arial" charset="0"/>
              <a:buChar char="•"/>
              <a:tabLst/>
              <a:defRPr/>
            </a:pPr>
            <a:r>
              <a:rPr kumimoji="0" lang="en-GB" sz="1200" b="0" i="0" u="none" strike="noStrike" kern="1200" cap="none" spc="0" normalizeH="0" baseline="0" noProof="0" dirty="0">
                <a:ln>
                  <a:noFill/>
                </a:ln>
                <a:solidFill>
                  <a:schemeClr val="tx1"/>
                </a:solidFill>
                <a:effectLst/>
                <a:uLnTx/>
                <a:uFillTx/>
                <a:ea typeface="ＭＳ Ｐゴシック" charset="-128"/>
                <a:cs typeface="+mn-cs"/>
              </a:rPr>
              <a:t>Service &amp; Business Reviews</a:t>
            </a:r>
            <a:endParaRPr kumimoji="0" lang="en-GB" sz="1200" b="0" i="0" u="none" strike="noStrike" kern="1200" cap="none" spc="0" normalizeH="0" baseline="0" noProof="0" dirty="0">
              <a:ln>
                <a:noFill/>
              </a:ln>
              <a:solidFill>
                <a:schemeClr val="tx1"/>
              </a:solidFill>
              <a:effectLst/>
              <a:uLnTx/>
              <a:uFillTx/>
              <a:ea typeface="ＭＳ Ｐゴシック" charset="-128"/>
            </a:endParaRPr>
          </a:p>
        </p:txBody>
      </p:sp>
      <p:sp>
        <p:nvSpPr>
          <p:cNvPr id="250" name="Rectangle 249">
            <a:extLst>
              <a:ext uri="{FF2B5EF4-FFF2-40B4-BE49-F238E27FC236}">
                <a16:creationId xmlns:a16="http://schemas.microsoft.com/office/drawing/2014/main" id="{42E47C8C-2000-4F40-BFB0-40ECB66CD913}"/>
              </a:ext>
            </a:extLst>
          </p:cNvPr>
          <p:cNvSpPr>
            <a:spLocks/>
          </p:cNvSpPr>
          <p:nvPr/>
        </p:nvSpPr>
        <p:spPr>
          <a:xfrm>
            <a:off x="7391644" y="4536229"/>
            <a:ext cx="2132909" cy="1541923"/>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rgbClr val="3F5765"/>
                </a:solidFill>
                <a:effectLst/>
                <a:uLnTx/>
                <a:uFillTx/>
                <a:ea typeface="Calibri" charset="0"/>
                <a:cs typeface="Calibri" charset="0"/>
              </a:rPr>
              <a:t>Key Deliverables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ea typeface="Calibri" charset="0"/>
                <a:cs typeface="Calibri" charset="0"/>
              </a:rPr>
              <a:t>Defect Report*</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ea typeface="Calibri" charset="0"/>
                <a:cs typeface="Calibri" charset="0"/>
              </a:rPr>
              <a:t>Production Runbook*</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accent6"/>
                </a:solidFill>
                <a:effectLst/>
                <a:uLnTx/>
                <a:uFillTx/>
                <a:ea typeface="Calibri" charset="0"/>
                <a:cs typeface="Calibri" charset="0"/>
              </a:rPr>
              <a:t>Handover to Support Checklist*</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A3A42"/>
                </a:solidFill>
                <a:effectLst/>
                <a:uLnTx/>
                <a:uFillTx/>
                <a:ea typeface="Calibri" charset="0"/>
                <a:cs typeface="Calibri" charset="0"/>
              </a:rPr>
              <a:t>Documented POD</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rgbClr val="2A3A42"/>
                </a:solidFill>
                <a:effectLst/>
                <a:uLnTx/>
                <a:uFillTx/>
                <a:ea typeface="Calibri" charset="0"/>
                <a:cs typeface="Calibri" charset="0"/>
              </a:rPr>
              <a:t>Project Closeout</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rgbClr val="004C97"/>
              </a:solidFill>
              <a:effectLst/>
              <a:uLnTx/>
              <a:uFillTx/>
              <a:ea typeface="ＭＳ Ｐゴシック" charset="-128"/>
              <a:cs typeface="+mn-cs"/>
            </a:endParaRPr>
          </a:p>
        </p:txBody>
      </p:sp>
      <p:sp>
        <p:nvSpPr>
          <p:cNvPr id="251" name="Rectangle 250">
            <a:extLst>
              <a:ext uri="{FF2B5EF4-FFF2-40B4-BE49-F238E27FC236}">
                <a16:creationId xmlns:a16="http://schemas.microsoft.com/office/drawing/2014/main" id="{93E44224-7735-CC48-A08F-5E0028E48C6A}"/>
              </a:ext>
            </a:extLst>
          </p:cNvPr>
          <p:cNvSpPr>
            <a:spLocks/>
          </p:cNvSpPr>
          <p:nvPr/>
        </p:nvSpPr>
        <p:spPr>
          <a:xfrm>
            <a:off x="9731166" y="4536230"/>
            <a:ext cx="2284944" cy="1541923"/>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0" lang="en-GB" sz="1400" b="1" i="0" u="none" strike="noStrike" kern="1200" cap="none" spc="0" normalizeH="0" baseline="0" noProof="0" dirty="0">
                <a:ln>
                  <a:noFill/>
                </a:ln>
                <a:solidFill>
                  <a:schemeClr val="tx1"/>
                </a:solidFill>
                <a:effectLst/>
                <a:uLnTx/>
                <a:uFillTx/>
                <a:ea typeface="Calibri" charset="0"/>
                <a:cs typeface="Calibri" charset="0"/>
              </a:rPr>
              <a:t>Key Deliverables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Ongoing Services SOW</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lang="en-US" sz="1200" dirty="0">
                <a:solidFill>
                  <a:schemeClr val="tx1"/>
                </a:solidFill>
                <a:ea typeface="Calibri" charset="0"/>
                <a:cs typeface="Calibri" charset="0"/>
              </a:rPr>
              <a:t>Support Project PSA Code</a:t>
            </a:r>
            <a:endParaRPr kumimoji="0" lang="en-US" sz="1200" b="0" i="0" u="none" strike="noStrike" kern="1200" cap="none" spc="0" normalizeH="0" baseline="0" noProof="0" dirty="0">
              <a:ln>
                <a:noFill/>
              </a:ln>
              <a:solidFill>
                <a:schemeClr val="tx1"/>
              </a:solidFill>
              <a:effectLst/>
              <a:uLnTx/>
              <a:uFillTx/>
              <a:ea typeface="Calibri" charset="0"/>
              <a:cs typeface="Calibri" charset="0"/>
            </a:endParaRP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Case </a:t>
            </a:r>
            <a:r>
              <a:rPr lang="en-US" sz="1200" dirty="0">
                <a:solidFill>
                  <a:schemeClr val="tx1"/>
                </a:solidFill>
                <a:ea typeface="Calibri" charset="0"/>
                <a:cs typeface="Calibri" charset="0"/>
              </a:rPr>
              <a:t>Escalation, Evidence &amp; RCA Forms</a:t>
            </a:r>
            <a:endParaRPr kumimoji="0" lang="en-US" sz="1200" b="0" i="0" u="none" strike="noStrike" kern="1200" cap="none" spc="0" normalizeH="0" baseline="0" noProof="0" dirty="0">
              <a:ln>
                <a:noFill/>
              </a:ln>
              <a:solidFill>
                <a:schemeClr val="tx1"/>
              </a:solidFill>
              <a:effectLst/>
              <a:uLnTx/>
              <a:uFillTx/>
              <a:ea typeface="Calibri" charset="0"/>
              <a:cs typeface="Calibri" charset="0"/>
            </a:endParaRP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Product </a:t>
            </a:r>
            <a:r>
              <a:rPr lang="en-US" sz="1200" dirty="0">
                <a:solidFill>
                  <a:schemeClr val="tx1"/>
                </a:solidFill>
                <a:ea typeface="Calibri" charset="0"/>
                <a:cs typeface="Calibri" charset="0"/>
              </a:rPr>
              <a:t>Release Notifications</a:t>
            </a:r>
            <a:endParaRPr kumimoji="0" lang="en-US" sz="1200" b="0" i="0" u="none" strike="noStrike" kern="1200" cap="none" spc="0" normalizeH="0" baseline="0" noProof="0" dirty="0">
              <a:ln>
                <a:noFill/>
              </a:ln>
              <a:solidFill>
                <a:schemeClr val="tx1"/>
              </a:solidFill>
              <a:effectLst/>
              <a:uLnTx/>
              <a:uFillTx/>
              <a:ea typeface="Calibri" charset="0"/>
              <a:cs typeface="Calibri" charset="0"/>
            </a:endParaRP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Service Reviews Deck &amp; SLAs dashboards</a:t>
            </a:r>
          </a:p>
          <a:p>
            <a:pPr marL="137160" marR="0" lvl="0" indent="-137160" algn="l" defTabSz="914400" rtl="0" eaLnBrk="1" fontAlgn="base" latinLnBrk="0" hangingPunct="1">
              <a:lnSpc>
                <a:spcPct val="100000"/>
              </a:lnSpc>
              <a:spcBef>
                <a:spcPts val="0"/>
              </a:spcBef>
              <a:spcAft>
                <a:spcPct val="0"/>
              </a:spcAft>
              <a:buClrTx/>
              <a:buSzTx/>
              <a:buFont typeface="Arial" panose="020B0604020202020204" pitchFamily="34" charset="0"/>
              <a:buChar char="•"/>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Continuous Improvement Log</a:t>
            </a:r>
          </a:p>
          <a:p>
            <a:pPr marL="0" marR="0" lvl="0" indent="0" algn="l" defTabSz="914400" rtl="0" eaLnBrk="1" fontAlgn="base" latinLnBrk="0" hangingPunct="1">
              <a:lnSpc>
                <a:spcPct val="100000"/>
              </a:lnSpc>
              <a:spcBef>
                <a:spcPts val="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p:txBody>
      </p:sp>
      <p:grpSp>
        <p:nvGrpSpPr>
          <p:cNvPr id="252" name="Group 251">
            <a:extLst>
              <a:ext uri="{FF2B5EF4-FFF2-40B4-BE49-F238E27FC236}">
                <a16:creationId xmlns:a16="http://schemas.microsoft.com/office/drawing/2014/main" id="{A1EF7284-213E-7B41-AAEE-E7CC1AD7E54E}"/>
              </a:ext>
            </a:extLst>
          </p:cNvPr>
          <p:cNvGrpSpPr/>
          <p:nvPr/>
        </p:nvGrpSpPr>
        <p:grpSpPr>
          <a:xfrm>
            <a:off x="9435301" y="1035040"/>
            <a:ext cx="2354437" cy="5206560"/>
            <a:chOff x="9623713" y="678720"/>
            <a:chExt cx="2354437" cy="5206560"/>
          </a:xfrm>
        </p:grpSpPr>
        <p:sp>
          <p:nvSpPr>
            <p:cNvPr id="253" name="Oval 252">
              <a:extLst>
                <a:ext uri="{FF2B5EF4-FFF2-40B4-BE49-F238E27FC236}">
                  <a16:creationId xmlns:a16="http://schemas.microsoft.com/office/drawing/2014/main" id="{74669EA2-3F32-4D42-8DE3-E70608D32108}"/>
                </a:ext>
              </a:extLst>
            </p:cNvPr>
            <p:cNvSpPr/>
            <p:nvPr/>
          </p:nvSpPr>
          <p:spPr bwMode="auto">
            <a:xfrm>
              <a:off x="9623713" y="678720"/>
              <a:ext cx="1197790" cy="1197790"/>
            </a:xfrm>
            <a:prstGeom prst="ellipse">
              <a:avLst/>
            </a:prstGeom>
            <a:solidFill>
              <a:sysClr val="window" lastClr="FFFFFF"/>
            </a:solidFill>
            <a:ln w="38100" cap="flat" cmpd="sng" algn="ctr">
              <a:solidFill>
                <a:schemeClr val="accent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54" name="Straight Connector 253">
              <a:extLst>
                <a:ext uri="{FF2B5EF4-FFF2-40B4-BE49-F238E27FC236}">
                  <a16:creationId xmlns:a16="http://schemas.microsoft.com/office/drawing/2014/main" id="{FB33858C-1D4F-7E41-A03F-41E832CC9D85}"/>
                </a:ext>
              </a:extLst>
            </p:cNvPr>
            <p:cNvCxnSpPr>
              <a:cxnSpLocks/>
            </p:cNvCxnSpPr>
            <p:nvPr/>
          </p:nvCxnSpPr>
          <p:spPr>
            <a:xfrm flipH="1">
              <a:off x="10821503" y="1268115"/>
              <a:ext cx="1156647" cy="9500"/>
            </a:xfrm>
            <a:prstGeom prst="line">
              <a:avLst/>
            </a:prstGeom>
            <a:solidFill>
              <a:sysClr val="window" lastClr="FFFFFF"/>
            </a:solidFill>
            <a:ln w="38100" cap="flat" cmpd="sng" algn="ctr">
              <a:solidFill>
                <a:schemeClr val="accent2"/>
              </a:solidFill>
              <a:prstDash val="solid"/>
              <a:headEnd type="stealth" w="med" len="med"/>
              <a:tailEnd type="none" w="med" len="med"/>
            </a:ln>
            <a:effectLst/>
          </p:spPr>
        </p:cxnSp>
        <p:sp>
          <p:nvSpPr>
            <p:cNvPr id="255" name="Oval 254">
              <a:extLst>
                <a:ext uri="{FF2B5EF4-FFF2-40B4-BE49-F238E27FC236}">
                  <a16:creationId xmlns:a16="http://schemas.microsoft.com/office/drawing/2014/main" id="{08245E14-8AE8-3148-B7F5-43F96CE3035D}"/>
                </a:ext>
              </a:extLst>
            </p:cNvPr>
            <p:cNvSpPr/>
            <p:nvPr/>
          </p:nvSpPr>
          <p:spPr bwMode="auto">
            <a:xfrm>
              <a:off x="9712965" y="767973"/>
              <a:ext cx="1019286" cy="1019286"/>
            </a:xfrm>
            <a:prstGeom prst="ellipse">
              <a:avLst/>
            </a:prstGeom>
            <a:solidFill>
              <a:sysClr val="window" lastClr="FFFFFF"/>
            </a:solidFill>
            <a:ln w="25400" cap="flat" cmpd="sng" algn="ctr">
              <a:solidFill>
                <a:schemeClr val="accent2"/>
              </a:solidFill>
              <a:prstDash val="solid"/>
              <a:headEnd type="none" w="med" len="med"/>
              <a:tailEnd type="none" w="med" len="med"/>
            </a:ln>
            <a:effectLst/>
          </p:spPr>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099" eaLnBrk="1" fontAlgn="base" latinLnBrk="0" hangingPunct="1">
                <a:lnSpc>
                  <a:spcPct val="100000"/>
                </a:lnSpc>
                <a:spcBef>
                  <a:spcPct val="0"/>
                </a:spcBef>
                <a:spcAft>
                  <a:spcPct val="0"/>
                </a:spcAft>
                <a:buClrTx/>
                <a:buSzTx/>
                <a:buFontTx/>
                <a:buNone/>
                <a:tabLst/>
                <a:defRPr/>
              </a:pPr>
              <a:endParaRPr kumimoji="0" lang="en-US" sz="2200" b="0" i="0" u="none" strike="noStrike" kern="0" cap="none" spc="0" normalizeH="0" baseline="0" noProof="0">
                <a:ln>
                  <a:noFill/>
                </a:ln>
                <a:gradFill>
                  <a:gsLst>
                    <a:gs pos="0">
                      <a:srgbClr val="FFFFFF"/>
                    </a:gs>
                    <a:gs pos="100000">
                      <a:srgbClr val="FFFFFF"/>
                    </a:gs>
                  </a:gsLst>
                  <a:lin ang="5400000" scaled="0"/>
                </a:gradFill>
                <a:effectLst/>
                <a:uLnTx/>
                <a:uFillTx/>
                <a:latin typeface="Arial"/>
                <a:ea typeface="Segoe UI" pitchFamily="34" charset="0"/>
                <a:cs typeface="Segoe UI" pitchFamily="34" charset="0"/>
              </a:endParaRPr>
            </a:p>
          </p:txBody>
        </p:sp>
        <p:cxnSp>
          <p:nvCxnSpPr>
            <p:cNvPr id="256" name="Straight Connector 255">
              <a:extLst>
                <a:ext uri="{FF2B5EF4-FFF2-40B4-BE49-F238E27FC236}">
                  <a16:creationId xmlns:a16="http://schemas.microsoft.com/office/drawing/2014/main" id="{823711E3-1D3E-664B-A2BC-4D2D27A69453}"/>
                </a:ext>
              </a:extLst>
            </p:cNvPr>
            <p:cNvCxnSpPr>
              <a:cxnSpLocks/>
            </p:cNvCxnSpPr>
            <p:nvPr/>
          </p:nvCxnSpPr>
          <p:spPr>
            <a:xfrm flipV="1">
              <a:off x="9819931" y="1708478"/>
              <a:ext cx="0" cy="4176802"/>
            </a:xfrm>
            <a:prstGeom prst="line">
              <a:avLst/>
            </a:prstGeom>
            <a:solidFill>
              <a:sysClr val="window" lastClr="FFFFFF"/>
            </a:solidFill>
            <a:ln w="38100" cap="flat" cmpd="sng" algn="ctr">
              <a:solidFill>
                <a:schemeClr val="accent2"/>
              </a:solidFill>
              <a:prstDash val="solid"/>
              <a:headEnd type="none" w="med" len="med"/>
              <a:tailEnd type="none" w="med" len="med"/>
            </a:ln>
            <a:effectLst/>
          </p:spPr>
        </p:cxnSp>
        <p:sp>
          <p:nvSpPr>
            <p:cNvPr id="257" name="Footer Placeholder 3">
              <a:extLst>
                <a:ext uri="{FF2B5EF4-FFF2-40B4-BE49-F238E27FC236}">
                  <a16:creationId xmlns:a16="http://schemas.microsoft.com/office/drawing/2014/main" id="{4466DC7E-2277-BA41-803E-5405717750F7}"/>
                </a:ext>
              </a:extLst>
            </p:cNvPr>
            <p:cNvSpPr txBox="1">
              <a:spLocks/>
            </p:cNvSpPr>
            <p:nvPr/>
          </p:nvSpPr>
          <p:spPr>
            <a:xfrm>
              <a:off x="9740105" y="1092950"/>
              <a:ext cx="965008" cy="369332"/>
            </a:xfrm>
            <a:prstGeom prst="rect">
              <a:avLst/>
            </a:prstGeom>
          </p:spPr>
          <p:txBody>
            <a:bodyPr wrap="none" lIns="0" tIns="0" rIns="0" bIns="0" anchor="ctr" anchorCtr="0">
              <a:no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noProof="0" dirty="0">
                  <a:ln>
                    <a:noFill/>
                  </a:ln>
                  <a:solidFill>
                    <a:schemeClr val="accent2"/>
                  </a:solidFill>
                  <a:effectLst/>
                  <a:uLnTx/>
                  <a:uFillTx/>
                  <a:latin typeface="Arial" charset="0"/>
                  <a:ea typeface="ＭＳ Ｐゴシック" charset="-128"/>
                  <a:cs typeface="+mn-cs"/>
                </a:rPr>
                <a:t>Support</a:t>
              </a:r>
            </a:p>
          </p:txBody>
        </p:sp>
        <p:sp>
          <p:nvSpPr>
            <p:cNvPr id="258" name="Footer Placeholder 3">
              <a:extLst>
                <a:ext uri="{FF2B5EF4-FFF2-40B4-BE49-F238E27FC236}">
                  <a16:creationId xmlns:a16="http://schemas.microsoft.com/office/drawing/2014/main" id="{1D6B576B-C609-4D4B-9776-233BF53D7D4A}"/>
                </a:ext>
              </a:extLst>
            </p:cNvPr>
            <p:cNvSpPr txBox="1">
              <a:spLocks/>
            </p:cNvSpPr>
            <p:nvPr/>
          </p:nvSpPr>
          <p:spPr>
            <a:xfrm>
              <a:off x="10952023" y="985170"/>
              <a:ext cx="888064" cy="246221"/>
            </a:xfrm>
            <a:prstGeom prst="rect">
              <a:avLst/>
            </a:prstGeom>
          </p:spPr>
          <p:txBody>
            <a:bodyPr wrap="none" lIns="0" tIns="0" rIns="0" bIns="0" anchor="ctr" anchorCtr="0">
              <a:spAutoFit/>
            </a:bodyPr>
            <a:lstStyle>
              <a:defPPr>
                <a:defRPr lang="en-US"/>
              </a:defPPr>
              <a:lvl1pPr algn="l" rtl="0" fontAlgn="base">
                <a:spcBef>
                  <a:spcPct val="0"/>
                </a:spcBef>
                <a:spcAft>
                  <a:spcPct val="0"/>
                </a:spcAft>
                <a:defRPr sz="700" kern="1200" dirty="0">
                  <a:solidFill>
                    <a:schemeClr val="tx2"/>
                  </a:solidFill>
                  <a:latin typeface="Arial" charset="0"/>
                  <a:ea typeface="ＭＳ Ｐゴシック" charset="-128"/>
                  <a:cs typeface="+mn-cs"/>
                </a:defRPr>
              </a:lvl1pPr>
              <a:lvl2pPr marL="457200" algn="l" rtl="0" fontAlgn="base">
                <a:spcBef>
                  <a:spcPct val="0"/>
                </a:spcBef>
                <a:spcAft>
                  <a:spcPct val="0"/>
                </a:spcAft>
                <a:defRPr kern="1200">
                  <a:solidFill>
                    <a:schemeClr val="tx1"/>
                  </a:solidFill>
                  <a:latin typeface="Arial" charset="0"/>
                  <a:ea typeface="ＭＳ Ｐゴシック" charset="-128"/>
                  <a:cs typeface="+mn-cs"/>
                </a:defRPr>
              </a:lvl2pPr>
              <a:lvl3pPr marL="914400" algn="l" rtl="0" fontAlgn="base">
                <a:spcBef>
                  <a:spcPct val="0"/>
                </a:spcBef>
                <a:spcAft>
                  <a:spcPct val="0"/>
                </a:spcAft>
                <a:defRPr kern="1200">
                  <a:solidFill>
                    <a:schemeClr val="tx1"/>
                  </a:solidFill>
                  <a:latin typeface="Arial" charset="0"/>
                  <a:ea typeface="ＭＳ Ｐゴシック" charset="-128"/>
                  <a:cs typeface="+mn-cs"/>
                </a:defRPr>
              </a:lvl3pPr>
              <a:lvl4pPr marL="1371600" algn="l" rtl="0" fontAlgn="base">
                <a:spcBef>
                  <a:spcPct val="0"/>
                </a:spcBef>
                <a:spcAft>
                  <a:spcPct val="0"/>
                </a:spcAft>
                <a:defRPr kern="1200">
                  <a:solidFill>
                    <a:schemeClr val="tx1"/>
                  </a:solidFill>
                  <a:latin typeface="Arial" charset="0"/>
                  <a:ea typeface="ＭＳ Ｐゴシック" charset="-128"/>
                  <a:cs typeface="+mn-cs"/>
                </a:defRPr>
              </a:lvl4pPr>
              <a:lvl5pPr marL="1828800" algn="l" rtl="0" fontAlgn="base">
                <a:spcBef>
                  <a:spcPct val="0"/>
                </a:spcBef>
                <a:spcAft>
                  <a:spcPct val="0"/>
                </a:spcAft>
                <a:defRPr kern="1200">
                  <a:solidFill>
                    <a:schemeClr val="tx1"/>
                  </a:solidFill>
                  <a:latin typeface="Arial" charset="0"/>
                  <a:ea typeface="ＭＳ Ｐゴシック" charset="-128"/>
                  <a:cs typeface="+mn-cs"/>
                </a:defRPr>
              </a:lvl5pPr>
              <a:lvl6pPr marL="2286000" algn="l" defTabSz="914400" rtl="0" eaLnBrk="1" latinLnBrk="0" hangingPunct="1">
                <a:defRPr kern="1200">
                  <a:solidFill>
                    <a:schemeClr val="tx1"/>
                  </a:solidFill>
                  <a:latin typeface="Arial" charset="0"/>
                  <a:ea typeface="ＭＳ Ｐゴシック" charset="-128"/>
                  <a:cs typeface="+mn-cs"/>
                </a:defRPr>
              </a:lvl6pPr>
              <a:lvl7pPr marL="2743200" algn="l" defTabSz="914400" rtl="0" eaLnBrk="1" latinLnBrk="0" hangingPunct="1">
                <a:defRPr kern="1200">
                  <a:solidFill>
                    <a:schemeClr val="tx1"/>
                  </a:solidFill>
                  <a:latin typeface="Arial" charset="0"/>
                  <a:ea typeface="ＭＳ Ｐゴシック" charset="-128"/>
                  <a:cs typeface="+mn-cs"/>
                </a:defRPr>
              </a:lvl7pPr>
              <a:lvl8pPr marL="3200400" algn="l" defTabSz="914400" rtl="0" eaLnBrk="1" latinLnBrk="0" hangingPunct="1">
                <a:defRPr kern="1200">
                  <a:solidFill>
                    <a:schemeClr val="tx1"/>
                  </a:solidFill>
                  <a:latin typeface="Arial" charset="0"/>
                  <a:ea typeface="ＭＳ Ｐゴシック" charset="-128"/>
                  <a:cs typeface="+mn-cs"/>
                </a:defRPr>
              </a:lvl8pPr>
              <a:lvl9pPr marL="3657600" algn="l" defTabSz="914400" rtl="0" eaLnBrk="1" latinLnBrk="0" hangingPunct="1">
                <a:defRPr kern="1200">
                  <a:solidFill>
                    <a:schemeClr val="tx1"/>
                  </a:solidFill>
                  <a:latin typeface="Arial" charset="0"/>
                  <a:ea typeface="ＭＳ Ｐゴシック" charset="-128"/>
                  <a:cs typeface="+mn-cs"/>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600" b="1" i="0" u="none" strike="noStrike" kern="1200" cap="none" spc="0" normalizeH="0" baseline="0" noProof="0" dirty="0">
                  <a:ln>
                    <a:noFill/>
                  </a:ln>
                  <a:solidFill>
                    <a:schemeClr val="accent2"/>
                  </a:solidFill>
                  <a:effectLst/>
                  <a:uLnTx/>
                  <a:uFillTx/>
                  <a:latin typeface="Arial" charset="0"/>
                  <a:ea typeface="ＭＳ Ｐゴシック" charset="-128"/>
                  <a:cs typeface="+mn-cs"/>
                </a:rPr>
                <a:t>Phase 05</a:t>
              </a:r>
            </a:p>
          </p:txBody>
        </p:sp>
      </p:grpSp>
      <p:pic>
        <p:nvPicPr>
          <p:cNvPr id="64" name="Picture 63">
            <a:extLst>
              <a:ext uri="{FF2B5EF4-FFF2-40B4-BE49-F238E27FC236}">
                <a16:creationId xmlns:a16="http://schemas.microsoft.com/office/drawing/2014/main" id="{BA6DEFC9-8E66-9242-BF7F-395592B7F7A3}"/>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73066" y="80367"/>
            <a:ext cx="1305084" cy="649449"/>
          </a:xfrm>
          <a:prstGeom prst="rect">
            <a:avLst/>
          </a:prstGeom>
        </p:spPr>
      </p:pic>
      <p:sp>
        <p:nvSpPr>
          <p:cNvPr id="65" name="Rectangle 64">
            <a:extLst>
              <a:ext uri="{FF2B5EF4-FFF2-40B4-BE49-F238E27FC236}">
                <a16:creationId xmlns:a16="http://schemas.microsoft.com/office/drawing/2014/main" id="{B44077A4-3B27-469F-9BEB-DA9089491F6C}"/>
              </a:ext>
            </a:extLst>
          </p:cNvPr>
          <p:cNvSpPr>
            <a:spLocks/>
          </p:cNvSpPr>
          <p:nvPr/>
        </p:nvSpPr>
        <p:spPr>
          <a:xfrm>
            <a:off x="3865530" y="6441567"/>
            <a:ext cx="4102627" cy="217017"/>
          </a:xfrm>
          <a:prstGeom prst="rect">
            <a:avLst/>
          </a:prstGeom>
          <a:noFill/>
          <a:ln w="25400" cap="flat" cmpd="sng" algn="ctr">
            <a:noFill/>
            <a:prstDash val="solid"/>
          </a:ln>
          <a:effectLst/>
        </p:spPr>
        <p:txBody>
          <a:bodyPr lIns="91440" rIns="0" rtlCol="0" anchor="t"/>
          <a:lstStyle>
            <a:defPPr>
              <a:defRPr lang="en-US"/>
            </a:defPPr>
            <a:lvl1pPr algn="l" rtl="0" fontAlgn="base">
              <a:spcBef>
                <a:spcPct val="0"/>
              </a:spcBef>
              <a:spcAft>
                <a:spcPct val="0"/>
              </a:spcAft>
              <a:defRPr kern="1200">
                <a:solidFill>
                  <a:schemeClr val="lt1"/>
                </a:solidFill>
                <a:latin typeface="+mn-lt"/>
                <a:ea typeface="+mn-ea"/>
                <a:cs typeface="+mn-cs"/>
              </a:defRPr>
            </a:lvl1pPr>
            <a:lvl2pPr marL="454455" indent="-44164" algn="l" rtl="0" fontAlgn="base">
              <a:spcBef>
                <a:spcPct val="0"/>
              </a:spcBef>
              <a:spcAft>
                <a:spcPct val="0"/>
              </a:spcAft>
              <a:defRPr kern="1200">
                <a:solidFill>
                  <a:schemeClr val="lt1"/>
                </a:solidFill>
                <a:latin typeface="+mn-lt"/>
                <a:ea typeface="+mn-ea"/>
                <a:cs typeface="+mn-cs"/>
              </a:defRPr>
            </a:lvl2pPr>
            <a:lvl3pPr marL="910334" indent="-91176" algn="l" rtl="0" fontAlgn="base">
              <a:spcBef>
                <a:spcPct val="0"/>
              </a:spcBef>
              <a:spcAft>
                <a:spcPct val="0"/>
              </a:spcAft>
              <a:defRPr kern="1200">
                <a:solidFill>
                  <a:schemeClr val="lt1"/>
                </a:solidFill>
                <a:latin typeface="+mn-lt"/>
                <a:ea typeface="+mn-ea"/>
                <a:cs typeface="+mn-cs"/>
              </a:defRPr>
            </a:lvl3pPr>
            <a:lvl4pPr marL="1367638" indent="-138189" algn="l" rtl="0" fontAlgn="base">
              <a:spcBef>
                <a:spcPct val="0"/>
              </a:spcBef>
              <a:spcAft>
                <a:spcPct val="0"/>
              </a:spcAft>
              <a:defRPr kern="1200">
                <a:solidFill>
                  <a:schemeClr val="lt1"/>
                </a:solidFill>
                <a:latin typeface="+mn-lt"/>
                <a:ea typeface="+mn-ea"/>
                <a:cs typeface="+mn-cs"/>
              </a:defRPr>
            </a:lvl4pPr>
            <a:lvl5pPr marL="1823517" indent="-185201" algn="l" rtl="0" fontAlgn="base">
              <a:spcBef>
                <a:spcPct val="0"/>
              </a:spcBef>
              <a:spcAft>
                <a:spcPct val="0"/>
              </a:spcAft>
              <a:defRPr kern="1200">
                <a:solidFill>
                  <a:schemeClr val="lt1"/>
                </a:solidFill>
                <a:latin typeface="+mn-lt"/>
                <a:ea typeface="+mn-ea"/>
                <a:cs typeface="+mn-cs"/>
              </a:defRPr>
            </a:lvl5pPr>
            <a:lvl6pPr marL="2051456" algn="l" defTabSz="820583" rtl="0" eaLnBrk="1" latinLnBrk="0" hangingPunct="1">
              <a:defRPr kern="1200">
                <a:solidFill>
                  <a:schemeClr val="lt1"/>
                </a:solidFill>
                <a:latin typeface="+mn-lt"/>
                <a:ea typeface="+mn-ea"/>
                <a:cs typeface="+mn-cs"/>
              </a:defRPr>
            </a:lvl6pPr>
            <a:lvl7pPr marL="2461748" algn="l" defTabSz="820583" rtl="0" eaLnBrk="1" latinLnBrk="0" hangingPunct="1">
              <a:defRPr kern="1200">
                <a:solidFill>
                  <a:schemeClr val="lt1"/>
                </a:solidFill>
                <a:latin typeface="+mn-lt"/>
                <a:ea typeface="+mn-ea"/>
                <a:cs typeface="+mn-cs"/>
              </a:defRPr>
            </a:lvl7pPr>
            <a:lvl8pPr marL="2872039" algn="l" defTabSz="820583" rtl="0" eaLnBrk="1" latinLnBrk="0" hangingPunct="1">
              <a:defRPr kern="1200">
                <a:solidFill>
                  <a:schemeClr val="lt1"/>
                </a:solidFill>
                <a:latin typeface="+mn-lt"/>
                <a:ea typeface="+mn-ea"/>
                <a:cs typeface="+mn-cs"/>
              </a:defRPr>
            </a:lvl8pPr>
            <a:lvl9pPr marL="3282330" algn="l" defTabSz="820583" rtl="0" eaLnBrk="1" latinLnBrk="0" hangingPunct="1">
              <a:defRPr kern="1200">
                <a:solidFill>
                  <a:schemeClr val="lt1"/>
                </a:solidFill>
                <a:latin typeface="+mn-lt"/>
                <a:ea typeface="+mn-ea"/>
                <a:cs typeface="+mn-cs"/>
              </a:defRPr>
            </a:lvl9pPr>
          </a:lstStyle>
          <a:p>
            <a:pPr marR="0" lvl="0" algn="l" defTabSz="914400" rtl="0" eaLnBrk="1" fontAlgn="base" latinLnBrk="0" hangingPunct="1">
              <a:lnSpc>
                <a:spcPct val="100000"/>
              </a:lnSpc>
              <a:spcBef>
                <a:spcPts val="200"/>
              </a:spcBef>
              <a:spcAft>
                <a:spcPct val="0"/>
              </a:spcAft>
              <a:buClrTx/>
              <a:buSzTx/>
              <a:tabLst/>
              <a:defRPr/>
            </a:pPr>
            <a:r>
              <a:rPr kumimoji="0" lang="en-US" sz="1200" b="0" i="0" u="none" strike="noStrike" kern="1200" cap="none" spc="0" normalizeH="0" baseline="0" noProof="0" dirty="0">
                <a:ln>
                  <a:noFill/>
                </a:ln>
                <a:solidFill>
                  <a:schemeClr val="tx1"/>
                </a:solidFill>
                <a:effectLst/>
                <a:uLnTx/>
                <a:uFillTx/>
                <a:ea typeface="Calibri" charset="0"/>
                <a:cs typeface="Calibri" charset="0"/>
              </a:rPr>
              <a:t>* Deliverables in </a:t>
            </a:r>
            <a:r>
              <a:rPr lang="en-US" sz="1200" dirty="0" err="1">
                <a:solidFill>
                  <a:schemeClr val="tx1"/>
                </a:solidFill>
                <a:ea typeface="Calibri" charset="0"/>
                <a:cs typeface="Calibri" charset="0"/>
              </a:rPr>
              <a:t>colour</a:t>
            </a:r>
            <a:r>
              <a:rPr kumimoji="0" lang="en-US" sz="1200" b="0" i="0" u="none" strike="noStrike" kern="1200" cap="none" spc="0" normalizeH="0" baseline="0" noProof="0" dirty="0">
                <a:ln>
                  <a:noFill/>
                </a:ln>
                <a:solidFill>
                  <a:schemeClr val="tx1"/>
                </a:solidFill>
                <a:effectLst/>
                <a:uLnTx/>
                <a:uFillTx/>
                <a:ea typeface="Calibri" charset="0"/>
                <a:cs typeface="Calibri" charset="0"/>
              </a:rPr>
              <a:t> are mandatory MAP Templates</a:t>
            </a:r>
          </a:p>
          <a:p>
            <a:pPr marL="0" marR="0" lvl="0" indent="0" algn="l" defTabSz="914400" rtl="0" eaLnBrk="1" fontAlgn="base" latinLnBrk="0" hangingPunct="1">
              <a:lnSpc>
                <a:spcPct val="100000"/>
              </a:lnSpc>
              <a:spcBef>
                <a:spcPts val="400"/>
              </a:spcBef>
              <a:spcAft>
                <a:spcPct val="0"/>
              </a:spcAft>
              <a:buClrTx/>
              <a:buSzTx/>
              <a:buFontTx/>
              <a:buNone/>
              <a:tabLst/>
              <a:defRPr/>
            </a:pPr>
            <a:endParaRPr kumimoji="0" lang="en-GB" sz="1200" b="0" i="0" u="none" strike="noStrike" kern="1200" cap="none" spc="0" normalizeH="0" baseline="0" noProof="0" dirty="0">
              <a:ln>
                <a:noFill/>
              </a:ln>
              <a:solidFill>
                <a:schemeClr val="tx1"/>
              </a:solidFill>
              <a:effectLst/>
              <a:uLnTx/>
              <a:uFillTx/>
              <a:ea typeface="ＭＳ Ｐゴシック" charset="-128"/>
              <a:cs typeface="+mn-cs"/>
            </a:endParaRPr>
          </a:p>
        </p:txBody>
      </p:sp>
    </p:spTree>
    <p:extLst>
      <p:ext uri="{BB962C8B-B14F-4D97-AF65-F5344CB8AC3E}">
        <p14:creationId xmlns:p14="http://schemas.microsoft.com/office/powerpoint/2010/main" val="5818780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a:xfrm>
            <a:off x="384694" y="1503257"/>
            <a:ext cx="7492481" cy="5169391"/>
          </a:xfrm>
        </p:spPr>
        <p:txBody>
          <a:bodyPr/>
          <a:lstStyle/>
          <a:p>
            <a:pPr>
              <a:spcBef>
                <a:spcPts val="600"/>
              </a:spcBef>
            </a:pPr>
            <a:r>
              <a:rPr lang="en-US" sz="1400" b="1" dirty="0"/>
              <a:t>Definition: </a:t>
            </a:r>
          </a:p>
          <a:p>
            <a:pPr lvl="1">
              <a:spcBef>
                <a:spcPts val="600"/>
              </a:spcBef>
            </a:pPr>
            <a:r>
              <a:rPr lang="en-US" sz="1400" dirty="0"/>
              <a:t>This process outlines the overall testing approach, including the test scope, types of testing, test phases, testing priorities and objectives, test coverage, test data, resource planning and environment planning.</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Test Plan template (General content): </a:t>
            </a:r>
            <a:r>
              <a:rPr lang="en-GB" sz="1400" dirty="0"/>
              <a:t>This comprehensive document covers a variety of information, including it’s </a:t>
            </a:r>
            <a:r>
              <a:rPr lang="en-GB" sz="1400" dirty="0">
                <a:solidFill>
                  <a:schemeClr val="accent1"/>
                </a:solidFill>
              </a:rPr>
              <a:t>purpose</a:t>
            </a:r>
            <a:r>
              <a:rPr lang="en-GB" sz="1400" dirty="0"/>
              <a:t>, the </a:t>
            </a:r>
            <a:r>
              <a:rPr lang="en-GB" sz="1400" dirty="0">
                <a:solidFill>
                  <a:schemeClr val="accent1"/>
                </a:solidFill>
              </a:rPr>
              <a:t>intended audience</a:t>
            </a:r>
            <a:r>
              <a:rPr lang="en-GB" sz="1400" dirty="0"/>
              <a:t>, </a:t>
            </a:r>
            <a:r>
              <a:rPr lang="en-GB" sz="1400" dirty="0">
                <a:solidFill>
                  <a:schemeClr val="accent1"/>
                </a:solidFill>
              </a:rPr>
              <a:t>test environments</a:t>
            </a:r>
            <a:r>
              <a:rPr lang="en-GB" sz="1400" dirty="0"/>
              <a:t>, </a:t>
            </a:r>
            <a:r>
              <a:rPr lang="en-GB" sz="1400" dirty="0">
                <a:solidFill>
                  <a:schemeClr val="accent1"/>
                </a:solidFill>
              </a:rPr>
              <a:t>hardware/data requirements</a:t>
            </a:r>
            <a:r>
              <a:rPr lang="en-GB" sz="1400" dirty="0"/>
              <a:t>, </a:t>
            </a:r>
            <a:r>
              <a:rPr lang="en-GB" sz="1400" dirty="0">
                <a:solidFill>
                  <a:schemeClr val="accent1"/>
                </a:solidFill>
              </a:rPr>
              <a:t>communication plan</a:t>
            </a:r>
            <a:r>
              <a:rPr lang="en-GB" sz="1400" dirty="0"/>
              <a:t>, </a:t>
            </a:r>
            <a:r>
              <a:rPr lang="en-GB" sz="1400" dirty="0">
                <a:solidFill>
                  <a:schemeClr val="accent1"/>
                </a:solidFill>
              </a:rPr>
              <a:t>tools</a:t>
            </a:r>
            <a:r>
              <a:rPr lang="en-GB" sz="1400" dirty="0"/>
              <a:t>, </a:t>
            </a:r>
            <a:r>
              <a:rPr lang="en-GB" sz="1400" dirty="0">
                <a:solidFill>
                  <a:schemeClr val="accent1"/>
                </a:solidFill>
              </a:rPr>
              <a:t>training</a:t>
            </a:r>
            <a:r>
              <a:rPr lang="en-GB" sz="1400" dirty="0"/>
              <a:t>, </a:t>
            </a:r>
            <a:r>
              <a:rPr lang="en-GB" sz="1400" dirty="0">
                <a:solidFill>
                  <a:schemeClr val="accent1"/>
                </a:solidFill>
              </a:rPr>
              <a:t>test case management</a:t>
            </a:r>
            <a:r>
              <a:rPr lang="en-GB" sz="1400" dirty="0"/>
              <a:t>, </a:t>
            </a:r>
            <a:r>
              <a:rPr lang="en-GB" sz="1400" dirty="0">
                <a:solidFill>
                  <a:schemeClr val="accent1"/>
                </a:solidFill>
              </a:rPr>
              <a:t>defect management and escalation</a:t>
            </a:r>
            <a:r>
              <a:rPr lang="en-GB" sz="1400" dirty="0"/>
              <a:t>.</a:t>
            </a:r>
            <a:endParaRPr lang="en-GB" sz="1400" dirty="0">
              <a:highlight>
                <a:srgbClr val="FFFF00"/>
              </a:highlight>
            </a:endParaRPr>
          </a:p>
          <a:p>
            <a:pPr lvl="1">
              <a:spcBef>
                <a:spcPts val="600"/>
              </a:spcBef>
            </a:pPr>
            <a:r>
              <a:rPr lang="en-GB" sz="1400" b="1" dirty="0"/>
              <a:t>Test Plan template (Testing approaches): </a:t>
            </a:r>
            <a:r>
              <a:rPr lang="en-GB" sz="1400" dirty="0"/>
              <a:t>The template includes the approaches for </a:t>
            </a:r>
            <a:r>
              <a:rPr lang="en-GB" sz="1400" dirty="0">
                <a:solidFill>
                  <a:schemeClr val="accent1"/>
                </a:solidFill>
              </a:rPr>
              <a:t>System</a:t>
            </a:r>
            <a:r>
              <a:rPr lang="en-GB" sz="1400" dirty="0"/>
              <a:t>, </a:t>
            </a:r>
            <a:r>
              <a:rPr lang="en-GB" sz="1400" dirty="0">
                <a:solidFill>
                  <a:schemeClr val="accent1"/>
                </a:solidFill>
              </a:rPr>
              <a:t>Performance</a:t>
            </a:r>
            <a:r>
              <a:rPr lang="en-GB" sz="1400" dirty="0"/>
              <a:t>, </a:t>
            </a:r>
            <a:r>
              <a:rPr lang="en-GB" sz="1400" dirty="0">
                <a:solidFill>
                  <a:schemeClr val="accent1"/>
                </a:solidFill>
              </a:rPr>
              <a:t>Integration</a:t>
            </a:r>
            <a:r>
              <a:rPr lang="en-GB" sz="1400" dirty="0"/>
              <a:t> and </a:t>
            </a:r>
            <a:r>
              <a:rPr lang="en-GB" sz="1400" dirty="0">
                <a:solidFill>
                  <a:schemeClr val="accent1"/>
                </a:solidFill>
              </a:rPr>
              <a:t>User Acceptance Testing </a:t>
            </a:r>
            <a:r>
              <a:rPr lang="en-GB" sz="1400" dirty="0"/>
              <a:t>approaches, covering: </a:t>
            </a:r>
            <a:endParaRPr lang="en-GB" sz="1400" dirty="0">
              <a:solidFill>
                <a:schemeClr val="accent1"/>
              </a:solidFill>
            </a:endParaRPr>
          </a:p>
          <a:p>
            <a:pPr lvl="2">
              <a:spcBef>
                <a:spcPts val="600"/>
              </a:spcBef>
            </a:pPr>
            <a:r>
              <a:rPr lang="en-GB" sz="1400" dirty="0"/>
              <a:t>Testing </a:t>
            </a:r>
            <a:r>
              <a:rPr lang="en-GB" sz="1400" dirty="0">
                <a:solidFill>
                  <a:schemeClr val="accent1"/>
                </a:solidFill>
              </a:rPr>
              <a:t>Scope.</a:t>
            </a:r>
          </a:p>
          <a:p>
            <a:pPr lvl="2">
              <a:spcBef>
                <a:spcPts val="600"/>
              </a:spcBef>
            </a:pPr>
            <a:r>
              <a:rPr lang="en-GB" sz="1400" dirty="0"/>
              <a:t>Testing</a:t>
            </a:r>
            <a:r>
              <a:rPr lang="en-GB" sz="1400" dirty="0">
                <a:solidFill>
                  <a:schemeClr val="accent1"/>
                </a:solidFill>
              </a:rPr>
              <a:t> Objectives.</a:t>
            </a:r>
          </a:p>
          <a:p>
            <a:pPr lvl="2">
              <a:spcBef>
                <a:spcPts val="600"/>
              </a:spcBef>
            </a:pPr>
            <a:r>
              <a:rPr lang="en-GB" sz="1400" dirty="0"/>
              <a:t>Testing </a:t>
            </a:r>
            <a:r>
              <a:rPr lang="en-GB" sz="1400" dirty="0">
                <a:solidFill>
                  <a:schemeClr val="accent1"/>
                </a:solidFill>
              </a:rPr>
              <a:t>Resources.</a:t>
            </a:r>
          </a:p>
          <a:p>
            <a:pPr lvl="2">
              <a:spcBef>
                <a:spcPts val="600"/>
              </a:spcBef>
            </a:pPr>
            <a:r>
              <a:rPr lang="en-GB" sz="1400" dirty="0"/>
              <a:t>Testing</a:t>
            </a:r>
            <a:r>
              <a:rPr lang="en-GB" sz="1400" dirty="0">
                <a:solidFill>
                  <a:schemeClr val="accent1"/>
                </a:solidFill>
              </a:rPr>
              <a:t> Entry / Exit Criteria.</a:t>
            </a:r>
          </a:p>
          <a:p>
            <a:pPr lvl="2">
              <a:spcBef>
                <a:spcPts val="600"/>
              </a:spcBef>
            </a:pPr>
            <a:r>
              <a:rPr lang="en-GB" sz="1400" dirty="0"/>
              <a:t>Testing</a:t>
            </a:r>
            <a:r>
              <a:rPr lang="en-GB" sz="1400" dirty="0">
                <a:solidFill>
                  <a:schemeClr val="accent1"/>
                </a:solidFill>
              </a:rPr>
              <a:t> Assumptions and Dependencies.</a:t>
            </a:r>
            <a:endParaRPr lang="en-GB" sz="1400" dirty="0"/>
          </a:p>
          <a:p>
            <a:pPr lvl="2">
              <a:spcBef>
                <a:spcPts val="600"/>
              </a:spcBef>
            </a:pPr>
            <a:r>
              <a:rPr lang="en-GB" sz="1400" dirty="0"/>
              <a:t>Testing </a:t>
            </a:r>
            <a:r>
              <a:rPr lang="en-GB" sz="1400" dirty="0">
                <a:solidFill>
                  <a:schemeClr val="accent1"/>
                </a:solidFill>
              </a:rPr>
              <a:t>Risks &amp; Mitigations.</a:t>
            </a:r>
            <a:endParaRPr lang="en-GB" sz="1400" dirty="0"/>
          </a:p>
          <a:p>
            <a:pPr lvl="2">
              <a:spcBef>
                <a:spcPts val="600"/>
              </a:spcBef>
            </a:pPr>
            <a:r>
              <a:rPr lang="en-GB" sz="1400" dirty="0"/>
              <a:t>Testing</a:t>
            </a:r>
            <a:r>
              <a:rPr lang="en-GB" sz="1400" dirty="0">
                <a:solidFill>
                  <a:schemeClr val="accent1"/>
                </a:solidFill>
              </a:rPr>
              <a:t> Schedule</a:t>
            </a:r>
          </a:p>
          <a:p>
            <a:endParaRPr lang="en-GB" dirty="0"/>
          </a:p>
        </p:txBody>
      </p:sp>
      <p:sp>
        <p:nvSpPr>
          <p:cNvPr id="3" name="Text Placeholder 2">
            <a:extLst>
              <a:ext uri="{FF2B5EF4-FFF2-40B4-BE49-F238E27FC236}">
                <a16:creationId xmlns:a16="http://schemas.microsoft.com/office/drawing/2014/main" id="{1F5A580B-234E-4D4C-8A9F-A1ED9441C902}"/>
              </a:ext>
            </a:extLst>
          </p:cNvPr>
          <p:cNvSpPr>
            <a:spLocks noGrp="1"/>
          </p:cNvSpPr>
          <p:nvPr>
            <p:ph type="body" sz="quarter" idx="15"/>
          </p:nvPr>
        </p:nvSpPr>
        <p:spPr>
          <a:xfrm>
            <a:off x="8197516" y="1731980"/>
            <a:ext cx="3994484" cy="4308456"/>
          </a:xfrm>
        </p:spPr>
        <p:txBody>
          <a:bodyPr/>
          <a:lstStyle/>
          <a:p>
            <a:r>
              <a:rPr lang="en-GB" dirty="0"/>
              <a:t>Key Stakeholders &amp; Roles – QM02</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Review Test Plan with Business Analyst.</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Identify Client’s testing requirements.</a:t>
            </a:r>
          </a:p>
          <a:p>
            <a:pPr lvl="2">
              <a:spcBef>
                <a:spcPts val="600"/>
              </a:spcBef>
            </a:pPr>
            <a:r>
              <a:rPr lang="en-US" sz="1400" dirty="0">
                <a:solidFill>
                  <a:schemeClr val="accent4"/>
                </a:solidFill>
              </a:rPr>
              <a:t>Update/Publish Test Plan.</a:t>
            </a:r>
          </a:p>
          <a:p>
            <a:pPr lvl="1">
              <a:spcBef>
                <a:spcPts val="600"/>
              </a:spcBef>
            </a:pPr>
            <a:r>
              <a:rPr lang="en-US" sz="1400" b="1" dirty="0">
                <a:solidFill>
                  <a:schemeClr val="accent4"/>
                </a:solidFill>
              </a:rPr>
              <a:t>Project Manager</a:t>
            </a:r>
          </a:p>
          <a:p>
            <a:pPr lvl="2">
              <a:spcBef>
                <a:spcPts val="600"/>
              </a:spcBef>
            </a:pPr>
            <a:r>
              <a:rPr lang="en-US" sz="1400" dirty="0">
                <a:solidFill>
                  <a:schemeClr val="accent4"/>
                </a:solidFill>
              </a:rPr>
              <a:t>Decide whether Test Plan will be reviewed with the Client.</a:t>
            </a:r>
          </a:p>
          <a:p>
            <a:pPr lvl="2">
              <a:spcBef>
                <a:spcPts val="600"/>
              </a:spcBef>
            </a:pPr>
            <a:r>
              <a:rPr lang="en-US" sz="1400" dirty="0">
                <a:solidFill>
                  <a:schemeClr val="accent4"/>
                </a:solidFill>
              </a:rPr>
              <a:t>Coordinate updates following Client review.</a:t>
            </a:r>
          </a:p>
          <a:p>
            <a:pPr lvl="1">
              <a:spcBef>
                <a:spcPts val="600"/>
              </a:spcBef>
            </a:pPr>
            <a:r>
              <a:rPr lang="en-US" sz="1400" b="1" dirty="0">
                <a:solidFill>
                  <a:schemeClr val="accent4"/>
                </a:solidFill>
              </a:rPr>
              <a:t>Business Analyst</a:t>
            </a:r>
          </a:p>
          <a:p>
            <a:pPr lvl="2">
              <a:spcBef>
                <a:spcPts val="600"/>
              </a:spcBef>
            </a:pPr>
            <a:r>
              <a:rPr lang="en-US" sz="1400" dirty="0">
                <a:solidFill>
                  <a:schemeClr val="accent4"/>
                </a:solidFill>
              </a:rPr>
              <a:t>Determine changes to the Test Plan.</a:t>
            </a:r>
          </a:p>
          <a:p>
            <a:pPr lvl="2">
              <a:spcBef>
                <a:spcPts val="600"/>
              </a:spcBef>
            </a:pPr>
            <a:r>
              <a:rPr lang="en-US" sz="1400">
                <a:solidFill>
                  <a:schemeClr val="accent4"/>
                </a:solidFill>
              </a:rPr>
              <a:t>Test </a:t>
            </a:r>
            <a:r>
              <a:rPr lang="en-US" sz="1400" dirty="0">
                <a:solidFill>
                  <a:schemeClr val="accent4"/>
                </a:solidFill>
              </a:rPr>
              <a:t>Plan approval.</a:t>
            </a:r>
          </a:p>
          <a:p>
            <a:pPr marL="285750" indent="-285750">
              <a:buFont typeface="Arial" panose="020B0604020202020204" pitchFamily="34" charset="0"/>
              <a:buChar char="•"/>
            </a:pPr>
            <a:endParaRPr lang="en-GB" sz="1400" dirty="0"/>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QM02</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Test Plan</a:t>
            </a:r>
          </a:p>
        </p:txBody>
      </p:sp>
      <p:pic>
        <p:nvPicPr>
          <p:cNvPr id="8" name="Picture 7">
            <a:extLst>
              <a:ext uri="{FF2B5EF4-FFF2-40B4-BE49-F238E27FC236}">
                <a16:creationId xmlns:a16="http://schemas.microsoft.com/office/drawing/2014/main" id="{04BEB87A-741A-4B99-AED4-3508095D5B5E}"/>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44952032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a:xfrm>
            <a:off x="384694" y="1503258"/>
            <a:ext cx="7589267" cy="5210580"/>
          </a:xfrm>
        </p:spPr>
        <p:txBody>
          <a:bodyPr/>
          <a:lstStyle/>
          <a:p>
            <a:pPr>
              <a:spcBef>
                <a:spcPts val="600"/>
              </a:spcBef>
            </a:pPr>
            <a:r>
              <a:rPr lang="en-US" sz="1400" b="1" dirty="0"/>
              <a:t>Definition: </a:t>
            </a:r>
          </a:p>
          <a:p>
            <a:pPr lvl="1">
              <a:spcBef>
                <a:spcPts val="600"/>
              </a:spcBef>
            </a:pPr>
            <a:r>
              <a:rPr lang="en-US" sz="1400" dirty="0"/>
              <a:t>This process defines the steps to test functional requirements of each individual component in order to validate that the application is performing to the specifications before it is production ready.</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Importance of the BRD: </a:t>
            </a:r>
            <a:r>
              <a:rPr lang="en-GB" sz="1400" dirty="0"/>
              <a:t>System Testing ensures the whole solution </a:t>
            </a:r>
            <a:r>
              <a:rPr lang="en-GB" sz="1400" dirty="0">
                <a:solidFill>
                  <a:schemeClr val="accent1"/>
                </a:solidFill>
              </a:rPr>
              <a:t>meets the client requirements</a:t>
            </a:r>
            <a:r>
              <a:rPr lang="en-GB" sz="1400" dirty="0"/>
              <a:t> from an </a:t>
            </a:r>
            <a:r>
              <a:rPr lang="en-GB" sz="1400" dirty="0">
                <a:solidFill>
                  <a:schemeClr val="accent1"/>
                </a:solidFill>
              </a:rPr>
              <a:t>end-to-end perspective</a:t>
            </a:r>
            <a:r>
              <a:rPr lang="en-GB" sz="1400" dirty="0"/>
              <a:t>, all of which is defined in the BRD, so a good understanding of it is vital.</a:t>
            </a:r>
            <a:endParaRPr lang="en-GB" sz="1400" b="1" dirty="0"/>
          </a:p>
          <a:p>
            <a:pPr lvl="1">
              <a:spcBef>
                <a:spcPts val="600"/>
              </a:spcBef>
            </a:pPr>
            <a:r>
              <a:rPr lang="en-GB" sz="1400" b="1" dirty="0"/>
              <a:t>Qualities of a tester:</a:t>
            </a:r>
          </a:p>
          <a:p>
            <a:pPr lvl="2">
              <a:spcBef>
                <a:spcPts val="600"/>
              </a:spcBef>
            </a:pPr>
            <a:r>
              <a:rPr lang="en-GB" sz="1400" dirty="0"/>
              <a:t>Able and willing to </a:t>
            </a:r>
            <a:r>
              <a:rPr lang="en-GB" sz="1400" dirty="0">
                <a:solidFill>
                  <a:schemeClr val="accent1"/>
                </a:solidFill>
              </a:rPr>
              <a:t>think outside the box</a:t>
            </a:r>
            <a:r>
              <a:rPr lang="en-GB" sz="1400" dirty="0"/>
              <a:t>, as it is important to </a:t>
            </a:r>
            <a:r>
              <a:rPr lang="en-GB" sz="1400" dirty="0">
                <a:solidFill>
                  <a:schemeClr val="accent1"/>
                </a:solidFill>
              </a:rPr>
              <a:t>verify not only the positive scenarios</a:t>
            </a:r>
            <a:r>
              <a:rPr lang="en-GB" sz="1400" dirty="0"/>
              <a:t>, but also the </a:t>
            </a:r>
            <a:r>
              <a:rPr lang="en-GB" sz="1400" dirty="0">
                <a:solidFill>
                  <a:schemeClr val="accent1"/>
                </a:solidFill>
              </a:rPr>
              <a:t>exception or negative tests </a:t>
            </a:r>
            <a:r>
              <a:rPr lang="en-GB" sz="1400" dirty="0"/>
              <a:t>(i.e. error handling).</a:t>
            </a:r>
          </a:p>
          <a:p>
            <a:pPr lvl="2">
              <a:spcBef>
                <a:spcPts val="600"/>
              </a:spcBef>
            </a:pPr>
            <a:r>
              <a:rPr lang="en-GB" sz="1400" dirty="0"/>
              <a:t>Logical, open-minded and </a:t>
            </a:r>
            <a:r>
              <a:rPr lang="en-GB" sz="1400" dirty="0">
                <a:solidFill>
                  <a:schemeClr val="accent1"/>
                </a:solidFill>
              </a:rPr>
              <a:t>prepared for the unexpected</a:t>
            </a:r>
            <a:r>
              <a:rPr lang="en-GB" sz="1400" dirty="0"/>
              <a:t>.</a:t>
            </a:r>
          </a:p>
          <a:p>
            <a:pPr lvl="2">
              <a:spcBef>
                <a:spcPts val="600"/>
              </a:spcBef>
            </a:pPr>
            <a:r>
              <a:rPr lang="en-GB" sz="1400" dirty="0"/>
              <a:t>Ability to </a:t>
            </a:r>
            <a:r>
              <a:rPr lang="en-GB" sz="1400" dirty="0">
                <a:solidFill>
                  <a:schemeClr val="accent1"/>
                </a:solidFill>
              </a:rPr>
              <a:t>prioritise</a:t>
            </a:r>
            <a:r>
              <a:rPr lang="en-GB" sz="1400" dirty="0"/>
              <a:t>, focusing on </a:t>
            </a:r>
            <a:r>
              <a:rPr lang="en-GB" sz="1400" dirty="0">
                <a:solidFill>
                  <a:schemeClr val="accent1"/>
                </a:solidFill>
              </a:rPr>
              <a:t>areas of the greatest risk</a:t>
            </a:r>
            <a:r>
              <a:rPr lang="en-GB" sz="1400" dirty="0"/>
              <a:t>.</a:t>
            </a:r>
          </a:p>
          <a:p>
            <a:pPr lvl="1">
              <a:spcBef>
                <a:spcPts val="600"/>
              </a:spcBef>
            </a:pPr>
            <a:r>
              <a:rPr lang="en-GB" sz="1400" b="1" dirty="0"/>
              <a:t>Pre-requisites: </a:t>
            </a:r>
            <a:r>
              <a:rPr lang="en-GB" sz="1400" dirty="0"/>
              <a:t>Ensure other </a:t>
            </a:r>
            <a:r>
              <a:rPr lang="en-GB" sz="1400" dirty="0">
                <a:solidFill>
                  <a:schemeClr val="accent1"/>
                </a:solidFill>
              </a:rPr>
              <a:t>dependencies</a:t>
            </a:r>
            <a:r>
              <a:rPr lang="en-GB" sz="1400" dirty="0"/>
              <a:t>, such as environment availability, are </a:t>
            </a:r>
            <a:r>
              <a:rPr lang="en-GB" sz="1400" dirty="0">
                <a:solidFill>
                  <a:schemeClr val="accent1"/>
                </a:solidFill>
              </a:rPr>
              <a:t>managed before entering the System Test phase</a:t>
            </a:r>
            <a:r>
              <a:rPr lang="en-GB" sz="1400" dirty="0"/>
              <a:t>.</a:t>
            </a:r>
          </a:p>
          <a:p>
            <a:pPr lvl="1">
              <a:spcBef>
                <a:spcPts val="600"/>
              </a:spcBef>
            </a:pPr>
            <a:r>
              <a:rPr lang="en-GB" sz="1400" b="1" dirty="0"/>
              <a:t>Education:</a:t>
            </a:r>
            <a:r>
              <a:rPr lang="en-GB" sz="1400" dirty="0"/>
              <a:t> Testers should be educated early to fully understand the </a:t>
            </a:r>
            <a:r>
              <a:rPr lang="en-GB" sz="1400" dirty="0">
                <a:solidFill>
                  <a:schemeClr val="accent1"/>
                </a:solidFill>
              </a:rPr>
              <a:t>scope</a:t>
            </a:r>
            <a:r>
              <a:rPr lang="en-GB" sz="1400" dirty="0"/>
              <a:t>, process for </a:t>
            </a:r>
            <a:r>
              <a:rPr lang="en-GB" sz="1400" dirty="0">
                <a:solidFill>
                  <a:schemeClr val="accent1"/>
                </a:solidFill>
              </a:rPr>
              <a:t>documenting test cases</a:t>
            </a:r>
            <a:r>
              <a:rPr lang="en-GB" sz="1400" dirty="0"/>
              <a:t>, </a:t>
            </a:r>
            <a:r>
              <a:rPr lang="en-GB" sz="1400" dirty="0">
                <a:solidFill>
                  <a:schemeClr val="accent1"/>
                </a:solidFill>
              </a:rPr>
              <a:t>testing procedures</a:t>
            </a:r>
            <a:r>
              <a:rPr lang="en-GB" sz="1400" dirty="0"/>
              <a:t>, </a:t>
            </a:r>
            <a:r>
              <a:rPr lang="en-GB" sz="1400" dirty="0">
                <a:solidFill>
                  <a:schemeClr val="accent1"/>
                </a:solidFill>
              </a:rPr>
              <a:t>test results</a:t>
            </a:r>
            <a:r>
              <a:rPr lang="en-GB" sz="1400" dirty="0"/>
              <a:t>, and </a:t>
            </a:r>
            <a:r>
              <a:rPr lang="en-GB" sz="1400" dirty="0">
                <a:solidFill>
                  <a:schemeClr val="accent1"/>
                </a:solidFill>
              </a:rPr>
              <a:t>issue resolution procedures</a:t>
            </a:r>
            <a:r>
              <a:rPr lang="en-GB" sz="1400" dirty="0"/>
              <a:t>.</a:t>
            </a:r>
          </a:p>
          <a:p>
            <a:pPr lvl="1">
              <a:spcBef>
                <a:spcPts val="600"/>
              </a:spcBef>
            </a:pPr>
            <a:r>
              <a:rPr lang="en-GB" sz="1400" b="1" dirty="0"/>
              <a:t>Test Data:</a:t>
            </a:r>
            <a:r>
              <a:rPr lang="en-GB" sz="1400" dirty="0"/>
              <a:t> Ensure central coordination of test data among the various testing teams.</a:t>
            </a:r>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QM03</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System Testing</a:t>
            </a:r>
          </a:p>
        </p:txBody>
      </p:sp>
      <p:sp>
        <p:nvSpPr>
          <p:cNvPr id="8" name="Text Placeholder 2">
            <a:extLst>
              <a:ext uri="{FF2B5EF4-FFF2-40B4-BE49-F238E27FC236}">
                <a16:creationId xmlns:a16="http://schemas.microsoft.com/office/drawing/2014/main" id="{37F56CF2-B3BB-4826-A232-983680551DC6}"/>
              </a:ext>
            </a:extLst>
          </p:cNvPr>
          <p:cNvSpPr>
            <a:spLocks noGrp="1"/>
          </p:cNvSpPr>
          <p:nvPr>
            <p:ph type="body" sz="quarter" idx="15"/>
          </p:nvPr>
        </p:nvSpPr>
        <p:spPr>
          <a:xfrm>
            <a:off x="8132763" y="1876425"/>
            <a:ext cx="3763962" cy="4308475"/>
          </a:xfrm>
        </p:spPr>
        <p:txBody>
          <a:bodyPr/>
          <a:lstStyle/>
          <a:p>
            <a:r>
              <a:rPr lang="en-GB" dirty="0"/>
              <a:t>Key Stakeholders &amp; Roles – QM03</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Manage Testing lifecycle.</a:t>
            </a:r>
          </a:p>
          <a:p>
            <a:pPr lvl="2">
              <a:spcBef>
                <a:spcPts val="600"/>
              </a:spcBef>
            </a:pPr>
            <a:r>
              <a:rPr lang="en-US" sz="1400" dirty="0">
                <a:solidFill>
                  <a:schemeClr val="accent4"/>
                </a:solidFill>
              </a:rPr>
              <a:t>Generate Defect metrics and KPIs for Project Status.</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Test case identification, creation, storage and execution.</a:t>
            </a:r>
          </a:p>
          <a:p>
            <a:pPr lvl="2">
              <a:spcBef>
                <a:spcPts val="600"/>
              </a:spcBef>
            </a:pPr>
            <a:r>
              <a:rPr lang="en-US" sz="1400" dirty="0">
                <a:solidFill>
                  <a:schemeClr val="accent4"/>
                </a:solidFill>
              </a:rPr>
              <a:t>Review test cases with Business Analyst.</a:t>
            </a:r>
          </a:p>
          <a:p>
            <a:pPr lvl="2">
              <a:spcBef>
                <a:spcPts val="600"/>
              </a:spcBef>
            </a:pPr>
            <a:r>
              <a:rPr lang="en-US" sz="1400" dirty="0">
                <a:solidFill>
                  <a:schemeClr val="accent4"/>
                </a:solidFill>
              </a:rPr>
              <a:t>Defect identification.</a:t>
            </a:r>
          </a:p>
          <a:p>
            <a:pPr lvl="1">
              <a:spcBef>
                <a:spcPts val="600"/>
              </a:spcBef>
            </a:pPr>
            <a:r>
              <a:rPr lang="en-US" sz="1400" b="1" dirty="0">
                <a:solidFill>
                  <a:schemeClr val="accent4"/>
                </a:solidFill>
              </a:rPr>
              <a:t>Business Analyst</a:t>
            </a:r>
          </a:p>
          <a:p>
            <a:pPr lvl="2">
              <a:spcBef>
                <a:spcPts val="600"/>
              </a:spcBef>
            </a:pPr>
            <a:r>
              <a:rPr lang="en-US" sz="1400" dirty="0">
                <a:solidFill>
                  <a:schemeClr val="accent4"/>
                </a:solidFill>
              </a:rPr>
              <a:t>Approve test cases</a:t>
            </a:r>
          </a:p>
          <a:p>
            <a:pPr lvl="2">
              <a:spcBef>
                <a:spcPts val="600"/>
              </a:spcBef>
            </a:pPr>
            <a:r>
              <a:rPr lang="en-US" sz="1400" dirty="0">
                <a:solidFill>
                  <a:schemeClr val="accent4"/>
                </a:solidFill>
              </a:rPr>
              <a:t>Determine changes to test cases.</a:t>
            </a:r>
          </a:p>
        </p:txBody>
      </p:sp>
      <p:pic>
        <p:nvPicPr>
          <p:cNvPr id="9" name="Picture 8">
            <a:extLst>
              <a:ext uri="{FF2B5EF4-FFF2-40B4-BE49-F238E27FC236}">
                <a16:creationId xmlns:a16="http://schemas.microsoft.com/office/drawing/2014/main" id="{8FB68C75-E19A-4CDA-AF11-6597F9B8EE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6341769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p:txBody>
          <a:bodyPr/>
          <a:lstStyle/>
          <a:p>
            <a:pPr>
              <a:spcBef>
                <a:spcPts val="600"/>
              </a:spcBef>
            </a:pPr>
            <a:r>
              <a:rPr lang="en-US" sz="1400" b="1" dirty="0"/>
              <a:t>Definition: </a:t>
            </a:r>
          </a:p>
          <a:p>
            <a:pPr lvl="1">
              <a:spcBef>
                <a:spcPts val="600"/>
              </a:spcBef>
            </a:pPr>
            <a:r>
              <a:rPr lang="en-US" sz="1400" dirty="0"/>
              <a:t>This process defines the steps performed to ascertain how the components of a system are performing, given a particular situation and workload.  Resource usage, scalability and reliability of the product are validated, with results measured against the standard software benchmarks of the application.</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Successful performance test: </a:t>
            </a:r>
            <a:r>
              <a:rPr lang="en-GB" sz="1400" dirty="0"/>
              <a:t>Test cases that </a:t>
            </a:r>
            <a:r>
              <a:rPr lang="en-GB" sz="1400" dirty="0">
                <a:solidFill>
                  <a:schemeClr val="accent1"/>
                </a:solidFill>
              </a:rPr>
              <a:t>exceed</a:t>
            </a:r>
            <a:r>
              <a:rPr lang="en-GB" sz="1400" dirty="0"/>
              <a:t> or </a:t>
            </a:r>
            <a:r>
              <a:rPr lang="en-GB" sz="1400" dirty="0">
                <a:solidFill>
                  <a:schemeClr val="accent1"/>
                </a:solidFill>
              </a:rPr>
              <a:t>beat the current benchmark rating</a:t>
            </a:r>
            <a:r>
              <a:rPr lang="en-GB" sz="1400" dirty="0"/>
              <a:t>.</a:t>
            </a:r>
            <a:endParaRPr lang="en-GB" sz="1400" dirty="0">
              <a:highlight>
                <a:srgbClr val="FFFF00"/>
              </a:highlight>
            </a:endParaRPr>
          </a:p>
          <a:p>
            <a:pPr lvl="1">
              <a:spcBef>
                <a:spcPts val="600"/>
              </a:spcBef>
            </a:pPr>
            <a:r>
              <a:rPr lang="en-GB" sz="1400" b="1" dirty="0"/>
              <a:t>Testing conditions: </a:t>
            </a:r>
            <a:r>
              <a:rPr lang="en-GB" sz="1400" dirty="0"/>
              <a:t>Where possible a </a:t>
            </a:r>
            <a:r>
              <a:rPr lang="en-GB" sz="1400" dirty="0">
                <a:solidFill>
                  <a:schemeClr val="accent1"/>
                </a:solidFill>
              </a:rPr>
              <a:t>production-like environment should be utilized</a:t>
            </a:r>
            <a:r>
              <a:rPr lang="en-GB" sz="1400" dirty="0"/>
              <a:t>, using </a:t>
            </a:r>
            <a:r>
              <a:rPr lang="en-GB" sz="1400" dirty="0">
                <a:solidFill>
                  <a:schemeClr val="accent1"/>
                </a:solidFill>
              </a:rPr>
              <a:t>real Production data </a:t>
            </a:r>
            <a:r>
              <a:rPr lang="en-GB" sz="1400" dirty="0"/>
              <a:t>(although the data itself should be desensitized).</a:t>
            </a:r>
          </a:p>
          <a:p>
            <a:pPr lvl="1">
              <a:spcBef>
                <a:spcPts val="600"/>
              </a:spcBef>
            </a:pPr>
            <a:r>
              <a:rPr lang="en-GB" sz="1400" b="1" dirty="0"/>
              <a:t>Benefits: </a:t>
            </a:r>
            <a:r>
              <a:rPr lang="en-GB" sz="1400" dirty="0"/>
              <a:t>Helps demonstrate that the </a:t>
            </a:r>
            <a:r>
              <a:rPr lang="en-GB" sz="1400" dirty="0">
                <a:solidFill>
                  <a:schemeClr val="accent1"/>
                </a:solidFill>
              </a:rPr>
              <a:t>system meets performance criteria</a:t>
            </a:r>
            <a:r>
              <a:rPr lang="en-GB" sz="1400" dirty="0"/>
              <a:t>, and can measure what part of the system or workload </a:t>
            </a:r>
            <a:r>
              <a:rPr lang="en-GB" sz="1400" dirty="0">
                <a:solidFill>
                  <a:schemeClr val="accent1"/>
                </a:solidFill>
              </a:rPr>
              <a:t>causes the system to perform badly</a:t>
            </a:r>
            <a:r>
              <a:rPr lang="en-GB" sz="1400" dirty="0"/>
              <a:t>.</a:t>
            </a:r>
          </a:p>
          <a:p>
            <a:pPr lvl="1">
              <a:spcBef>
                <a:spcPts val="600"/>
              </a:spcBef>
            </a:pPr>
            <a:r>
              <a:rPr lang="en-GB" sz="1400" b="1" dirty="0"/>
              <a:t>Appropriate Circumstances:</a:t>
            </a:r>
            <a:r>
              <a:rPr lang="en-GB" sz="1400" dirty="0">
                <a:solidFill>
                  <a:schemeClr val="accent1"/>
                </a:solidFill>
              </a:rPr>
              <a:t> </a:t>
            </a:r>
            <a:r>
              <a:rPr lang="en-GB" sz="1400" dirty="0"/>
              <a:t>It is performed by the tester </a:t>
            </a:r>
            <a:r>
              <a:rPr lang="en-GB" sz="1400" dirty="0">
                <a:solidFill>
                  <a:schemeClr val="accent1"/>
                </a:solidFill>
              </a:rPr>
              <a:t>before/after software upgrades</a:t>
            </a:r>
            <a:r>
              <a:rPr lang="en-GB" sz="1400" dirty="0"/>
              <a:t> to </a:t>
            </a:r>
            <a:r>
              <a:rPr lang="en-GB" sz="1400" dirty="0">
                <a:solidFill>
                  <a:schemeClr val="accent1"/>
                </a:solidFill>
              </a:rPr>
              <a:t>compare the new version against the performance benchmark</a:t>
            </a:r>
            <a:r>
              <a:rPr lang="en-GB" sz="1400" dirty="0"/>
              <a:t>.</a:t>
            </a:r>
          </a:p>
          <a:p>
            <a:pPr lvl="1">
              <a:spcBef>
                <a:spcPts val="600"/>
              </a:spcBef>
            </a:pPr>
            <a:r>
              <a:rPr lang="en-GB" sz="1400" b="1" dirty="0"/>
              <a:t>Links to other testing phases: </a:t>
            </a:r>
            <a:r>
              <a:rPr lang="en-GB" sz="1400" dirty="0"/>
              <a:t>Performance testing should be conducted as a </a:t>
            </a:r>
            <a:r>
              <a:rPr lang="en-GB" sz="1400" dirty="0">
                <a:solidFill>
                  <a:schemeClr val="accent1"/>
                </a:solidFill>
              </a:rPr>
              <a:t>stand-alone activity</a:t>
            </a:r>
            <a:r>
              <a:rPr lang="en-GB" sz="1400" dirty="0"/>
              <a:t> and </a:t>
            </a:r>
            <a:r>
              <a:rPr lang="en-GB" sz="1400" dirty="0">
                <a:solidFill>
                  <a:schemeClr val="accent1"/>
                </a:solidFill>
              </a:rPr>
              <a:t>does not include any integration</a:t>
            </a:r>
            <a:r>
              <a:rPr lang="en-GB" sz="1400" dirty="0"/>
              <a:t>.   </a:t>
            </a:r>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QM04</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Performance Testing</a:t>
            </a:r>
          </a:p>
        </p:txBody>
      </p:sp>
      <p:sp>
        <p:nvSpPr>
          <p:cNvPr id="8" name="Text Placeholder 2">
            <a:extLst>
              <a:ext uri="{FF2B5EF4-FFF2-40B4-BE49-F238E27FC236}">
                <a16:creationId xmlns:a16="http://schemas.microsoft.com/office/drawing/2014/main" id="{37F56CF2-B3BB-4826-A232-983680551DC6}"/>
              </a:ext>
            </a:extLst>
          </p:cNvPr>
          <p:cNvSpPr>
            <a:spLocks noGrp="1"/>
          </p:cNvSpPr>
          <p:nvPr>
            <p:ph type="body" sz="quarter" idx="15"/>
          </p:nvPr>
        </p:nvSpPr>
        <p:spPr>
          <a:xfrm>
            <a:off x="8132763" y="1876425"/>
            <a:ext cx="3763962" cy="4308475"/>
          </a:xfrm>
        </p:spPr>
        <p:txBody>
          <a:bodyPr/>
          <a:lstStyle/>
          <a:p>
            <a:r>
              <a:rPr lang="en-GB" dirty="0"/>
              <a:t>Key Stakeholders &amp; Roles – QM04</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Manage Testing lifecycle.</a:t>
            </a:r>
          </a:p>
          <a:p>
            <a:pPr lvl="2">
              <a:spcBef>
                <a:spcPts val="600"/>
              </a:spcBef>
            </a:pPr>
            <a:r>
              <a:rPr lang="en-US" sz="1400" dirty="0">
                <a:solidFill>
                  <a:schemeClr val="accent4"/>
                </a:solidFill>
              </a:rPr>
              <a:t>Generate Defect metrics and KPIs for Project Status.</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Test case identification, creation, storage and execution.</a:t>
            </a:r>
          </a:p>
          <a:p>
            <a:pPr lvl="2">
              <a:spcBef>
                <a:spcPts val="600"/>
              </a:spcBef>
            </a:pPr>
            <a:r>
              <a:rPr lang="en-US" sz="1400" dirty="0">
                <a:solidFill>
                  <a:schemeClr val="accent4"/>
                </a:solidFill>
              </a:rPr>
              <a:t>Review test cases with Business Analyst.</a:t>
            </a:r>
          </a:p>
          <a:p>
            <a:pPr lvl="2">
              <a:spcBef>
                <a:spcPts val="600"/>
              </a:spcBef>
            </a:pPr>
            <a:r>
              <a:rPr lang="en-US" sz="1400" dirty="0">
                <a:solidFill>
                  <a:schemeClr val="accent4"/>
                </a:solidFill>
              </a:rPr>
              <a:t>Defect identification.</a:t>
            </a:r>
          </a:p>
          <a:p>
            <a:pPr lvl="1">
              <a:spcBef>
                <a:spcPts val="600"/>
              </a:spcBef>
            </a:pPr>
            <a:r>
              <a:rPr lang="en-US" sz="1400" b="1" dirty="0">
                <a:solidFill>
                  <a:schemeClr val="accent4"/>
                </a:solidFill>
              </a:rPr>
              <a:t>Business Analyst</a:t>
            </a:r>
          </a:p>
          <a:p>
            <a:pPr lvl="2">
              <a:spcBef>
                <a:spcPts val="600"/>
              </a:spcBef>
            </a:pPr>
            <a:r>
              <a:rPr lang="en-US" sz="1400" dirty="0">
                <a:solidFill>
                  <a:schemeClr val="accent4"/>
                </a:solidFill>
              </a:rPr>
              <a:t>Approve test cases</a:t>
            </a:r>
          </a:p>
          <a:p>
            <a:pPr lvl="2">
              <a:spcBef>
                <a:spcPts val="600"/>
              </a:spcBef>
            </a:pPr>
            <a:r>
              <a:rPr lang="en-US" sz="1400" dirty="0">
                <a:solidFill>
                  <a:schemeClr val="accent4"/>
                </a:solidFill>
              </a:rPr>
              <a:t>Determine changes to test cases.</a:t>
            </a:r>
          </a:p>
        </p:txBody>
      </p:sp>
      <p:pic>
        <p:nvPicPr>
          <p:cNvPr id="9" name="Picture 8">
            <a:extLst>
              <a:ext uri="{FF2B5EF4-FFF2-40B4-BE49-F238E27FC236}">
                <a16:creationId xmlns:a16="http://schemas.microsoft.com/office/drawing/2014/main" id="{8FB68C75-E19A-4CDA-AF11-6597F9B8EE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7616605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p:txBody>
          <a:bodyPr/>
          <a:lstStyle/>
          <a:p>
            <a:pPr>
              <a:spcBef>
                <a:spcPts val="600"/>
              </a:spcBef>
            </a:pPr>
            <a:r>
              <a:rPr lang="en-US" sz="1400" b="1" dirty="0"/>
              <a:t>Definition: </a:t>
            </a:r>
          </a:p>
          <a:p>
            <a:pPr lvl="1">
              <a:spcBef>
                <a:spcPts val="600"/>
              </a:spcBef>
            </a:pPr>
            <a:r>
              <a:rPr lang="en-US" sz="1400" dirty="0"/>
              <a:t>This process involves testing a complete application environment, based on real-world use, including communications and interactions with other applications or hardware.</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Exposure of defects: </a:t>
            </a:r>
            <a:r>
              <a:rPr lang="en-GB" sz="1400" dirty="0"/>
              <a:t>The aim is to expose defects in the </a:t>
            </a:r>
            <a:r>
              <a:rPr lang="en-GB" sz="1400" dirty="0">
                <a:solidFill>
                  <a:schemeClr val="accent1"/>
                </a:solidFill>
              </a:rPr>
              <a:t>interfaces and interactions between integrated components or systems</a:t>
            </a:r>
            <a:r>
              <a:rPr lang="en-GB" sz="1400" dirty="0"/>
              <a:t>.</a:t>
            </a:r>
            <a:endParaRPr lang="en-GB" sz="1400" b="1" dirty="0"/>
          </a:p>
          <a:p>
            <a:pPr lvl="1">
              <a:spcBef>
                <a:spcPts val="600"/>
              </a:spcBef>
            </a:pPr>
            <a:r>
              <a:rPr lang="en-GB" sz="1400" b="1" dirty="0"/>
              <a:t>Timing: </a:t>
            </a:r>
            <a:r>
              <a:rPr lang="en-GB" sz="1400" dirty="0"/>
              <a:t>This should only be executed </a:t>
            </a:r>
            <a:r>
              <a:rPr lang="en-GB" sz="1400" dirty="0">
                <a:solidFill>
                  <a:schemeClr val="accent1"/>
                </a:solidFill>
              </a:rPr>
              <a:t>after all system test cases have been executed </a:t>
            </a:r>
            <a:r>
              <a:rPr lang="en-GB" sz="1400" dirty="0"/>
              <a:t>with acceptable results.</a:t>
            </a:r>
            <a:endParaRPr lang="en-GB" sz="1400" dirty="0">
              <a:highlight>
                <a:srgbClr val="FFFF00"/>
              </a:highlight>
            </a:endParaRPr>
          </a:p>
          <a:p>
            <a:pPr lvl="1">
              <a:spcBef>
                <a:spcPts val="600"/>
              </a:spcBef>
            </a:pPr>
            <a:r>
              <a:rPr lang="en-US" sz="1400" b="1" dirty="0"/>
              <a:t>End-to-End:</a:t>
            </a:r>
            <a:r>
              <a:rPr lang="en-US" sz="1400" dirty="0"/>
              <a:t> It validates that the </a:t>
            </a:r>
            <a:r>
              <a:rPr lang="en-US" sz="1400" dirty="0">
                <a:solidFill>
                  <a:schemeClr val="accent1"/>
                </a:solidFill>
              </a:rPr>
              <a:t>application(s)</a:t>
            </a:r>
            <a:r>
              <a:rPr lang="en-US" sz="1400" dirty="0"/>
              <a:t> and </a:t>
            </a:r>
            <a:r>
              <a:rPr lang="en-US" sz="1400" dirty="0">
                <a:solidFill>
                  <a:schemeClr val="accent1"/>
                </a:solidFill>
              </a:rPr>
              <a:t>technical architecture </a:t>
            </a:r>
            <a:r>
              <a:rPr lang="en-US" sz="1400" dirty="0"/>
              <a:t>will </a:t>
            </a:r>
            <a:r>
              <a:rPr lang="en-US" sz="1400" dirty="0">
                <a:solidFill>
                  <a:schemeClr val="accent1"/>
                </a:solidFill>
              </a:rPr>
              <a:t>support the end-to-end business process(es)</a:t>
            </a:r>
            <a:r>
              <a:rPr lang="en-US" sz="1400" dirty="0"/>
              <a:t>.</a:t>
            </a:r>
          </a:p>
          <a:p>
            <a:pPr lvl="1">
              <a:spcBef>
                <a:spcPts val="600"/>
              </a:spcBef>
            </a:pPr>
            <a:r>
              <a:rPr lang="en-US" sz="1400" b="1" dirty="0"/>
              <a:t>Environment: </a:t>
            </a:r>
            <a:r>
              <a:rPr lang="en-US" sz="1400" dirty="0"/>
              <a:t>It is performed in a fully integrated </a:t>
            </a:r>
            <a:r>
              <a:rPr lang="en-US" sz="1400" dirty="0">
                <a:solidFill>
                  <a:schemeClr val="accent1"/>
                </a:solidFill>
              </a:rPr>
              <a:t>Production-like environment using real data</a:t>
            </a:r>
            <a:r>
              <a:rPr lang="en-US" sz="1400" dirty="0"/>
              <a:t>, with </a:t>
            </a:r>
            <a:r>
              <a:rPr lang="en-US" sz="1400" dirty="0">
                <a:solidFill>
                  <a:schemeClr val="accent1"/>
                </a:solidFill>
              </a:rPr>
              <a:t>regression testing against previous releases </a:t>
            </a:r>
            <a:r>
              <a:rPr lang="en-US" sz="1400" dirty="0"/>
              <a:t>to ensure </a:t>
            </a:r>
            <a:r>
              <a:rPr lang="en-US" sz="1400" dirty="0">
                <a:solidFill>
                  <a:schemeClr val="accent1"/>
                </a:solidFill>
              </a:rPr>
              <a:t>no impact on any code already in Production</a:t>
            </a:r>
            <a:r>
              <a:rPr lang="en-US" sz="1400" dirty="0"/>
              <a:t>.</a:t>
            </a:r>
          </a:p>
          <a:p>
            <a:pPr lvl="1">
              <a:spcBef>
                <a:spcPts val="600"/>
              </a:spcBef>
            </a:pPr>
            <a:r>
              <a:rPr lang="en-US" sz="1400" b="1" dirty="0"/>
              <a:t>Third parties: </a:t>
            </a:r>
            <a:r>
              <a:rPr lang="en-US" sz="1400" dirty="0"/>
              <a:t>Important to factor in time for </a:t>
            </a:r>
            <a:r>
              <a:rPr lang="en-US" sz="1400" dirty="0">
                <a:solidFill>
                  <a:schemeClr val="accent1"/>
                </a:solidFill>
              </a:rPr>
              <a:t>delays when working with a vendor/client external solution</a:t>
            </a:r>
            <a:r>
              <a:rPr lang="en-US" sz="1400" dirty="0"/>
              <a:t>.</a:t>
            </a:r>
            <a:endParaRPr lang="en-GB" sz="1400" dirty="0"/>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QM05</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Integration Testing</a:t>
            </a:r>
          </a:p>
        </p:txBody>
      </p:sp>
      <p:sp>
        <p:nvSpPr>
          <p:cNvPr id="8" name="Text Placeholder 2">
            <a:extLst>
              <a:ext uri="{FF2B5EF4-FFF2-40B4-BE49-F238E27FC236}">
                <a16:creationId xmlns:a16="http://schemas.microsoft.com/office/drawing/2014/main" id="{37F56CF2-B3BB-4826-A232-983680551DC6}"/>
              </a:ext>
            </a:extLst>
          </p:cNvPr>
          <p:cNvSpPr>
            <a:spLocks noGrp="1"/>
          </p:cNvSpPr>
          <p:nvPr>
            <p:ph type="body" sz="quarter" idx="15"/>
          </p:nvPr>
        </p:nvSpPr>
        <p:spPr>
          <a:xfrm>
            <a:off x="8132763" y="1876425"/>
            <a:ext cx="3763962" cy="4308475"/>
          </a:xfrm>
        </p:spPr>
        <p:txBody>
          <a:bodyPr/>
          <a:lstStyle/>
          <a:p>
            <a:r>
              <a:rPr lang="en-GB" dirty="0"/>
              <a:t>Key Stakeholders &amp; Roles – QM05</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Manage testing lifecycle.</a:t>
            </a:r>
          </a:p>
          <a:p>
            <a:pPr lvl="2">
              <a:spcBef>
                <a:spcPts val="600"/>
              </a:spcBef>
            </a:pPr>
            <a:r>
              <a:rPr lang="en-US" sz="1400" dirty="0">
                <a:solidFill>
                  <a:schemeClr val="accent4"/>
                </a:solidFill>
              </a:rPr>
              <a:t>Generate Defect metrics and KPIs for Project Status.</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Test case identification, creation, storage and execution.</a:t>
            </a:r>
          </a:p>
          <a:p>
            <a:pPr lvl="2">
              <a:spcBef>
                <a:spcPts val="600"/>
              </a:spcBef>
            </a:pPr>
            <a:r>
              <a:rPr lang="en-US" sz="1400" dirty="0">
                <a:solidFill>
                  <a:schemeClr val="accent4"/>
                </a:solidFill>
              </a:rPr>
              <a:t>Review test cases with Business Analyst.</a:t>
            </a:r>
          </a:p>
          <a:p>
            <a:pPr lvl="2">
              <a:spcBef>
                <a:spcPts val="600"/>
              </a:spcBef>
            </a:pPr>
            <a:r>
              <a:rPr lang="en-US" sz="1400" dirty="0">
                <a:solidFill>
                  <a:schemeClr val="accent4"/>
                </a:solidFill>
              </a:rPr>
              <a:t>Defect identification.</a:t>
            </a:r>
          </a:p>
          <a:p>
            <a:pPr lvl="1">
              <a:spcBef>
                <a:spcPts val="600"/>
              </a:spcBef>
            </a:pPr>
            <a:r>
              <a:rPr lang="en-US" sz="1400" b="1" dirty="0">
                <a:solidFill>
                  <a:schemeClr val="accent4"/>
                </a:solidFill>
              </a:rPr>
              <a:t>Business Analyst</a:t>
            </a:r>
          </a:p>
          <a:p>
            <a:pPr lvl="2">
              <a:spcBef>
                <a:spcPts val="600"/>
              </a:spcBef>
            </a:pPr>
            <a:r>
              <a:rPr lang="en-US" sz="1400" dirty="0">
                <a:solidFill>
                  <a:schemeClr val="accent4"/>
                </a:solidFill>
              </a:rPr>
              <a:t>Approve test cases</a:t>
            </a:r>
          </a:p>
          <a:p>
            <a:pPr lvl="2">
              <a:spcBef>
                <a:spcPts val="600"/>
              </a:spcBef>
            </a:pPr>
            <a:r>
              <a:rPr lang="en-US" sz="1400" dirty="0">
                <a:solidFill>
                  <a:schemeClr val="accent4"/>
                </a:solidFill>
              </a:rPr>
              <a:t>Determine changes to test cases.</a:t>
            </a:r>
          </a:p>
        </p:txBody>
      </p:sp>
      <p:pic>
        <p:nvPicPr>
          <p:cNvPr id="9" name="Picture 8">
            <a:extLst>
              <a:ext uri="{FF2B5EF4-FFF2-40B4-BE49-F238E27FC236}">
                <a16:creationId xmlns:a16="http://schemas.microsoft.com/office/drawing/2014/main" id="{8FB68C75-E19A-4CDA-AF11-6597F9B8EEAB}"/>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309847681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a:xfrm>
            <a:off x="384694" y="1503257"/>
            <a:ext cx="7492481" cy="4884601"/>
          </a:xfrm>
        </p:spPr>
        <p:txBody>
          <a:bodyPr/>
          <a:lstStyle/>
          <a:p>
            <a:pPr>
              <a:spcBef>
                <a:spcPts val="600"/>
              </a:spcBef>
            </a:pPr>
            <a:r>
              <a:rPr lang="en-US" sz="1400" b="1" dirty="0"/>
              <a:t>Definition: </a:t>
            </a:r>
          </a:p>
          <a:p>
            <a:pPr lvl="1">
              <a:spcBef>
                <a:spcPts val="600"/>
              </a:spcBef>
            </a:pPr>
            <a:r>
              <a:rPr lang="en-US" sz="1400" dirty="0"/>
              <a:t>This process defines the final verification of the required business function and flow of the system, ensuring it works as intended during a simulation of normal use.  It helps to identify any gaps in the understanding of business requirements between the Implementation Team and the Client Business Unit.</a:t>
            </a:r>
          </a:p>
          <a:p>
            <a:pPr marL="171450" lvl="1" indent="0">
              <a:spcBef>
                <a:spcPts val="600"/>
              </a:spcBef>
              <a:buNone/>
            </a:pPr>
            <a:endParaRPr lang="en-US" sz="1400" dirty="0"/>
          </a:p>
          <a:p>
            <a:pPr>
              <a:spcBef>
                <a:spcPts val="600"/>
              </a:spcBef>
            </a:pPr>
            <a:r>
              <a:rPr lang="en-US" sz="1400" b="1" dirty="0"/>
              <a:t>Key </a:t>
            </a:r>
            <a:r>
              <a:rPr lang="en-GB" sz="1400" b="1" dirty="0"/>
              <a:t>Highlights:</a:t>
            </a:r>
          </a:p>
          <a:p>
            <a:pPr lvl="1">
              <a:spcBef>
                <a:spcPts val="600"/>
              </a:spcBef>
            </a:pPr>
            <a:r>
              <a:rPr lang="en-GB" sz="1400" b="1" dirty="0"/>
              <a:t>Purpose: </a:t>
            </a:r>
            <a:r>
              <a:rPr lang="en-GB" sz="1400" dirty="0"/>
              <a:t>Performed by the user to </a:t>
            </a:r>
            <a:r>
              <a:rPr lang="en-GB" sz="1400" dirty="0">
                <a:solidFill>
                  <a:schemeClr val="accent1"/>
                </a:solidFill>
              </a:rPr>
              <a:t>verify that the solution is usable</a:t>
            </a:r>
            <a:r>
              <a:rPr lang="en-GB" sz="1400" dirty="0"/>
              <a:t>, </a:t>
            </a:r>
            <a:r>
              <a:rPr lang="en-GB" sz="1400" dirty="0">
                <a:solidFill>
                  <a:schemeClr val="accent1"/>
                </a:solidFill>
              </a:rPr>
              <a:t>build confidence</a:t>
            </a:r>
            <a:r>
              <a:rPr lang="en-GB" sz="1400" dirty="0"/>
              <a:t> and </a:t>
            </a:r>
            <a:r>
              <a:rPr lang="en-GB" sz="1400" dirty="0">
                <a:solidFill>
                  <a:schemeClr val="accent1"/>
                </a:solidFill>
              </a:rPr>
              <a:t>provide final training</a:t>
            </a:r>
            <a:r>
              <a:rPr lang="en-GB" sz="1400" dirty="0"/>
              <a:t>.</a:t>
            </a:r>
            <a:endParaRPr lang="en-GB" sz="1400" b="1" dirty="0"/>
          </a:p>
          <a:p>
            <a:pPr lvl="1">
              <a:spcBef>
                <a:spcPts val="600"/>
              </a:spcBef>
            </a:pPr>
            <a:r>
              <a:rPr lang="en-GB" sz="1400" b="1" dirty="0"/>
              <a:t>Client participation: </a:t>
            </a:r>
            <a:r>
              <a:rPr lang="en-GB" sz="1400" dirty="0"/>
              <a:t>This can depend on whether the client has the </a:t>
            </a:r>
            <a:r>
              <a:rPr lang="en-GB" sz="1400" dirty="0">
                <a:solidFill>
                  <a:schemeClr val="accent1"/>
                </a:solidFill>
              </a:rPr>
              <a:t>appropriately trained/skilled people available</a:t>
            </a:r>
            <a:r>
              <a:rPr lang="en-GB" sz="1400" dirty="0"/>
              <a:t>.</a:t>
            </a:r>
          </a:p>
          <a:p>
            <a:pPr lvl="1">
              <a:spcBef>
                <a:spcPts val="600"/>
              </a:spcBef>
            </a:pPr>
            <a:r>
              <a:rPr lang="en-GB" sz="1400" b="1" dirty="0"/>
              <a:t>UAT Sign-off: </a:t>
            </a:r>
            <a:r>
              <a:rPr lang="en-GB" sz="1400" dirty="0"/>
              <a:t>The Client must </a:t>
            </a:r>
            <a:r>
              <a:rPr lang="en-GB" sz="1400" dirty="0">
                <a:solidFill>
                  <a:schemeClr val="accent1"/>
                </a:solidFill>
              </a:rPr>
              <a:t>sign-off when UAT is complete </a:t>
            </a:r>
            <a:r>
              <a:rPr lang="en-GB" sz="1400" dirty="0"/>
              <a:t>and the </a:t>
            </a:r>
            <a:r>
              <a:rPr lang="en-GB" sz="1400" dirty="0">
                <a:solidFill>
                  <a:schemeClr val="accent1"/>
                </a:solidFill>
              </a:rPr>
              <a:t>system fulfils all their Business Requirements</a:t>
            </a:r>
            <a:r>
              <a:rPr lang="en-GB" sz="1400" dirty="0"/>
              <a:t>.</a:t>
            </a:r>
            <a:endParaRPr lang="en-GB" sz="1400" b="1" dirty="0"/>
          </a:p>
          <a:p>
            <a:pPr lvl="1">
              <a:spcBef>
                <a:spcPts val="600"/>
              </a:spcBef>
            </a:pPr>
            <a:r>
              <a:rPr lang="en-GB" sz="1400" b="1" dirty="0"/>
              <a:t>Responsibility: </a:t>
            </a:r>
            <a:r>
              <a:rPr lang="en-GB" sz="1400" dirty="0"/>
              <a:t>The responsibility for UAT should be with the client.  </a:t>
            </a:r>
            <a:r>
              <a:rPr lang="en-GB" sz="1400" dirty="0">
                <a:solidFill>
                  <a:schemeClr val="accent1"/>
                </a:solidFill>
              </a:rPr>
              <a:t>IQVIA may be asked to assist </a:t>
            </a:r>
            <a:r>
              <a:rPr lang="en-GB" sz="1400" dirty="0"/>
              <a:t>with the UAT process, but the </a:t>
            </a:r>
            <a:r>
              <a:rPr lang="en-GB" sz="1400" dirty="0">
                <a:solidFill>
                  <a:schemeClr val="accent1"/>
                </a:solidFill>
              </a:rPr>
              <a:t>Client must understand that UAT itself is owned by them</a:t>
            </a:r>
            <a:r>
              <a:rPr lang="en-GB" sz="1400" dirty="0"/>
              <a:t>.</a:t>
            </a:r>
          </a:p>
          <a:p>
            <a:pPr lvl="1">
              <a:spcBef>
                <a:spcPts val="600"/>
              </a:spcBef>
            </a:pPr>
            <a:r>
              <a:rPr lang="en-GB" sz="1400" b="1" dirty="0"/>
              <a:t>Test coverage:</a:t>
            </a:r>
            <a:r>
              <a:rPr lang="en-GB" sz="1400" b="1" dirty="0">
                <a:solidFill>
                  <a:schemeClr val="accent1"/>
                </a:solidFill>
              </a:rPr>
              <a:t> </a:t>
            </a:r>
            <a:r>
              <a:rPr lang="en-GB" sz="1400" dirty="0"/>
              <a:t>UAT test cases should </a:t>
            </a:r>
            <a:r>
              <a:rPr lang="en-GB" sz="1400" u="sng" dirty="0">
                <a:solidFill>
                  <a:schemeClr val="accent1"/>
                </a:solidFill>
              </a:rPr>
              <a:t>not</a:t>
            </a:r>
            <a:r>
              <a:rPr lang="en-GB" sz="1400" dirty="0">
                <a:solidFill>
                  <a:schemeClr val="accent1"/>
                </a:solidFill>
              </a:rPr>
              <a:t> be a copy of those executed during internal testing</a:t>
            </a:r>
            <a:r>
              <a:rPr lang="en-GB" sz="1400" dirty="0"/>
              <a:t>.</a:t>
            </a:r>
          </a:p>
          <a:p>
            <a:pPr lvl="1">
              <a:spcBef>
                <a:spcPts val="600"/>
              </a:spcBef>
            </a:pPr>
            <a:r>
              <a:rPr lang="en-GB" sz="1400" b="1" dirty="0"/>
              <a:t>Acceptance criteria: </a:t>
            </a:r>
            <a:r>
              <a:rPr lang="en-GB" sz="1400" dirty="0"/>
              <a:t>The </a:t>
            </a:r>
            <a:r>
              <a:rPr lang="en-GB" sz="1400" dirty="0">
                <a:solidFill>
                  <a:schemeClr val="accent1"/>
                </a:solidFill>
              </a:rPr>
              <a:t>conditions</a:t>
            </a:r>
            <a:r>
              <a:rPr lang="en-GB" sz="1400" dirty="0"/>
              <a:t> that a software product </a:t>
            </a:r>
            <a:r>
              <a:rPr lang="en-GB" sz="1400" dirty="0">
                <a:solidFill>
                  <a:schemeClr val="accent1"/>
                </a:solidFill>
              </a:rPr>
              <a:t>must meet to be accepted by a user, a customer, or other system</a:t>
            </a:r>
            <a:r>
              <a:rPr lang="en-GB" sz="1400" dirty="0"/>
              <a:t>.</a:t>
            </a:r>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QM06</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User Acceptance Testing (UAT)</a:t>
            </a:r>
          </a:p>
        </p:txBody>
      </p:sp>
      <p:sp>
        <p:nvSpPr>
          <p:cNvPr id="8" name="Text Placeholder 2">
            <a:extLst>
              <a:ext uri="{FF2B5EF4-FFF2-40B4-BE49-F238E27FC236}">
                <a16:creationId xmlns:a16="http://schemas.microsoft.com/office/drawing/2014/main" id="{BEDC55A1-DB15-47F9-9932-FA87AA0ED2CF}"/>
              </a:ext>
            </a:extLst>
          </p:cNvPr>
          <p:cNvSpPr>
            <a:spLocks noGrp="1"/>
          </p:cNvSpPr>
          <p:nvPr>
            <p:ph type="body" sz="quarter" idx="15"/>
          </p:nvPr>
        </p:nvSpPr>
        <p:spPr>
          <a:xfrm>
            <a:off x="8165432" y="1748089"/>
            <a:ext cx="4026567" cy="4308475"/>
          </a:xfrm>
        </p:spPr>
        <p:txBody>
          <a:bodyPr/>
          <a:lstStyle/>
          <a:p>
            <a:r>
              <a:rPr lang="en-GB" dirty="0"/>
              <a:t>Key Stakeholders &amp; Roles – QM06</a:t>
            </a:r>
          </a:p>
          <a:p>
            <a:pPr lvl="1">
              <a:spcBef>
                <a:spcPts val="600"/>
              </a:spcBef>
            </a:pPr>
            <a:r>
              <a:rPr lang="en-US" sz="1400" b="1" dirty="0">
                <a:solidFill>
                  <a:schemeClr val="accent4"/>
                </a:solidFill>
              </a:rPr>
              <a:t>Testing Lead</a:t>
            </a:r>
          </a:p>
          <a:p>
            <a:pPr lvl="2">
              <a:spcBef>
                <a:spcPts val="600"/>
              </a:spcBef>
            </a:pPr>
            <a:r>
              <a:rPr lang="en-US" sz="1400" dirty="0">
                <a:solidFill>
                  <a:schemeClr val="accent4"/>
                </a:solidFill>
              </a:rPr>
              <a:t>Capture UAT Defect details and generate Defect metrics and KPIs for Project Status.</a:t>
            </a:r>
          </a:p>
          <a:p>
            <a:pPr lvl="1">
              <a:spcBef>
                <a:spcPts val="600"/>
              </a:spcBef>
            </a:pPr>
            <a:r>
              <a:rPr lang="en-US" sz="1400" b="1" dirty="0">
                <a:solidFill>
                  <a:schemeClr val="accent4"/>
                </a:solidFill>
              </a:rPr>
              <a:t>Tester</a:t>
            </a:r>
          </a:p>
          <a:p>
            <a:pPr lvl="2">
              <a:spcBef>
                <a:spcPts val="600"/>
              </a:spcBef>
            </a:pPr>
            <a:r>
              <a:rPr lang="en-US" sz="1400" dirty="0">
                <a:solidFill>
                  <a:schemeClr val="accent4"/>
                </a:solidFill>
              </a:rPr>
              <a:t>Creation/load of Test Cases/Defects into Testing Tool or Project Repository.</a:t>
            </a:r>
          </a:p>
          <a:p>
            <a:pPr lvl="1">
              <a:spcBef>
                <a:spcPts val="600"/>
              </a:spcBef>
            </a:pPr>
            <a:r>
              <a:rPr lang="en-US" sz="1400" b="1" dirty="0">
                <a:solidFill>
                  <a:schemeClr val="accent4"/>
                </a:solidFill>
              </a:rPr>
              <a:t>Project Manager</a:t>
            </a:r>
          </a:p>
          <a:p>
            <a:pPr lvl="2">
              <a:spcBef>
                <a:spcPts val="600"/>
              </a:spcBef>
            </a:pPr>
            <a:r>
              <a:rPr lang="en-US" sz="1400" dirty="0">
                <a:solidFill>
                  <a:schemeClr val="accent4"/>
                </a:solidFill>
              </a:rPr>
              <a:t>Determine Client UAT readiness (i.e. Training) and review UAT Test Cases.</a:t>
            </a:r>
          </a:p>
          <a:p>
            <a:pPr lvl="1">
              <a:spcBef>
                <a:spcPts val="600"/>
              </a:spcBef>
            </a:pPr>
            <a:r>
              <a:rPr lang="en-US" sz="1400" b="1" dirty="0">
                <a:solidFill>
                  <a:schemeClr val="accent4"/>
                </a:solidFill>
              </a:rPr>
              <a:t>Client</a:t>
            </a:r>
          </a:p>
          <a:p>
            <a:pPr lvl="2">
              <a:spcBef>
                <a:spcPts val="600"/>
              </a:spcBef>
            </a:pPr>
            <a:r>
              <a:rPr lang="en-US" sz="1400" dirty="0">
                <a:solidFill>
                  <a:schemeClr val="accent4"/>
                </a:solidFill>
              </a:rPr>
              <a:t>Determine if additions/updates needed to UAT Test Cases.</a:t>
            </a:r>
          </a:p>
          <a:p>
            <a:pPr lvl="2">
              <a:spcBef>
                <a:spcPts val="600"/>
              </a:spcBef>
            </a:pPr>
            <a:r>
              <a:rPr lang="en-US" sz="1400" dirty="0">
                <a:solidFill>
                  <a:schemeClr val="accent4"/>
                </a:solidFill>
              </a:rPr>
              <a:t>Test execution and Defect identification.</a:t>
            </a:r>
          </a:p>
          <a:p>
            <a:pPr lvl="2">
              <a:spcBef>
                <a:spcPts val="600"/>
              </a:spcBef>
            </a:pPr>
            <a:r>
              <a:rPr lang="en-US" sz="1400" dirty="0">
                <a:solidFill>
                  <a:schemeClr val="accent4"/>
                </a:solidFill>
              </a:rPr>
              <a:t>Send UAT Summary communications.</a:t>
            </a:r>
          </a:p>
          <a:p>
            <a:pPr lvl="2">
              <a:spcBef>
                <a:spcPts val="600"/>
              </a:spcBef>
            </a:pPr>
            <a:r>
              <a:rPr lang="en-US" sz="1400" dirty="0">
                <a:solidFill>
                  <a:schemeClr val="accent4"/>
                </a:solidFill>
              </a:rPr>
              <a:t>Determine when UAT is complete.</a:t>
            </a:r>
          </a:p>
          <a:p>
            <a:pPr lvl="1">
              <a:spcBef>
                <a:spcPts val="600"/>
              </a:spcBef>
            </a:pPr>
            <a:endParaRPr lang="en-US" sz="1400" dirty="0">
              <a:solidFill>
                <a:schemeClr val="accent4"/>
              </a:solidFill>
            </a:endParaRPr>
          </a:p>
          <a:p>
            <a:pPr lvl="1">
              <a:spcBef>
                <a:spcPts val="600"/>
              </a:spcBef>
            </a:pPr>
            <a:endParaRPr lang="en-US" sz="1400" dirty="0">
              <a:solidFill>
                <a:schemeClr val="accent4"/>
              </a:solidFill>
            </a:endParaRPr>
          </a:p>
          <a:p>
            <a:pPr marL="285750" indent="-285750">
              <a:buFont typeface="Arial" panose="020B0604020202020204" pitchFamily="34" charset="0"/>
              <a:buChar char="•"/>
            </a:pPr>
            <a:endParaRPr lang="en-GB" sz="1400" dirty="0"/>
          </a:p>
        </p:txBody>
      </p:sp>
      <p:pic>
        <p:nvPicPr>
          <p:cNvPr id="9" name="Picture 8">
            <a:extLst>
              <a:ext uri="{FF2B5EF4-FFF2-40B4-BE49-F238E27FC236}">
                <a16:creationId xmlns:a16="http://schemas.microsoft.com/office/drawing/2014/main" id="{9A34F238-5BBE-4B98-A8F0-44737F6B343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28768665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6D2892C-19B8-4ACB-9AE0-99019B497A48}"/>
              </a:ext>
            </a:extLst>
          </p:cNvPr>
          <p:cNvSpPr>
            <a:spLocks noGrp="1"/>
          </p:cNvSpPr>
          <p:nvPr>
            <p:ph idx="1"/>
          </p:nvPr>
        </p:nvSpPr>
        <p:spPr>
          <a:xfrm>
            <a:off x="384694" y="1503257"/>
            <a:ext cx="7492481" cy="5060275"/>
          </a:xfrm>
        </p:spPr>
        <p:txBody>
          <a:bodyPr/>
          <a:lstStyle/>
          <a:p>
            <a:pPr>
              <a:spcBef>
                <a:spcPts val="600"/>
              </a:spcBef>
            </a:pPr>
            <a:r>
              <a:rPr lang="en-US" sz="1400" b="1" dirty="0"/>
              <a:t>Definition: </a:t>
            </a:r>
          </a:p>
          <a:p>
            <a:pPr lvl="1">
              <a:spcBef>
                <a:spcPts val="600"/>
              </a:spcBef>
            </a:pPr>
            <a:r>
              <a:rPr lang="en-US" sz="1400" dirty="0"/>
              <a:t>This process increases software quality by reporting, tracking, measuring, and fixing defects  The earlier in the process a defect is found, the cheaper it will be to fix in both cost and time for resources.</a:t>
            </a:r>
          </a:p>
          <a:p>
            <a:pPr marL="171450" lvl="1" indent="0">
              <a:spcBef>
                <a:spcPts val="600"/>
              </a:spcBef>
              <a:buNone/>
            </a:pPr>
            <a:endParaRPr lang="en-US" sz="1400" dirty="0"/>
          </a:p>
          <a:p>
            <a:pPr>
              <a:spcBef>
                <a:spcPts val="600"/>
              </a:spcBef>
            </a:pPr>
            <a:r>
              <a:rPr lang="en-US" sz="1400" b="1" dirty="0"/>
              <a:t>Key </a:t>
            </a:r>
            <a:r>
              <a:rPr lang="en-GB" sz="1400" b="1" dirty="0"/>
              <a:t>Highlights (</a:t>
            </a:r>
            <a:r>
              <a:rPr lang="en-GB" sz="1400" b="1" dirty="0">
                <a:solidFill>
                  <a:schemeClr val="accent1"/>
                </a:solidFill>
              </a:rPr>
              <a:t>see</a:t>
            </a:r>
            <a:r>
              <a:rPr lang="en-GB" sz="1400" b="1" dirty="0"/>
              <a:t> </a:t>
            </a:r>
            <a:r>
              <a:rPr lang="en-GB" sz="1400" b="1" dirty="0">
                <a:solidFill>
                  <a:schemeClr val="accent1"/>
                </a:solidFill>
              </a:rPr>
              <a:t>Test Plan template for more details</a:t>
            </a:r>
            <a:r>
              <a:rPr lang="en-GB" sz="1400" b="1" dirty="0"/>
              <a:t>):</a:t>
            </a:r>
          </a:p>
          <a:p>
            <a:pPr lvl="1">
              <a:spcBef>
                <a:spcPts val="600"/>
              </a:spcBef>
            </a:pPr>
            <a:r>
              <a:rPr lang="en-GB" sz="1400" b="1" dirty="0"/>
              <a:t>Defect Severity: </a:t>
            </a:r>
            <a:r>
              <a:rPr lang="en-GB" sz="1400" dirty="0"/>
              <a:t>When defects are raised they must be assigned a severity, which helps to determine the extent to which the defect can affect the customer’s use of the software.</a:t>
            </a:r>
            <a:endParaRPr lang="en-GB" sz="1400" dirty="0">
              <a:highlight>
                <a:srgbClr val="FFFF00"/>
              </a:highlight>
            </a:endParaRPr>
          </a:p>
          <a:p>
            <a:pPr lvl="2">
              <a:spcBef>
                <a:spcPts val="600"/>
              </a:spcBef>
            </a:pPr>
            <a:r>
              <a:rPr lang="en-GB" sz="1400" dirty="0">
                <a:solidFill>
                  <a:schemeClr val="accent1"/>
                </a:solidFill>
              </a:rPr>
              <a:t>Severity 1 – Critical: Very severe</a:t>
            </a:r>
            <a:r>
              <a:rPr lang="en-GB" sz="1400" dirty="0"/>
              <a:t>, where the entire application, component or function will not work and </a:t>
            </a:r>
            <a:r>
              <a:rPr lang="en-GB" sz="1400" dirty="0">
                <a:solidFill>
                  <a:schemeClr val="accent1"/>
                </a:solidFill>
              </a:rPr>
              <a:t>no workaround</a:t>
            </a:r>
            <a:r>
              <a:rPr lang="en-GB" sz="1400" dirty="0"/>
              <a:t>, i.e. Client system or environment is unavailable.</a:t>
            </a:r>
            <a:endParaRPr lang="en-GB" sz="1400" dirty="0">
              <a:solidFill>
                <a:schemeClr val="accent1"/>
              </a:solidFill>
            </a:endParaRPr>
          </a:p>
          <a:p>
            <a:pPr lvl="2">
              <a:spcBef>
                <a:spcPts val="600"/>
              </a:spcBef>
            </a:pPr>
            <a:r>
              <a:rPr lang="en-GB" sz="1400" dirty="0">
                <a:solidFill>
                  <a:schemeClr val="accent1"/>
                </a:solidFill>
              </a:rPr>
              <a:t>Severity 2 – Major: Significant</a:t>
            </a:r>
            <a:r>
              <a:rPr lang="en-GB" sz="1400" dirty="0"/>
              <a:t>, where the entire application, component or function will not work, but </a:t>
            </a:r>
            <a:r>
              <a:rPr lang="en-GB" sz="1400" dirty="0">
                <a:solidFill>
                  <a:schemeClr val="accent1"/>
                </a:solidFill>
              </a:rPr>
              <a:t>there is a workaround</a:t>
            </a:r>
            <a:r>
              <a:rPr lang="en-GB" sz="1400" dirty="0"/>
              <a:t>, i.e. corruption of a critical component.</a:t>
            </a:r>
          </a:p>
          <a:p>
            <a:pPr lvl="2">
              <a:spcBef>
                <a:spcPts val="600"/>
              </a:spcBef>
            </a:pPr>
            <a:r>
              <a:rPr lang="en-GB" sz="1400" dirty="0">
                <a:solidFill>
                  <a:schemeClr val="accent1"/>
                </a:solidFill>
              </a:rPr>
              <a:t>Severity 3 – Minor: Result is not expected</a:t>
            </a:r>
            <a:r>
              <a:rPr lang="en-GB" sz="1400" dirty="0"/>
              <a:t>, where there is low impact to the end user or application and a </a:t>
            </a:r>
            <a:r>
              <a:rPr lang="en-GB" sz="1400" dirty="0">
                <a:solidFill>
                  <a:schemeClr val="accent1"/>
                </a:solidFill>
              </a:rPr>
              <a:t>workaround is available</a:t>
            </a:r>
            <a:r>
              <a:rPr lang="en-GB" sz="1400" dirty="0"/>
              <a:t>.</a:t>
            </a:r>
          </a:p>
          <a:p>
            <a:pPr lvl="2">
              <a:spcBef>
                <a:spcPts val="600"/>
              </a:spcBef>
            </a:pPr>
            <a:r>
              <a:rPr lang="en-GB" sz="1400" dirty="0">
                <a:solidFill>
                  <a:schemeClr val="accent1"/>
                </a:solidFill>
              </a:rPr>
              <a:t>Severity 4 – Cosmetic: Minor defect</a:t>
            </a:r>
            <a:r>
              <a:rPr lang="en-GB" sz="1400" dirty="0"/>
              <a:t>, some of the application operations are unexpected, or a typo/formatting issue. </a:t>
            </a:r>
          </a:p>
          <a:p>
            <a:pPr lvl="1">
              <a:spcBef>
                <a:spcPts val="600"/>
              </a:spcBef>
            </a:pPr>
            <a:r>
              <a:rPr lang="en-GB" sz="1400" b="1" dirty="0"/>
              <a:t>Defect Priority: </a:t>
            </a:r>
            <a:r>
              <a:rPr lang="en-GB" sz="1400" dirty="0"/>
              <a:t>When defects are raised they must be assigned a priority, which helps to </a:t>
            </a:r>
            <a:r>
              <a:rPr lang="en-GB" sz="1400" dirty="0">
                <a:solidFill>
                  <a:schemeClr val="accent1"/>
                </a:solidFill>
              </a:rPr>
              <a:t>determine when we should resolve a defect</a:t>
            </a:r>
            <a:r>
              <a:rPr lang="en-GB" sz="1400" dirty="0"/>
              <a:t>.  Classifications include </a:t>
            </a:r>
            <a:r>
              <a:rPr lang="en-GB" sz="1400" dirty="0">
                <a:solidFill>
                  <a:schemeClr val="accent1"/>
                </a:solidFill>
              </a:rPr>
              <a:t>Critical (1)</a:t>
            </a:r>
            <a:r>
              <a:rPr lang="en-GB" sz="1400" dirty="0"/>
              <a:t>, </a:t>
            </a:r>
            <a:r>
              <a:rPr lang="en-GB" sz="1400" dirty="0">
                <a:solidFill>
                  <a:schemeClr val="accent1"/>
                </a:solidFill>
              </a:rPr>
              <a:t>High (2)</a:t>
            </a:r>
            <a:r>
              <a:rPr lang="en-GB" sz="1400" dirty="0"/>
              <a:t>, </a:t>
            </a:r>
            <a:r>
              <a:rPr lang="en-GB" sz="1400" dirty="0">
                <a:solidFill>
                  <a:schemeClr val="accent1"/>
                </a:solidFill>
              </a:rPr>
              <a:t>Medium</a:t>
            </a:r>
            <a:r>
              <a:rPr lang="en-GB" sz="1400" dirty="0"/>
              <a:t> </a:t>
            </a:r>
            <a:r>
              <a:rPr lang="en-GB" sz="1400" dirty="0">
                <a:solidFill>
                  <a:schemeClr val="accent1"/>
                </a:solidFill>
              </a:rPr>
              <a:t>(3) </a:t>
            </a:r>
            <a:r>
              <a:rPr lang="en-GB" sz="1400" dirty="0"/>
              <a:t>and </a:t>
            </a:r>
            <a:r>
              <a:rPr lang="en-GB" sz="1400" dirty="0">
                <a:solidFill>
                  <a:schemeClr val="accent1"/>
                </a:solidFill>
              </a:rPr>
              <a:t>Low</a:t>
            </a:r>
            <a:r>
              <a:rPr lang="en-GB" sz="1400" dirty="0"/>
              <a:t> </a:t>
            </a:r>
            <a:r>
              <a:rPr lang="en-GB" sz="1400" dirty="0">
                <a:solidFill>
                  <a:schemeClr val="accent1"/>
                </a:solidFill>
              </a:rPr>
              <a:t>(4)</a:t>
            </a:r>
            <a:r>
              <a:rPr lang="en-GB" sz="1400" dirty="0"/>
              <a:t>.  The </a:t>
            </a:r>
            <a:r>
              <a:rPr lang="en-GB" sz="1400" dirty="0">
                <a:solidFill>
                  <a:schemeClr val="accent1"/>
                </a:solidFill>
              </a:rPr>
              <a:t>critical ones must be resolved immediately</a:t>
            </a:r>
            <a:r>
              <a:rPr lang="en-GB" sz="1400" dirty="0"/>
              <a:t>, with High/Medium fixed ASAP, or for lower priority ones, this could be in a future release. </a:t>
            </a:r>
            <a:endParaRPr lang="en-GB" sz="1400" b="1" dirty="0"/>
          </a:p>
        </p:txBody>
      </p:sp>
      <p:sp>
        <p:nvSpPr>
          <p:cNvPr id="4" name="Text Placeholder 3">
            <a:extLst>
              <a:ext uri="{FF2B5EF4-FFF2-40B4-BE49-F238E27FC236}">
                <a16:creationId xmlns:a16="http://schemas.microsoft.com/office/drawing/2014/main" id="{515C432E-E49E-45D6-93B5-A84E6104A4A4}"/>
              </a:ext>
            </a:extLst>
          </p:cNvPr>
          <p:cNvSpPr>
            <a:spLocks noGrp="1"/>
          </p:cNvSpPr>
          <p:nvPr>
            <p:ph type="body" sz="quarter" idx="16"/>
          </p:nvPr>
        </p:nvSpPr>
        <p:spPr/>
        <p:txBody>
          <a:bodyPr/>
          <a:lstStyle/>
          <a:p>
            <a:r>
              <a:rPr lang="en-GB" dirty="0"/>
              <a:t>QM07</a:t>
            </a:r>
          </a:p>
        </p:txBody>
      </p:sp>
      <p:sp>
        <p:nvSpPr>
          <p:cNvPr id="5" name="Title 4">
            <a:extLst>
              <a:ext uri="{FF2B5EF4-FFF2-40B4-BE49-F238E27FC236}">
                <a16:creationId xmlns:a16="http://schemas.microsoft.com/office/drawing/2014/main" id="{EE99615B-3D4E-45A8-BAE4-D1E704660DB5}"/>
              </a:ext>
            </a:extLst>
          </p:cNvPr>
          <p:cNvSpPr>
            <a:spLocks noGrp="1"/>
          </p:cNvSpPr>
          <p:nvPr>
            <p:ph type="title"/>
          </p:nvPr>
        </p:nvSpPr>
        <p:spPr/>
        <p:txBody>
          <a:bodyPr/>
          <a:lstStyle/>
          <a:p>
            <a:r>
              <a:rPr lang="en-GB" dirty="0"/>
              <a:t>Defect Management</a:t>
            </a:r>
          </a:p>
        </p:txBody>
      </p:sp>
      <p:sp>
        <p:nvSpPr>
          <p:cNvPr id="8" name="Text Placeholder 2">
            <a:extLst>
              <a:ext uri="{FF2B5EF4-FFF2-40B4-BE49-F238E27FC236}">
                <a16:creationId xmlns:a16="http://schemas.microsoft.com/office/drawing/2014/main" id="{BEDC55A1-DB15-47F9-9932-FA87AA0ED2CF}"/>
              </a:ext>
            </a:extLst>
          </p:cNvPr>
          <p:cNvSpPr>
            <a:spLocks noGrp="1"/>
          </p:cNvSpPr>
          <p:nvPr>
            <p:ph type="body" sz="quarter" idx="15"/>
          </p:nvPr>
        </p:nvSpPr>
        <p:spPr>
          <a:xfrm>
            <a:off x="8132763" y="1780173"/>
            <a:ext cx="3758669" cy="4308475"/>
          </a:xfrm>
        </p:spPr>
        <p:txBody>
          <a:bodyPr/>
          <a:lstStyle/>
          <a:p>
            <a:r>
              <a:rPr lang="en-GB" dirty="0"/>
              <a:t>Key Stakeholders &amp; Roles – QM07</a:t>
            </a:r>
          </a:p>
          <a:p>
            <a:pPr lvl="1">
              <a:spcBef>
                <a:spcPts val="600"/>
              </a:spcBef>
            </a:pPr>
            <a:r>
              <a:rPr lang="en-US" sz="1400" b="1" dirty="0">
                <a:solidFill>
                  <a:schemeClr val="accent4"/>
                </a:solidFill>
              </a:rPr>
              <a:t>Developer</a:t>
            </a:r>
          </a:p>
          <a:p>
            <a:pPr lvl="2">
              <a:spcBef>
                <a:spcPts val="600"/>
              </a:spcBef>
            </a:pPr>
            <a:r>
              <a:rPr lang="en-US" sz="1400" dirty="0">
                <a:solidFill>
                  <a:schemeClr val="accent4"/>
                </a:solidFill>
              </a:rPr>
              <a:t>Determine if defects are reproducible.</a:t>
            </a:r>
          </a:p>
          <a:p>
            <a:pPr lvl="1">
              <a:spcBef>
                <a:spcPts val="600"/>
              </a:spcBef>
            </a:pPr>
            <a:r>
              <a:rPr lang="en-US" sz="1400" b="1" dirty="0">
                <a:solidFill>
                  <a:schemeClr val="accent4"/>
                </a:solidFill>
              </a:rPr>
              <a:t>Technical Lead</a:t>
            </a:r>
          </a:p>
          <a:p>
            <a:pPr lvl="2">
              <a:spcBef>
                <a:spcPts val="600"/>
              </a:spcBef>
            </a:pPr>
            <a:r>
              <a:rPr lang="en-US" sz="1400" dirty="0">
                <a:solidFill>
                  <a:schemeClr val="accent4"/>
                </a:solidFill>
              </a:rPr>
              <a:t>Update Defect reports.</a:t>
            </a:r>
          </a:p>
          <a:p>
            <a:pPr lvl="2">
              <a:spcBef>
                <a:spcPts val="600"/>
              </a:spcBef>
            </a:pPr>
            <a:r>
              <a:rPr lang="en-US" sz="1400" dirty="0">
                <a:solidFill>
                  <a:schemeClr val="accent4"/>
                </a:solidFill>
              </a:rPr>
              <a:t>Determine if Defects are Product bugs.</a:t>
            </a:r>
          </a:p>
          <a:p>
            <a:pPr lvl="2">
              <a:spcBef>
                <a:spcPts val="600"/>
              </a:spcBef>
            </a:pPr>
            <a:r>
              <a:rPr lang="en-US" sz="1400" dirty="0">
                <a:solidFill>
                  <a:schemeClr val="accent4"/>
                </a:solidFill>
              </a:rPr>
              <a:t>With Testing Lead, identify workarounds.</a:t>
            </a:r>
          </a:p>
          <a:p>
            <a:pPr lvl="2">
              <a:spcBef>
                <a:spcPts val="600"/>
              </a:spcBef>
            </a:pPr>
            <a:r>
              <a:rPr lang="en-US" sz="1400" dirty="0">
                <a:solidFill>
                  <a:schemeClr val="accent4"/>
                </a:solidFill>
              </a:rPr>
              <a:t>Liaise with Product team for product defect resolution.</a:t>
            </a:r>
          </a:p>
          <a:p>
            <a:pPr lvl="1">
              <a:spcBef>
                <a:spcPts val="600"/>
              </a:spcBef>
            </a:pPr>
            <a:r>
              <a:rPr lang="en-US" sz="1400" b="1" dirty="0">
                <a:solidFill>
                  <a:schemeClr val="accent4"/>
                </a:solidFill>
              </a:rPr>
              <a:t>Product Team</a:t>
            </a:r>
          </a:p>
          <a:p>
            <a:pPr lvl="2">
              <a:spcBef>
                <a:spcPts val="600"/>
              </a:spcBef>
            </a:pPr>
            <a:r>
              <a:rPr lang="en-US" sz="1400" dirty="0">
                <a:solidFill>
                  <a:schemeClr val="accent4"/>
                </a:solidFill>
              </a:rPr>
              <a:t>Determine if Product bug fix is included within Product’s roadmap and notify Project Team of release plan. </a:t>
            </a:r>
          </a:p>
          <a:p>
            <a:pPr lvl="2">
              <a:spcBef>
                <a:spcPts val="600"/>
              </a:spcBef>
            </a:pPr>
            <a:endParaRPr lang="en-US" sz="1400" dirty="0">
              <a:solidFill>
                <a:schemeClr val="accent4"/>
              </a:solidFill>
            </a:endParaRPr>
          </a:p>
          <a:p>
            <a:pPr lvl="1">
              <a:spcBef>
                <a:spcPts val="600"/>
              </a:spcBef>
            </a:pPr>
            <a:endParaRPr lang="en-US" sz="1400" dirty="0">
              <a:solidFill>
                <a:schemeClr val="accent4"/>
              </a:solidFill>
            </a:endParaRPr>
          </a:p>
          <a:p>
            <a:pPr marL="285750" indent="-285750">
              <a:buFont typeface="Arial" panose="020B0604020202020204" pitchFamily="34" charset="0"/>
              <a:buChar char="•"/>
            </a:pPr>
            <a:endParaRPr lang="en-GB" sz="1400" dirty="0"/>
          </a:p>
        </p:txBody>
      </p:sp>
      <p:pic>
        <p:nvPicPr>
          <p:cNvPr id="9" name="Picture 8">
            <a:extLst>
              <a:ext uri="{FF2B5EF4-FFF2-40B4-BE49-F238E27FC236}">
                <a16:creationId xmlns:a16="http://schemas.microsoft.com/office/drawing/2014/main" id="{9A34F238-5BBE-4B98-A8F0-44737F6B343C}"/>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9232750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4472-5F39-4F23-8147-52BC6D186AD7}"/>
              </a:ext>
            </a:extLst>
          </p:cNvPr>
          <p:cNvSpPr>
            <a:spLocks noGrp="1"/>
          </p:cNvSpPr>
          <p:nvPr>
            <p:ph type="title"/>
          </p:nvPr>
        </p:nvSpPr>
        <p:spPr/>
        <p:txBody>
          <a:bodyPr/>
          <a:lstStyle/>
          <a:p>
            <a:r>
              <a:rPr lang="en-GB" dirty="0"/>
              <a:t>Governance Processes</a:t>
            </a:r>
            <a:endParaRPr lang="en-GB" sz="1800" dirty="0"/>
          </a:p>
        </p:txBody>
      </p:sp>
    </p:spTree>
    <p:extLst>
      <p:ext uri="{BB962C8B-B14F-4D97-AF65-F5344CB8AC3E}">
        <p14:creationId xmlns:p14="http://schemas.microsoft.com/office/powerpoint/2010/main" val="25131004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5" y="1945911"/>
            <a:ext cx="6569778" cy="2064027"/>
          </a:xfrm>
        </p:spPr>
        <p:txBody>
          <a:bodyPr/>
          <a:lstStyle/>
          <a:p>
            <a:pPr marL="171450" lvl="1">
              <a:spcBef>
                <a:spcPts val="600"/>
              </a:spcBef>
              <a:buFont typeface="Arial" panose="020B0604020202020204" pitchFamily="34" charset="0"/>
              <a:buChar char="•"/>
            </a:pPr>
            <a:r>
              <a:rPr lang="en-GB" sz="1400" b="1" dirty="0"/>
              <a:t>Purpose:</a:t>
            </a:r>
          </a:p>
          <a:p>
            <a:pPr lvl="1">
              <a:spcBef>
                <a:spcPts val="600"/>
              </a:spcBef>
            </a:pPr>
            <a:r>
              <a:rPr lang="en-US" sz="1400" dirty="0"/>
              <a:t>To assess whether MAP is being used to full effect</a:t>
            </a:r>
          </a:p>
          <a:p>
            <a:pPr lvl="1">
              <a:spcBef>
                <a:spcPts val="600"/>
              </a:spcBef>
            </a:pPr>
            <a:r>
              <a:rPr lang="en-US" sz="1400" dirty="0"/>
              <a:t>To validate that the correct deliverables are being produced</a:t>
            </a:r>
          </a:p>
          <a:p>
            <a:pPr lvl="1">
              <a:spcBef>
                <a:spcPts val="600"/>
              </a:spcBef>
            </a:pPr>
            <a:r>
              <a:rPr lang="en-US" sz="1400" dirty="0"/>
              <a:t>To ensure that best practices are being applied</a:t>
            </a:r>
          </a:p>
          <a:p>
            <a:pPr lvl="1">
              <a:spcBef>
                <a:spcPts val="600"/>
              </a:spcBef>
            </a:pPr>
            <a:r>
              <a:rPr lang="en-US" sz="1400" dirty="0"/>
              <a:t>To check that appropriate approvals have been given</a:t>
            </a:r>
          </a:p>
          <a:p>
            <a:pPr lvl="1">
              <a:spcBef>
                <a:spcPts val="600"/>
              </a:spcBef>
            </a:pPr>
            <a:r>
              <a:rPr lang="en-US" sz="1400" dirty="0"/>
              <a:t>To identify shortcomings in MAP for process improvement purposes</a:t>
            </a:r>
            <a:endParaRPr lang="en-GB" sz="1400" dirty="0"/>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US" sz="1800" dirty="0"/>
              <a:t>A Project Health Check is an inspection or examination of an implementation project to determine how well it is being executed according to the defined process (MAP).</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US" dirty="0"/>
              <a:t>Project Health Checks</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
        <p:nvSpPr>
          <p:cNvPr id="8" name="Content Placeholder 5">
            <a:extLst>
              <a:ext uri="{FF2B5EF4-FFF2-40B4-BE49-F238E27FC236}">
                <a16:creationId xmlns:a16="http://schemas.microsoft.com/office/drawing/2014/main" id="{2A9823A9-E1EB-4DC3-9B8E-CA4869CE07B6}"/>
              </a:ext>
            </a:extLst>
          </p:cNvPr>
          <p:cNvSpPr txBox="1">
            <a:spLocks/>
          </p:cNvSpPr>
          <p:nvPr/>
        </p:nvSpPr>
        <p:spPr>
          <a:xfrm>
            <a:off x="384694" y="3935499"/>
            <a:ext cx="9531093" cy="2720673"/>
          </a:xfrm>
          <a:prstGeom prst="rect">
            <a:avLst/>
          </a:prstGeom>
        </p:spPr>
        <p:txBody>
          <a:bodyPr/>
          <a:lstStyle>
            <a:lvl1pPr marL="171450" indent="-17145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3429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2pPr>
            <a:lvl3pPr marL="5715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100000"/>
              </a:lnSpc>
              <a:spcBef>
                <a:spcPts val="800"/>
              </a:spcBef>
              <a:buSzPct val="75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600"/>
              </a:spcBef>
              <a:buFont typeface="Arial" panose="020B0604020202020204" pitchFamily="34" charset="0"/>
              <a:buChar char="•"/>
            </a:pPr>
            <a:r>
              <a:rPr lang="en-GB" sz="1400" b="1" dirty="0"/>
              <a:t>Qualifying Projects:</a:t>
            </a:r>
          </a:p>
          <a:p>
            <a:pPr lvl="1">
              <a:spcBef>
                <a:spcPts val="600"/>
              </a:spcBef>
            </a:pPr>
            <a:r>
              <a:rPr lang="en-US" sz="1400" dirty="0"/>
              <a:t>Factors that affect whether a project is subject to health checks:</a:t>
            </a:r>
          </a:p>
          <a:p>
            <a:pPr lvl="1">
              <a:spcBef>
                <a:spcPts val="600"/>
              </a:spcBef>
            </a:pPr>
            <a:r>
              <a:rPr lang="en-US" sz="1400" dirty="0"/>
              <a:t>Value of project (the greater the value, the more likely the project will be health checked)</a:t>
            </a:r>
          </a:p>
          <a:p>
            <a:pPr lvl="1">
              <a:spcBef>
                <a:spcPts val="600"/>
              </a:spcBef>
            </a:pPr>
            <a:r>
              <a:rPr lang="en-US" sz="1400" dirty="0"/>
              <a:t>Size of project (the greater the size, the more likely the project will be health checked)</a:t>
            </a:r>
          </a:p>
          <a:p>
            <a:pPr lvl="1">
              <a:spcBef>
                <a:spcPts val="600"/>
              </a:spcBef>
            </a:pPr>
            <a:r>
              <a:rPr lang="en-US" sz="1400" dirty="0"/>
              <a:t>Client (alignment to client expectations and client management)</a:t>
            </a:r>
          </a:p>
          <a:p>
            <a:pPr lvl="1">
              <a:spcBef>
                <a:spcPts val="600"/>
              </a:spcBef>
            </a:pPr>
            <a:r>
              <a:rPr lang="en-US" sz="1400" dirty="0"/>
              <a:t>Experience of project team (the less experience in the team, the more likely the project will be health checked)</a:t>
            </a:r>
          </a:p>
          <a:p>
            <a:pPr lvl="1">
              <a:spcBef>
                <a:spcPts val="600"/>
              </a:spcBef>
            </a:pPr>
            <a:r>
              <a:rPr lang="en-US" sz="1400" dirty="0"/>
              <a:t>Project timescale (the longer the project timescale, the more likely the project will be health checked)</a:t>
            </a:r>
          </a:p>
          <a:p>
            <a:pPr lvl="1">
              <a:spcBef>
                <a:spcPts val="600"/>
              </a:spcBef>
            </a:pPr>
            <a:r>
              <a:rPr lang="en-US" sz="1400" dirty="0"/>
              <a:t>Complexity of project (the greater the complexity, the more likely the project will be health checked)</a:t>
            </a:r>
          </a:p>
          <a:p>
            <a:pPr lvl="1">
              <a:spcBef>
                <a:spcPts val="600"/>
              </a:spcBef>
            </a:pPr>
            <a:r>
              <a:rPr lang="en-US" sz="1400" dirty="0"/>
              <a:t>HOWEVER, health checks may be carried out on any project at any time</a:t>
            </a:r>
            <a:endParaRPr lang="en-GB" sz="1400" dirty="0"/>
          </a:p>
        </p:txBody>
      </p:sp>
      <p:pic>
        <p:nvPicPr>
          <p:cNvPr id="10" name="Picture 9">
            <a:extLst>
              <a:ext uri="{FF2B5EF4-FFF2-40B4-BE49-F238E27FC236}">
                <a16:creationId xmlns:a16="http://schemas.microsoft.com/office/drawing/2014/main" id="{C62E9C96-4F1D-4E52-9B90-A8F48F08B17A}"/>
              </a:ext>
            </a:extLst>
          </p:cNvPr>
          <p:cNvPicPr>
            <a:picLocks noChangeAspect="1"/>
          </p:cNvPicPr>
          <p:nvPr/>
        </p:nvPicPr>
        <p:blipFill>
          <a:blip r:embed="rId3"/>
          <a:stretch>
            <a:fillRect/>
          </a:stretch>
        </p:blipFill>
        <p:spPr>
          <a:xfrm>
            <a:off x="8196585" y="1605682"/>
            <a:ext cx="3995415" cy="3702557"/>
          </a:xfrm>
          <a:prstGeom prst="rect">
            <a:avLst/>
          </a:prstGeom>
          <a:ln>
            <a:solidFill>
              <a:schemeClr val="accent1"/>
            </a:solidFill>
          </a:ln>
        </p:spPr>
      </p:pic>
    </p:spTree>
    <p:extLst>
      <p:ext uri="{BB962C8B-B14F-4D97-AF65-F5344CB8AC3E}">
        <p14:creationId xmlns:p14="http://schemas.microsoft.com/office/powerpoint/2010/main" val="14023852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5" y="1945911"/>
            <a:ext cx="7635180" cy="4454889"/>
          </a:xfrm>
        </p:spPr>
        <p:txBody>
          <a:bodyPr/>
          <a:lstStyle/>
          <a:p>
            <a:pPr marL="171450" lvl="1">
              <a:spcBef>
                <a:spcPts val="600"/>
              </a:spcBef>
              <a:buFont typeface="Arial" panose="020B0604020202020204" pitchFamily="34" charset="0"/>
              <a:buChar char="•"/>
            </a:pPr>
            <a:r>
              <a:rPr lang="en-GB" b="1" dirty="0"/>
              <a:t>Purpose:</a:t>
            </a:r>
          </a:p>
          <a:p>
            <a:pPr lvl="1">
              <a:spcBef>
                <a:spcPts val="600"/>
              </a:spcBef>
            </a:pPr>
            <a:r>
              <a:rPr lang="en-US" dirty="0"/>
              <a:t>Identify risks and issues before an implementation project starts. </a:t>
            </a:r>
          </a:p>
          <a:p>
            <a:pPr lvl="1">
              <a:spcBef>
                <a:spcPts val="600"/>
              </a:spcBef>
            </a:pPr>
            <a:r>
              <a:rPr lang="en-US" dirty="0"/>
              <a:t>Risks/issues can then be used to pre-populate the project Risks and Issues Log.</a:t>
            </a:r>
          </a:p>
          <a:p>
            <a:pPr lvl="1">
              <a:spcBef>
                <a:spcPts val="600"/>
              </a:spcBef>
            </a:pPr>
            <a:r>
              <a:rPr lang="en-US" dirty="0"/>
              <a:t>Gives advance warning to stakeholders and senior management</a:t>
            </a:r>
          </a:p>
          <a:p>
            <a:pPr lvl="1">
              <a:spcBef>
                <a:spcPts val="600"/>
              </a:spcBef>
            </a:pPr>
            <a:endParaRPr lang="en-US" dirty="0"/>
          </a:p>
          <a:p>
            <a:pPr marL="171450" lvl="1">
              <a:spcBef>
                <a:spcPts val="600"/>
              </a:spcBef>
              <a:buFont typeface="Arial" panose="020B0604020202020204" pitchFamily="34" charset="0"/>
              <a:buChar char="•"/>
            </a:pPr>
            <a:r>
              <a:rPr lang="en-GB" b="1" dirty="0"/>
              <a:t>Approach:</a:t>
            </a:r>
            <a:endParaRPr lang="en-GB" dirty="0"/>
          </a:p>
          <a:p>
            <a:pPr lvl="1">
              <a:spcBef>
                <a:spcPts val="600"/>
              </a:spcBef>
            </a:pPr>
            <a:r>
              <a:rPr lang="en-US" dirty="0"/>
              <a:t>Uses a ‘guided’ approach to risk identification using a pre-defined set of risks/questions</a:t>
            </a:r>
          </a:p>
          <a:p>
            <a:pPr lvl="1">
              <a:spcBef>
                <a:spcPts val="600"/>
              </a:spcBef>
            </a:pPr>
            <a:r>
              <a:rPr lang="en-US" dirty="0"/>
              <a:t>Interview held with project manager</a:t>
            </a:r>
          </a:p>
          <a:p>
            <a:pPr lvl="1">
              <a:spcBef>
                <a:spcPts val="600"/>
              </a:spcBef>
            </a:pPr>
            <a:r>
              <a:rPr lang="en-US" dirty="0"/>
              <a:t>Uses a score based approach (Probability and Impact)</a:t>
            </a:r>
          </a:p>
          <a:p>
            <a:pPr lvl="1">
              <a:spcBef>
                <a:spcPts val="600"/>
              </a:spcBef>
            </a:pPr>
            <a:r>
              <a:rPr lang="en-US" dirty="0"/>
              <a:t>Report (see example on right) circulated to internal stakeholders and senior management</a:t>
            </a:r>
          </a:p>
          <a:p>
            <a:pPr lvl="1">
              <a:spcBef>
                <a:spcPts val="600"/>
              </a:spcBef>
            </a:pPr>
            <a:endParaRPr lang="en-US" sz="1400" dirty="0"/>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a:xfrm>
            <a:off x="384694" y="1081825"/>
            <a:ext cx="10897944" cy="614477"/>
          </a:xfrm>
        </p:spPr>
        <p:txBody>
          <a:bodyPr/>
          <a:lstStyle/>
          <a:p>
            <a:r>
              <a:rPr lang="en-US" sz="1800" dirty="0"/>
              <a:t>A Pre-Project Risk Assessment is an inspection carried out before an implementation project starts</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US" dirty="0"/>
              <a:t>Pre-Project Risk Assessment</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0656625" y="84110"/>
            <a:ext cx="1234807" cy="614477"/>
          </a:xfrm>
          <a:prstGeom prst="rect">
            <a:avLst/>
          </a:prstGeom>
        </p:spPr>
      </p:pic>
      <p:sp>
        <p:nvSpPr>
          <p:cNvPr id="8" name="Content Placeholder 5">
            <a:extLst>
              <a:ext uri="{FF2B5EF4-FFF2-40B4-BE49-F238E27FC236}">
                <a16:creationId xmlns:a16="http://schemas.microsoft.com/office/drawing/2014/main" id="{2A9823A9-E1EB-4DC3-9B8E-CA4869CE07B6}"/>
              </a:ext>
            </a:extLst>
          </p:cNvPr>
          <p:cNvSpPr txBox="1">
            <a:spLocks/>
          </p:cNvSpPr>
          <p:nvPr/>
        </p:nvSpPr>
        <p:spPr>
          <a:xfrm>
            <a:off x="384694" y="4403436"/>
            <a:ext cx="7819739" cy="2745478"/>
          </a:xfrm>
          <a:prstGeom prst="rect">
            <a:avLst/>
          </a:prstGeom>
        </p:spPr>
        <p:txBody>
          <a:bodyPr/>
          <a:lstStyle>
            <a:lvl1pPr marL="171450" indent="-171450" algn="l" defTabSz="914400" rtl="0" eaLnBrk="1" latinLnBrk="0" hangingPunct="1">
              <a:lnSpc>
                <a:spcPct val="100000"/>
              </a:lnSpc>
              <a:spcBef>
                <a:spcPts val="1000"/>
              </a:spcBef>
              <a:buFont typeface="Arial" panose="020B0604020202020204" pitchFamily="34" charset="0"/>
              <a:buChar char="•"/>
              <a:defRPr sz="1600" kern="1200">
                <a:solidFill>
                  <a:schemeClr val="tx1"/>
                </a:solidFill>
                <a:latin typeface="+mn-lt"/>
                <a:ea typeface="+mn-ea"/>
                <a:cs typeface="+mn-cs"/>
              </a:defRPr>
            </a:lvl1pPr>
            <a:lvl2pPr marL="3429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2pPr>
            <a:lvl3pPr marL="57150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3pPr>
            <a:lvl4pPr marL="742950" indent="-171450" algn="l" defTabSz="914400" rtl="0" eaLnBrk="1" latinLnBrk="0" hangingPunct="1">
              <a:lnSpc>
                <a:spcPct val="100000"/>
              </a:lnSpc>
              <a:spcBef>
                <a:spcPts val="800"/>
              </a:spcBef>
              <a:buFont typeface="Arial" panose="020B0604020202020204" pitchFamily="34" charset="0"/>
              <a:buChar char="»"/>
              <a:defRPr sz="1600" kern="1200">
                <a:solidFill>
                  <a:schemeClr val="tx1"/>
                </a:solidFill>
                <a:latin typeface="+mn-lt"/>
                <a:ea typeface="+mn-ea"/>
                <a:cs typeface="+mn-cs"/>
              </a:defRPr>
            </a:lvl4pPr>
            <a:lvl5pPr marL="914400" indent="-171450" algn="l" defTabSz="914400" rtl="0" eaLnBrk="1" latinLnBrk="0" hangingPunct="1">
              <a:lnSpc>
                <a:spcPct val="100000"/>
              </a:lnSpc>
              <a:spcBef>
                <a:spcPts val="800"/>
              </a:spcBef>
              <a:buSzPct val="75000"/>
              <a:buFont typeface="Wingdings" panose="05000000000000000000" pitchFamily="2" charset="2"/>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lvl="1">
              <a:spcBef>
                <a:spcPts val="600"/>
              </a:spcBef>
              <a:buFont typeface="Arial" panose="020B0604020202020204" pitchFamily="34" charset="0"/>
              <a:buChar char="•"/>
            </a:pPr>
            <a:endParaRPr lang="en-US" sz="1400" dirty="0"/>
          </a:p>
        </p:txBody>
      </p:sp>
      <p:pic>
        <p:nvPicPr>
          <p:cNvPr id="3" name="Picture 2">
            <a:extLst>
              <a:ext uri="{FF2B5EF4-FFF2-40B4-BE49-F238E27FC236}">
                <a16:creationId xmlns:a16="http://schemas.microsoft.com/office/drawing/2014/main" id="{91716BE5-17CB-4DB0-AC11-3AB174192175}"/>
              </a:ext>
            </a:extLst>
          </p:cNvPr>
          <p:cNvPicPr>
            <a:picLocks noChangeAspect="1"/>
          </p:cNvPicPr>
          <p:nvPr/>
        </p:nvPicPr>
        <p:blipFill>
          <a:blip r:embed="rId4"/>
          <a:stretch>
            <a:fillRect/>
          </a:stretch>
        </p:blipFill>
        <p:spPr>
          <a:xfrm>
            <a:off x="8204433" y="1688648"/>
            <a:ext cx="3978257" cy="3909848"/>
          </a:xfrm>
          <a:prstGeom prst="rect">
            <a:avLst/>
          </a:prstGeom>
          <a:ln>
            <a:solidFill>
              <a:schemeClr val="accent1"/>
            </a:solidFill>
          </a:ln>
        </p:spPr>
      </p:pic>
    </p:spTree>
    <p:extLst>
      <p:ext uri="{BB962C8B-B14F-4D97-AF65-F5344CB8AC3E}">
        <p14:creationId xmlns:p14="http://schemas.microsoft.com/office/powerpoint/2010/main" val="126650633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B4472-5F39-4F23-8147-52BC6D186AD7}"/>
              </a:ext>
            </a:extLst>
          </p:cNvPr>
          <p:cNvSpPr>
            <a:spLocks noGrp="1"/>
          </p:cNvSpPr>
          <p:nvPr>
            <p:ph type="title"/>
          </p:nvPr>
        </p:nvSpPr>
        <p:spPr/>
        <p:txBody>
          <a:bodyPr/>
          <a:lstStyle/>
          <a:p>
            <a:r>
              <a:rPr lang="en-GB" dirty="0"/>
              <a:t>Tools</a:t>
            </a:r>
            <a:endParaRPr lang="en-GB" sz="1800" dirty="0"/>
          </a:p>
        </p:txBody>
      </p:sp>
    </p:spTree>
    <p:extLst>
      <p:ext uri="{BB962C8B-B14F-4D97-AF65-F5344CB8AC3E}">
        <p14:creationId xmlns:p14="http://schemas.microsoft.com/office/powerpoint/2010/main" val="29936332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59ED17B-9DAA-4BFD-A5DD-1C5BB7EA12AD}"/>
              </a:ext>
            </a:extLst>
          </p:cNvPr>
          <p:cNvPicPr>
            <a:picLocks noGrp="1" noChangeAspect="1"/>
          </p:cNvPicPr>
          <p:nvPr>
            <p:ph idx="1"/>
          </p:nvPr>
        </p:nvPicPr>
        <p:blipFill>
          <a:blip r:embed="rId3"/>
          <a:stretch>
            <a:fillRect/>
          </a:stretch>
        </p:blipFill>
        <p:spPr>
          <a:xfrm>
            <a:off x="1783497" y="1656254"/>
            <a:ext cx="4494756" cy="3391919"/>
          </a:xfrm>
          <a:prstGeom prst="rect">
            <a:avLst/>
          </a:prstGeom>
        </p:spPr>
      </p:pic>
      <p:sp>
        <p:nvSpPr>
          <p:cNvPr id="14" name="Text Placeholder 13">
            <a:extLst>
              <a:ext uri="{FF2B5EF4-FFF2-40B4-BE49-F238E27FC236}">
                <a16:creationId xmlns:a16="http://schemas.microsoft.com/office/drawing/2014/main" id="{FE2EC285-5EC6-405A-BA89-DC4A7EA7697A}"/>
              </a:ext>
            </a:extLst>
          </p:cNvPr>
          <p:cNvSpPr>
            <a:spLocks noGrp="1"/>
          </p:cNvSpPr>
          <p:nvPr>
            <p:ph type="body" sz="quarter" idx="15"/>
          </p:nvPr>
        </p:nvSpPr>
        <p:spPr>
          <a:xfrm>
            <a:off x="7975076" y="1900159"/>
            <a:ext cx="4072478" cy="4308456"/>
          </a:xfrm>
        </p:spPr>
        <p:txBody>
          <a:bodyPr/>
          <a:lstStyle/>
          <a:p>
            <a:pPr marL="285750" indent="-285750">
              <a:buFont typeface="Arial" panose="020B0604020202020204" pitchFamily="34" charset="0"/>
              <a:buChar char="•"/>
            </a:pPr>
            <a:r>
              <a:rPr lang="en-GB" b="0" dirty="0">
                <a:solidFill>
                  <a:srgbClr val="2B3A42"/>
                </a:solidFill>
              </a:rPr>
              <a:t>In Waterfall models, before beginning any kind of design or development there needs to be a </a:t>
            </a:r>
            <a:r>
              <a:rPr lang="en-GB" dirty="0">
                <a:solidFill>
                  <a:srgbClr val="2B3A42"/>
                </a:solidFill>
              </a:rPr>
              <a:t>clear understanding of the scope of work</a:t>
            </a:r>
            <a:r>
              <a:rPr lang="en-GB" b="0" dirty="0">
                <a:solidFill>
                  <a:srgbClr val="2B3A42"/>
                </a:solidFill>
              </a:rPr>
              <a:t>. A detailed project plan will be produced and signed off. </a:t>
            </a:r>
          </a:p>
          <a:p>
            <a:endParaRPr lang="en-GB" dirty="0">
              <a:solidFill>
                <a:srgbClr val="2B3A42"/>
              </a:solidFill>
            </a:endParaRPr>
          </a:p>
          <a:p>
            <a:pPr marL="285750" indent="-285750">
              <a:buFont typeface="Arial" panose="020B0604020202020204" pitchFamily="34" charset="0"/>
              <a:buChar char="•"/>
            </a:pPr>
            <a:r>
              <a:rPr lang="en-GB" b="0" dirty="0">
                <a:solidFill>
                  <a:srgbClr val="2B3A42"/>
                </a:solidFill>
              </a:rPr>
              <a:t>Agile is an </a:t>
            </a:r>
            <a:r>
              <a:rPr lang="en-GB" dirty="0">
                <a:solidFill>
                  <a:srgbClr val="2B3A42"/>
                </a:solidFill>
              </a:rPr>
              <a:t>extremely flexible model, promoting adaptive planning and evolutionary development</a:t>
            </a:r>
            <a:r>
              <a:rPr lang="en-GB" b="0" dirty="0">
                <a:solidFill>
                  <a:srgbClr val="2B3A42"/>
                </a:solidFill>
              </a:rPr>
              <a:t>.  This model is advantageous in project environments where lots of changes need to be handled rapidly and effectively.  The customer is involved at every stage for input and provides feedback at regular intervals.</a:t>
            </a:r>
          </a:p>
        </p:txBody>
      </p:sp>
      <p:sp>
        <p:nvSpPr>
          <p:cNvPr id="2" name="Text Placeholder 1">
            <a:extLst>
              <a:ext uri="{FF2B5EF4-FFF2-40B4-BE49-F238E27FC236}">
                <a16:creationId xmlns:a16="http://schemas.microsoft.com/office/drawing/2014/main" id="{9907384E-7D18-4913-A016-0C9B0205B2C3}"/>
              </a:ext>
            </a:extLst>
          </p:cNvPr>
          <p:cNvSpPr>
            <a:spLocks noGrp="1"/>
          </p:cNvSpPr>
          <p:nvPr>
            <p:ph type="body" sz="quarter" idx="16"/>
          </p:nvPr>
        </p:nvSpPr>
        <p:spPr/>
        <p:txBody>
          <a:bodyPr/>
          <a:lstStyle/>
          <a:p>
            <a:r>
              <a:rPr lang="en-GB" dirty="0"/>
              <a:t>MAP promotes an Agile-like/Waterfall Hybrid, encouraging flexible methodology</a:t>
            </a:r>
          </a:p>
        </p:txBody>
      </p:sp>
      <p:sp>
        <p:nvSpPr>
          <p:cNvPr id="4" name="Title 3">
            <a:extLst>
              <a:ext uri="{FF2B5EF4-FFF2-40B4-BE49-F238E27FC236}">
                <a16:creationId xmlns:a16="http://schemas.microsoft.com/office/drawing/2014/main" id="{934B7C6E-06BF-4935-BF57-6B5ECEBF8890}"/>
              </a:ext>
            </a:extLst>
          </p:cNvPr>
          <p:cNvSpPr>
            <a:spLocks noGrp="1"/>
          </p:cNvSpPr>
          <p:nvPr>
            <p:ph type="title"/>
          </p:nvPr>
        </p:nvSpPr>
        <p:spPr/>
        <p:txBody>
          <a:bodyPr/>
          <a:lstStyle/>
          <a:p>
            <a:r>
              <a:rPr lang="en-GB" dirty="0"/>
              <a:t>Implementation Methodologies</a:t>
            </a:r>
          </a:p>
        </p:txBody>
      </p:sp>
      <p:grpSp>
        <p:nvGrpSpPr>
          <p:cNvPr id="7" name="Group 6">
            <a:extLst>
              <a:ext uri="{FF2B5EF4-FFF2-40B4-BE49-F238E27FC236}">
                <a16:creationId xmlns:a16="http://schemas.microsoft.com/office/drawing/2014/main" id="{E831DCB9-B683-4494-8284-E15CE8B3804A}"/>
              </a:ext>
            </a:extLst>
          </p:cNvPr>
          <p:cNvGrpSpPr/>
          <p:nvPr/>
        </p:nvGrpSpPr>
        <p:grpSpPr>
          <a:xfrm flipV="1">
            <a:off x="2752725" y="4714875"/>
            <a:ext cx="2914650" cy="2076450"/>
            <a:chOff x="2655278" y="2433230"/>
            <a:chExt cx="4557231" cy="3035587"/>
          </a:xfrm>
          <a:solidFill>
            <a:schemeClr val="accent4"/>
          </a:solidFill>
        </p:grpSpPr>
        <p:sp>
          <p:nvSpPr>
            <p:cNvPr id="8" name="Curved Right Arrow 13">
              <a:extLst>
                <a:ext uri="{FF2B5EF4-FFF2-40B4-BE49-F238E27FC236}">
                  <a16:creationId xmlns:a16="http://schemas.microsoft.com/office/drawing/2014/main" id="{343DD428-A3C6-4D0E-8AEA-8E1ADECED640}"/>
                </a:ext>
              </a:extLst>
            </p:cNvPr>
            <p:cNvSpPr/>
            <p:nvPr/>
          </p:nvSpPr>
          <p:spPr>
            <a:xfrm>
              <a:off x="2655278" y="2725617"/>
              <a:ext cx="2286000" cy="2743200"/>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ts val="200"/>
                </a:spcBef>
                <a:spcAft>
                  <a:spcPct val="0"/>
                </a:spcAft>
              </a:pPr>
              <a:endParaRPr lang="en-US" sz="1400">
                <a:solidFill>
                  <a:prstClr val="black"/>
                </a:solidFill>
                <a:latin typeface="Arial"/>
              </a:endParaRPr>
            </a:p>
          </p:txBody>
        </p:sp>
        <p:sp>
          <p:nvSpPr>
            <p:cNvPr id="9" name="Curved Right Arrow 14">
              <a:extLst>
                <a:ext uri="{FF2B5EF4-FFF2-40B4-BE49-F238E27FC236}">
                  <a16:creationId xmlns:a16="http://schemas.microsoft.com/office/drawing/2014/main" id="{6FDFDFB5-88B6-480A-A339-034B99217D4C}"/>
                </a:ext>
              </a:extLst>
            </p:cNvPr>
            <p:cNvSpPr/>
            <p:nvPr/>
          </p:nvSpPr>
          <p:spPr>
            <a:xfrm rot="10800000">
              <a:off x="4926509" y="2433230"/>
              <a:ext cx="2286000" cy="2743200"/>
            </a:xfrm>
            <a:prstGeom prst="curvedRight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fontAlgn="base">
                <a:spcBef>
                  <a:spcPts val="200"/>
                </a:spcBef>
                <a:spcAft>
                  <a:spcPct val="0"/>
                </a:spcAft>
              </a:pPr>
              <a:endParaRPr lang="en-US" sz="1400">
                <a:solidFill>
                  <a:prstClr val="black"/>
                </a:solidFill>
                <a:latin typeface="Arial"/>
              </a:endParaRPr>
            </a:p>
          </p:txBody>
        </p:sp>
      </p:grpSp>
      <p:graphicFrame>
        <p:nvGraphicFramePr>
          <p:cNvPr id="6" name="Diagram 5">
            <a:extLst>
              <a:ext uri="{FF2B5EF4-FFF2-40B4-BE49-F238E27FC236}">
                <a16:creationId xmlns:a16="http://schemas.microsoft.com/office/drawing/2014/main" id="{4EDDA0F2-52E3-4C7D-814C-DB808B2B64A1}"/>
              </a:ext>
            </a:extLst>
          </p:cNvPr>
          <p:cNvGraphicFramePr/>
          <p:nvPr/>
        </p:nvGraphicFramePr>
        <p:xfrm>
          <a:off x="494027" y="5470060"/>
          <a:ext cx="7481049" cy="61222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182867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741C8229-4F35-46EE-BC0D-57C9DD8D15E2}"/>
              </a:ext>
            </a:extLst>
          </p:cNvPr>
          <p:cNvSpPr>
            <a:spLocks noGrp="1"/>
          </p:cNvSpPr>
          <p:nvPr>
            <p:ph type="body" sz="quarter" idx="16"/>
          </p:nvPr>
        </p:nvSpPr>
        <p:spPr/>
        <p:txBody>
          <a:bodyPr/>
          <a:lstStyle/>
          <a:p>
            <a:r>
              <a:rPr lang="en-GB" dirty="0"/>
              <a:t>Working towards a common use of delivery tools across regions</a:t>
            </a:r>
          </a:p>
        </p:txBody>
      </p:sp>
      <p:sp>
        <p:nvSpPr>
          <p:cNvPr id="2" name="Title 1">
            <a:extLst>
              <a:ext uri="{FF2B5EF4-FFF2-40B4-BE49-F238E27FC236}">
                <a16:creationId xmlns:a16="http://schemas.microsoft.com/office/drawing/2014/main" id="{195761B7-8857-B342-A416-4FC2C62A3E94}"/>
              </a:ext>
            </a:extLst>
          </p:cNvPr>
          <p:cNvSpPr>
            <a:spLocks noGrp="1"/>
          </p:cNvSpPr>
          <p:nvPr>
            <p:ph type="title"/>
          </p:nvPr>
        </p:nvSpPr>
        <p:spPr/>
        <p:txBody>
          <a:bodyPr/>
          <a:lstStyle/>
          <a:p>
            <a:r>
              <a:rPr lang="en-US" dirty="0"/>
              <a:t>Standard Operating Procedures: Tools</a:t>
            </a:r>
          </a:p>
        </p:txBody>
      </p:sp>
      <p:graphicFrame>
        <p:nvGraphicFramePr>
          <p:cNvPr id="10" name="Content Placeholder 9">
            <a:extLst>
              <a:ext uri="{FF2B5EF4-FFF2-40B4-BE49-F238E27FC236}">
                <a16:creationId xmlns:a16="http://schemas.microsoft.com/office/drawing/2014/main" id="{2010C759-C1C0-4119-9F63-CFACE1C72603}"/>
              </a:ext>
            </a:extLst>
          </p:cNvPr>
          <p:cNvGraphicFramePr>
            <a:graphicFrameLocks noGrp="1"/>
          </p:cNvGraphicFramePr>
          <p:nvPr>
            <p:ph idx="1"/>
            <p:extLst>
              <p:ext uri="{D42A27DB-BD31-4B8C-83A1-F6EECF244321}">
                <p14:modId xmlns:p14="http://schemas.microsoft.com/office/powerpoint/2010/main" val="3377490103"/>
              </p:ext>
            </p:extLst>
          </p:nvPr>
        </p:nvGraphicFramePr>
        <p:xfrm>
          <a:off x="277859" y="1521729"/>
          <a:ext cx="11552230" cy="4837620"/>
        </p:xfrm>
        <a:graphic>
          <a:graphicData uri="http://schemas.openxmlformats.org/drawingml/2006/table">
            <a:tbl>
              <a:tblPr firstRow="1" bandRow="1">
                <a:tableStyleId>{5C22544A-7EE6-4342-B048-85BDC9FD1C3A}</a:tableStyleId>
              </a:tblPr>
              <a:tblGrid>
                <a:gridCol w="2356701">
                  <a:extLst>
                    <a:ext uri="{9D8B030D-6E8A-4147-A177-3AD203B41FA5}">
                      <a16:colId xmlns:a16="http://schemas.microsoft.com/office/drawing/2014/main" val="1070584872"/>
                    </a:ext>
                  </a:extLst>
                </a:gridCol>
                <a:gridCol w="9195529">
                  <a:extLst>
                    <a:ext uri="{9D8B030D-6E8A-4147-A177-3AD203B41FA5}">
                      <a16:colId xmlns:a16="http://schemas.microsoft.com/office/drawing/2014/main" val="2475400184"/>
                    </a:ext>
                  </a:extLst>
                </a:gridCol>
              </a:tblGrid>
              <a:tr h="401820">
                <a:tc>
                  <a:txBody>
                    <a:bodyPr/>
                    <a:lstStyle/>
                    <a:p>
                      <a:r>
                        <a:rPr lang="en-GB" sz="1600" dirty="0"/>
                        <a:t>Tool Names</a:t>
                      </a:r>
                    </a:p>
                  </a:txBody>
                  <a:tcPr/>
                </a:tc>
                <a:tc>
                  <a:txBody>
                    <a:bodyPr/>
                    <a:lstStyle/>
                    <a:p>
                      <a:r>
                        <a:rPr lang="en-GB" sz="1600" dirty="0"/>
                        <a:t>Uses</a:t>
                      </a:r>
                    </a:p>
                  </a:txBody>
                  <a:tcPr/>
                </a:tc>
                <a:extLst>
                  <a:ext uri="{0D108BD9-81ED-4DB2-BD59-A6C34878D82A}">
                    <a16:rowId xmlns:a16="http://schemas.microsoft.com/office/drawing/2014/main" val="3596014936"/>
                  </a:ext>
                </a:extLst>
              </a:tr>
              <a:tr h="627500">
                <a:tc>
                  <a:txBody>
                    <a:bodyPr/>
                    <a:lstStyle/>
                    <a:p>
                      <a:endParaRPr lang="en-GB" sz="1600" dirty="0"/>
                    </a:p>
                    <a:p>
                      <a:endParaRPr lang="en-GB" sz="1600" dirty="0"/>
                    </a:p>
                  </a:txBody>
                  <a:tcPr/>
                </a:tc>
                <a:tc>
                  <a:txBody>
                    <a:bodyPr/>
                    <a:lstStyle/>
                    <a:p>
                      <a:r>
                        <a:rPr lang="en-GB" sz="1600" dirty="0">
                          <a:solidFill>
                            <a:schemeClr val="tx1"/>
                          </a:solidFill>
                        </a:rPr>
                        <a:t>Platform to manage internal timecards as well as managing project costs and resource utilization</a:t>
                      </a:r>
                    </a:p>
                  </a:txBody>
                  <a:tcPr/>
                </a:tc>
                <a:extLst>
                  <a:ext uri="{0D108BD9-81ED-4DB2-BD59-A6C34878D82A}">
                    <a16:rowId xmlns:a16="http://schemas.microsoft.com/office/drawing/2014/main" val="2954449047"/>
                  </a:ext>
                </a:extLst>
              </a:tr>
              <a:tr h="627500">
                <a:tc>
                  <a:txBody>
                    <a:bodyPr/>
                    <a:lstStyle/>
                    <a:p>
                      <a:endParaRPr lang="en-GB" sz="1600" dirty="0"/>
                    </a:p>
                    <a:p>
                      <a:endParaRPr lang="en-GB" sz="1600" dirty="0"/>
                    </a:p>
                  </a:txBody>
                  <a:tcPr/>
                </a:tc>
                <a:tc>
                  <a:txBody>
                    <a:bodyPr/>
                    <a:lstStyle/>
                    <a:p>
                      <a:r>
                        <a:rPr lang="en-GB" sz="1600" dirty="0">
                          <a:solidFill>
                            <a:schemeClr val="tx1"/>
                          </a:solidFill>
                        </a:rPr>
                        <a:t>Platform to access the MAP site, to view SOPs and to store Client Project documentation and templates</a:t>
                      </a:r>
                    </a:p>
                  </a:txBody>
                  <a:tcPr/>
                </a:tc>
                <a:extLst>
                  <a:ext uri="{0D108BD9-81ED-4DB2-BD59-A6C34878D82A}">
                    <a16:rowId xmlns:a16="http://schemas.microsoft.com/office/drawing/2014/main" val="3349531327"/>
                  </a:ext>
                </a:extLst>
              </a:tr>
              <a:tr h="627500">
                <a:tc>
                  <a:txBody>
                    <a:bodyPr/>
                    <a:lstStyle/>
                    <a:p>
                      <a:endParaRPr lang="en-GB" sz="1600" dirty="0"/>
                    </a:p>
                    <a:p>
                      <a:endParaRPr lang="en-GB" sz="1600" dirty="0"/>
                    </a:p>
                  </a:txBody>
                  <a:tcPr/>
                </a:tc>
                <a:tc>
                  <a:txBody>
                    <a:bodyPr/>
                    <a:lstStyle/>
                    <a:p>
                      <a:r>
                        <a:rPr lang="en-GB" sz="1600" dirty="0">
                          <a:solidFill>
                            <a:schemeClr val="tx1"/>
                          </a:solidFill>
                        </a:rPr>
                        <a:t>Platform to access the IQVIA internal Customer Service Management (CSM) incident management tool and IQVIA external Customer Service Hub (CSH) for self-raising of cases</a:t>
                      </a:r>
                    </a:p>
                  </a:txBody>
                  <a:tcPr/>
                </a:tc>
                <a:extLst>
                  <a:ext uri="{0D108BD9-81ED-4DB2-BD59-A6C34878D82A}">
                    <a16:rowId xmlns:a16="http://schemas.microsoft.com/office/drawing/2014/main" val="1538405463"/>
                  </a:ext>
                </a:extLst>
              </a:tr>
              <a:tr h="627500">
                <a:tc>
                  <a:txBody>
                    <a:bodyPr/>
                    <a:lstStyle/>
                    <a:p>
                      <a:endParaRPr lang="en-GB" sz="1600" dirty="0"/>
                    </a:p>
                    <a:p>
                      <a:endParaRPr lang="en-GB" sz="1600" dirty="0"/>
                    </a:p>
                  </a:txBody>
                  <a:tcPr/>
                </a:tc>
                <a:tc>
                  <a:txBody>
                    <a:bodyPr/>
                    <a:lstStyle/>
                    <a:p>
                      <a:r>
                        <a:rPr lang="en-GB" sz="1600" dirty="0"/>
                        <a:t>Platform to access the Quality Management System (QMS), storing Standard Operating Procedures (SOPs) and for gaining MAP certification</a:t>
                      </a:r>
                    </a:p>
                  </a:txBody>
                  <a:tcPr/>
                </a:tc>
                <a:extLst>
                  <a:ext uri="{0D108BD9-81ED-4DB2-BD59-A6C34878D82A}">
                    <a16:rowId xmlns:a16="http://schemas.microsoft.com/office/drawing/2014/main" val="246308820"/>
                  </a:ext>
                </a:extLst>
              </a:tr>
              <a:tr h="670800">
                <a:tc>
                  <a:txBody>
                    <a:bodyPr/>
                    <a:lstStyle/>
                    <a:p>
                      <a:endParaRPr lang="en-GB" sz="1600" dirty="0"/>
                    </a:p>
                    <a:p>
                      <a:endParaRPr lang="en-GB" sz="1600" dirty="0"/>
                    </a:p>
                  </a:txBody>
                  <a:tcPr/>
                </a:tc>
                <a:tc>
                  <a:txBody>
                    <a:bodyPr/>
                    <a:lstStyle/>
                    <a:p>
                      <a:r>
                        <a:rPr lang="en-GB" sz="1600" dirty="0"/>
                        <a:t>Project status reporting (client and internal), risks/issues management, change and lessons learned logs. </a:t>
                      </a:r>
                      <a:r>
                        <a:rPr lang="en-GB" sz="1600" i="1" dirty="0"/>
                        <a:t>The use of Project Central is highly recommended.</a:t>
                      </a:r>
                    </a:p>
                  </a:txBody>
                  <a:tcPr/>
                </a:tc>
                <a:extLst>
                  <a:ext uri="{0D108BD9-81ED-4DB2-BD59-A6C34878D82A}">
                    <a16:rowId xmlns:a16="http://schemas.microsoft.com/office/drawing/2014/main" val="1182323025"/>
                  </a:ext>
                </a:extLst>
              </a:tr>
              <a:tr h="627500">
                <a:tc>
                  <a:txBody>
                    <a:bodyPr/>
                    <a:lstStyle/>
                    <a:p>
                      <a:pPr algn="ctr"/>
                      <a:r>
                        <a:rPr lang="en-GB" sz="1600" b="1" dirty="0">
                          <a:solidFill>
                            <a:schemeClr val="tx1"/>
                          </a:solidFill>
                        </a:rPr>
                        <a:t>Project </a:t>
                      </a:r>
                      <a:r>
                        <a:rPr lang="en-GB" sz="1600" b="1">
                          <a:solidFill>
                            <a:schemeClr val="tx1"/>
                          </a:solidFill>
                        </a:rPr>
                        <a:t>Management Tool</a:t>
                      </a:r>
                      <a:endParaRPr lang="en-GB" sz="1600" b="1" dirty="0">
                        <a:solidFill>
                          <a:schemeClr val="tx1"/>
                        </a:solidFill>
                      </a:endParaRPr>
                    </a:p>
                  </a:txBody>
                  <a:tcPr/>
                </a:tc>
                <a:tc>
                  <a:txBody>
                    <a:bodyPr/>
                    <a:lstStyle/>
                    <a:p>
                      <a:r>
                        <a:rPr lang="en-GB" sz="1600" dirty="0">
                          <a:solidFill>
                            <a:schemeClr val="tx1"/>
                          </a:solidFill>
                        </a:rPr>
                        <a:t>A number of tools are used including Smartsheet, JIRA, Teamwork, Excel, Project </a:t>
                      </a:r>
                      <a:r>
                        <a:rPr lang="en-GB" sz="1600" i="1" dirty="0">
                          <a:solidFill>
                            <a:schemeClr val="tx1"/>
                          </a:solidFill>
                        </a:rPr>
                        <a:t>etc</a:t>
                      </a:r>
                      <a:r>
                        <a:rPr lang="en-GB" sz="1600" dirty="0">
                          <a:solidFill>
                            <a:schemeClr val="tx1"/>
                          </a:solidFill>
                        </a:rPr>
                        <a:t>. </a:t>
                      </a:r>
                    </a:p>
                    <a:p>
                      <a:r>
                        <a:rPr lang="en-GB" sz="1600" i="1" dirty="0">
                          <a:solidFill>
                            <a:schemeClr val="tx1"/>
                          </a:solidFill>
                        </a:rPr>
                        <a:t>Further information on a standard PM tool will be released in 2019.</a:t>
                      </a:r>
                    </a:p>
                  </a:txBody>
                  <a:tcPr/>
                </a:tc>
                <a:extLst>
                  <a:ext uri="{0D108BD9-81ED-4DB2-BD59-A6C34878D82A}">
                    <a16:rowId xmlns:a16="http://schemas.microsoft.com/office/drawing/2014/main" val="1687160533"/>
                  </a:ext>
                </a:extLst>
              </a:tr>
              <a:tr h="627500">
                <a:tc>
                  <a:txBody>
                    <a:bodyPr/>
                    <a:lstStyle/>
                    <a:p>
                      <a:pPr algn="ctr"/>
                      <a:r>
                        <a:rPr lang="en-GB" sz="1600" b="1" dirty="0">
                          <a:solidFill>
                            <a:schemeClr val="tx1"/>
                          </a:solidFill>
                        </a:rPr>
                        <a:t>Test Management Tool</a:t>
                      </a:r>
                    </a:p>
                  </a:txBody>
                  <a:tcPr/>
                </a:tc>
                <a:tc>
                  <a:txBody>
                    <a:bodyPr/>
                    <a:lstStyle/>
                    <a:p>
                      <a:r>
                        <a:rPr lang="en-GB" sz="1600" i="0" dirty="0">
                          <a:solidFill>
                            <a:schemeClr val="tx1"/>
                          </a:solidFill>
                        </a:rPr>
                        <a:t>A number of tools are used including HP Quality Center/ALMS, TestRail, JIRA, Excel </a:t>
                      </a:r>
                      <a:r>
                        <a:rPr lang="en-GB" sz="1600" i="1" dirty="0">
                          <a:solidFill>
                            <a:schemeClr val="tx1"/>
                          </a:solidFill>
                        </a:rPr>
                        <a:t>etc.</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600" i="1" dirty="0">
                          <a:solidFill>
                            <a:schemeClr val="tx1"/>
                          </a:solidFill>
                        </a:rPr>
                        <a:t>Further information on a standard TM tool will be released in 2019.</a:t>
                      </a:r>
                    </a:p>
                  </a:txBody>
                  <a:tcPr/>
                </a:tc>
                <a:extLst>
                  <a:ext uri="{0D108BD9-81ED-4DB2-BD59-A6C34878D82A}">
                    <a16:rowId xmlns:a16="http://schemas.microsoft.com/office/drawing/2014/main" val="3414532817"/>
                  </a:ext>
                </a:extLst>
              </a:tr>
            </a:tbl>
          </a:graphicData>
        </a:graphic>
      </p:graphicFrame>
      <p:grpSp>
        <p:nvGrpSpPr>
          <p:cNvPr id="4" name="Group 3">
            <a:extLst>
              <a:ext uri="{FF2B5EF4-FFF2-40B4-BE49-F238E27FC236}">
                <a16:creationId xmlns:a16="http://schemas.microsoft.com/office/drawing/2014/main" id="{034EBA2B-1C16-4D4F-B5CC-E9B77E157233}"/>
              </a:ext>
            </a:extLst>
          </p:cNvPr>
          <p:cNvGrpSpPr/>
          <p:nvPr/>
        </p:nvGrpSpPr>
        <p:grpSpPr>
          <a:xfrm>
            <a:off x="542887" y="4548600"/>
            <a:ext cx="1806256" cy="379697"/>
            <a:chOff x="1193074" y="5223669"/>
            <a:chExt cx="2914411" cy="424113"/>
          </a:xfrm>
        </p:grpSpPr>
        <p:pic>
          <p:nvPicPr>
            <p:cNvPr id="5" name="Picture 4">
              <a:extLst>
                <a:ext uri="{FF2B5EF4-FFF2-40B4-BE49-F238E27FC236}">
                  <a16:creationId xmlns:a16="http://schemas.microsoft.com/office/drawing/2014/main" id="{84CB7318-4429-9B4A-AEC6-29C8DA9D490D}"/>
                </a:ext>
              </a:extLst>
            </p:cNvPr>
            <p:cNvPicPr>
              <a:picLocks noChangeAspect="1"/>
            </p:cNvPicPr>
            <p:nvPr/>
          </p:nvPicPr>
          <p:blipFill>
            <a:blip r:embed="rId3"/>
            <a:stretch>
              <a:fillRect/>
            </a:stretch>
          </p:blipFill>
          <p:spPr>
            <a:xfrm>
              <a:off x="1535735" y="5223669"/>
              <a:ext cx="2571750" cy="424113"/>
            </a:xfrm>
            <a:prstGeom prst="rect">
              <a:avLst/>
            </a:prstGeom>
          </p:spPr>
        </p:pic>
        <p:pic>
          <p:nvPicPr>
            <p:cNvPr id="6" name="Picture 5">
              <a:extLst>
                <a:ext uri="{FF2B5EF4-FFF2-40B4-BE49-F238E27FC236}">
                  <a16:creationId xmlns:a16="http://schemas.microsoft.com/office/drawing/2014/main" id="{B99E82BF-D2AA-5A44-9A01-553E2536B628}"/>
                </a:ext>
              </a:extLst>
            </p:cNvPr>
            <p:cNvPicPr>
              <a:picLocks noChangeAspect="1"/>
            </p:cNvPicPr>
            <p:nvPr/>
          </p:nvPicPr>
          <p:blipFill>
            <a:blip r:embed="rId4"/>
            <a:stretch>
              <a:fillRect/>
            </a:stretch>
          </p:blipFill>
          <p:spPr>
            <a:xfrm>
              <a:off x="1193074" y="5306676"/>
              <a:ext cx="367584" cy="240684"/>
            </a:xfrm>
            <a:prstGeom prst="rect">
              <a:avLst/>
            </a:prstGeom>
          </p:spPr>
        </p:pic>
      </p:grpSp>
      <p:pic>
        <p:nvPicPr>
          <p:cNvPr id="7" name="Picture 6">
            <a:extLst>
              <a:ext uri="{FF2B5EF4-FFF2-40B4-BE49-F238E27FC236}">
                <a16:creationId xmlns:a16="http://schemas.microsoft.com/office/drawing/2014/main" id="{218662E8-F598-EA43-ACF5-1F30FF0F3B89}"/>
              </a:ext>
            </a:extLst>
          </p:cNvPr>
          <p:cNvPicPr>
            <a:picLocks noChangeAspect="1"/>
          </p:cNvPicPr>
          <p:nvPr/>
        </p:nvPicPr>
        <p:blipFill>
          <a:blip r:embed="rId5"/>
          <a:stretch>
            <a:fillRect/>
          </a:stretch>
        </p:blipFill>
        <p:spPr>
          <a:xfrm>
            <a:off x="717475" y="2650060"/>
            <a:ext cx="1616084" cy="425795"/>
          </a:xfrm>
          <a:prstGeom prst="rect">
            <a:avLst/>
          </a:prstGeom>
        </p:spPr>
      </p:pic>
      <p:pic>
        <p:nvPicPr>
          <p:cNvPr id="9" name="Picture 8">
            <a:extLst>
              <a:ext uri="{FF2B5EF4-FFF2-40B4-BE49-F238E27FC236}">
                <a16:creationId xmlns:a16="http://schemas.microsoft.com/office/drawing/2014/main" id="{3D781A7A-CAA8-1842-B23D-835982A4F35A}"/>
              </a:ext>
            </a:extLst>
          </p:cNvPr>
          <p:cNvPicPr>
            <a:picLocks noChangeAspect="1"/>
          </p:cNvPicPr>
          <p:nvPr/>
        </p:nvPicPr>
        <p:blipFill rotWithShape="1">
          <a:blip r:embed="rId6">
            <a:clrChange>
              <a:clrFrom>
                <a:srgbClr val="F6F6F6"/>
              </a:clrFrom>
              <a:clrTo>
                <a:srgbClr val="F6F6F6">
                  <a:alpha val="0"/>
                </a:srgbClr>
              </a:clrTo>
            </a:clrChange>
            <a:extLst>
              <a:ext uri="{28A0092B-C50C-407E-A947-70E740481C1C}">
                <a14:useLocalDpi xmlns:a14="http://schemas.microsoft.com/office/drawing/2010/main"/>
              </a:ext>
            </a:extLst>
          </a:blip>
          <a:srcRect/>
          <a:stretch/>
        </p:blipFill>
        <p:spPr>
          <a:xfrm>
            <a:off x="733059" y="2013286"/>
            <a:ext cx="1616084" cy="449635"/>
          </a:xfrm>
          <a:prstGeom prst="rect">
            <a:avLst/>
          </a:prstGeom>
        </p:spPr>
      </p:pic>
      <p:pic>
        <p:nvPicPr>
          <p:cNvPr id="11" name="Picture 10">
            <a:extLst>
              <a:ext uri="{FF2B5EF4-FFF2-40B4-BE49-F238E27FC236}">
                <a16:creationId xmlns:a16="http://schemas.microsoft.com/office/drawing/2014/main" id="{1A5DBDBD-87DA-4E7A-A166-A44286844D4F}"/>
              </a:ext>
            </a:extLst>
          </p:cNvPr>
          <p:cNvPicPr>
            <a:picLocks noChangeAspect="1"/>
          </p:cNvPicPr>
          <p:nvPr/>
        </p:nvPicPr>
        <p:blipFill>
          <a:blip r:embed="rId7"/>
          <a:stretch>
            <a:fillRect/>
          </a:stretch>
        </p:blipFill>
        <p:spPr>
          <a:xfrm>
            <a:off x="717475" y="3879939"/>
            <a:ext cx="1706864" cy="481522"/>
          </a:xfrm>
          <a:prstGeom prst="rect">
            <a:avLst/>
          </a:prstGeom>
        </p:spPr>
      </p:pic>
      <p:pic>
        <p:nvPicPr>
          <p:cNvPr id="13" name="Picture 12" descr="A close up of a logo&#10;&#10;Description generated with very high confidence">
            <a:extLst>
              <a:ext uri="{FF2B5EF4-FFF2-40B4-BE49-F238E27FC236}">
                <a16:creationId xmlns:a16="http://schemas.microsoft.com/office/drawing/2014/main" id="{F610815C-5F63-4F85-9B1F-B8B0A2D2DF5F}"/>
              </a:ext>
            </a:extLst>
          </p:cNvPr>
          <p:cNvPicPr>
            <a:picLocks noChangeAspect="1"/>
          </p:cNvPicPr>
          <p:nvPr/>
        </p:nvPicPr>
        <p:blipFill>
          <a:blip r:embed="rId8"/>
          <a:stretch>
            <a:fillRect/>
          </a:stretch>
        </p:blipFill>
        <p:spPr>
          <a:xfrm>
            <a:off x="984487" y="3262994"/>
            <a:ext cx="1082060" cy="481522"/>
          </a:xfrm>
          <a:prstGeom prst="rect">
            <a:avLst/>
          </a:prstGeom>
        </p:spPr>
      </p:pic>
    </p:spTree>
    <p:extLst>
      <p:ext uri="{BB962C8B-B14F-4D97-AF65-F5344CB8AC3E}">
        <p14:creationId xmlns:p14="http://schemas.microsoft.com/office/powerpoint/2010/main" val="14806854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E4615-8B77-2448-AE59-C6052C5EE39F}"/>
              </a:ext>
            </a:extLst>
          </p:cNvPr>
          <p:cNvSpPr>
            <a:spLocks noGrp="1"/>
          </p:cNvSpPr>
          <p:nvPr>
            <p:ph type="title"/>
          </p:nvPr>
        </p:nvSpPr>
        <p:spPr/>
        <p:txBody>
          <a:bodyPr/>
          <a:lstStyle/>
          <a:p>
            <a:r>
              <a:rPr lang="en-US" dirty="0"/>
              <a:t>Timeline &amp; Next Steps</a:t>
            </a:r>
            <a:br>
              <a:rPr lang="en-US" dirty="0"/>
            </a:br>
            <a:endParaRPr lang="en-US" dirty="0"/>
          </a:p>
        </p:txBody>
      </p:sp>
    </p:spTree>
    <p:extLst>
      <p:ext uri="{BB962C8B-B14F-4D97-AF65-F5344CB8AC3E}">
        <p14:creationId xmlns:p14="http://schemas.microsoft.com/office/powerpoint/2010/main" val="51415395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DE640-FCB7-674C-9BB9-1FF494511B09}"/>
              </a:ext>
            </a:extLst>
          </p:cNvPr>
          <p:cNvSpPr>
            <a:spLocks noGrp="1"/>
          </p:cNvSpPr>
          <p:nvPr>
            <p:ph type="title"/>
          </p:nvPr>
        </p:nvSpPr>
        <p:spPr/>
        <p:txBody>
          <a:bodyPr/>
          <a:lstStyle/>
          <a:p>
            <a:r>
              <a:rPr lang="en-US" dirty="0"/>
              <a:t>Next Steps</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7F3CB76-761D-5C42-BA0B-3F4D4E8F1B04}"/>
                  </a:ext>
                </a:extLst>
              </p:cNvPr>
              <p:cNvSpPr>
                <a:spLocks noGrp="1"/>
              </p:cNvSpPr>
              <p:nvPr>
                <p:ph idx="1"/>
              </p:nvPr>
            </p:nvSpPr>
            <p:spPr/>
            <p:txBody>
              <a:bodyPr/>
              <a:lstStyle/>
              <a:p>
                <a:r>
                  <a:rPr lang="en-US" sz="2000" dirty="0"/>
                  <a:t>Secure your MAP Certification</a:t>
                </a:r>
              </a:p>
              <a:p>
                <a:pPr lvl="1"/>
                <a:r>
                  <a:rPr lang="en-US" sz="2000" dirty="0"/>
                  <a:t>Training Session </a:t>
                </a:r>
                <a14:m>
                  <m:oMath xmlns:m="http://schemas.openxmlformats.org/officeDocument/2006/math">
                    <m:r>
                      <a:rPr lang="en-US" sz="2000" i="1">
                        <a:solidFill>
                          <a:schemeClr val="accent4"/>
                        </a:solidFill>
                        <a:latin typeface="Cambria Math" panose="02040503050406030204" pitchFamily="18" charset="0"/>
                        <a:ea typeface="Cambria Math" panose="02040503050406030204" pitchFamily="18" charset="0"/>
                      </a:rPr>
                      <m:t>√</m:t>
                    </m:r>
                  </m:oMath>
                </a14:m>
                <a:endParaRPr lang="en-US" sz="2000" dirty="0"/>
              </a:p>
              <a:p>
                <a:pPr lvl="1"/>
                <a:r>
                  <a:rPr lang="en-US" sz="2000" dirty="0"/>
                  <a:t>Read the Standard Operating Procedures (via SmartSolve or via MAP)</a:t>
                </a:r>
                <a:endParaRPr lang="en-US" sz="2000" baseline="30000" dirty="0"/>
              </a:p>
              <a:p>
                <a:pPr lvl="1"/>
                <a:r>
                  <a:rPr lang="en-US" sz="2000" dirty="0"/>
                  <a:t>Take the certification (via SmartSolve)</a:t>
                </a:r>
              </a:p>
              <a:p>
                <a:r>
                  <a:rPr lang="en-US" sz="2000" dirty="0"/>
                  <a:t>Send us the requested information to setup your SmartSolve account (if not already provided)</a:t>
                </a:r>
              </a:p>
              <a:p>
                <a:r>
                  <a:rPr lang="en-US" sz="2000" dirty="0"/>
                  <a:t>Certification to be completed by </a:t>
                </a:r>
                <a:r>
                  <a:rPr lang="en-US" sz="2000" b="1" dirty="0">
                    <a:solidFill>
                      <a:schemeClr val="accent1"/>
                    </a:solidFill>
                  </a:rPr>
                  <a:t>2 weeks after the training finishes and you have access to SmartSolve.</a:t>
                </a:r>
              </a:p>
              <a:p>
                <a:r>
                  <a:rPr lang="en-US" sz="2000" dirty="0"/>
                  <a:t>Contact the Delivery Excellence team with questions, comments or feedback – TSGDE@iqvia.com</a:t>
                </a:r>
              </a:p>
            </p:txBody>
          </p:sp>
        </mc:Choice>
        <mc:Fallback xmlns="">
          <p:sp>
            <p:nvSpPr>
              <p:cNvPr id="4" name="Content Placeholder 3">
                <a:extLst>
                  <a:ext uri="{FF2B5EF4-FFF2-40B4-BE49-F238E27FC236}">
                    <a16:creationId xmlns:a16="http://schemas.microsoft.com/office/drawing/2014/main" id="{E7F3CB76-761D-5C42-BA0B-3F4D4E8F1B04}"/>
                  </a:ext>
                </a:extLst>
              </p:cNvPr>
              <p:cNvSpPr>
                <a:spLocks noGrp="1" noRot="1" noChangeAspect="1" noMove="1" noResize="1" noEditPoints="1" noAdjustHandles="1" noChangeArrowheads="1" noChangeShapeType="1" noTextEdit="1"/>
              </p:cNvSpPr>
              <p:nvPr>
                <p:ph idx="1"/>
              </p:nvPr>
            </p:nvSpPr>
            <p:spPr>
              <a:blipFill>
                <a:blip r:embed="rId2"/>
                <a:stretch>
                  <a:fillRect l="-484" t="-549"/>
                </a:stretch>
              </a:blipFill>
            </p:spPr>
            <p:txBody>
              <a:bodyPr/>
              <a:lstStyle/>
              <a:p>
                <a:r>
                  <a:rPr lang="en-GB">
                    <a:noFill/>
                  </a:rPr>
                  <a:t> </a:t>
                </a:r>
              </a:p>
            </p:txBody>
          </p:sp>
        </mc:Fallback>
      </mc:AlternateContent>
    </p:spTree>
    <p:extLst>
      <p:ext uri="{BB962C8B-B14F-4D97-AF65-F5344CB8AC3E}">
        <p14:creationId xmlns:p14="http://schemas.microsoft.com/office/powerpoint/2010/main" val="2078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41E2C0-7ED0-41A4-8872-BB7BFCF02CAB}"/>
              </a:ext>
            </a:extLst>
          </p:cNvPr>
          <p:cNvSpPr>
            <a:spLocks noGrp="1"/>
          </p:cNvSpPr>
          <p:nvPr>
            <p:ph type="body" sz="quarter" idx="16"/>
          </p:nvPr>
        </p:nvSpPr>
        <p:spPr/>
        <p:txBody>
          <a:bodyPr/>
          <a:lstStyle/>
          <a:p>
            <a:r>
              <a:rPr lang="en-GB" dirty="0"/>
              <a:t>Acquired from Pilgrim</a:t>
            </a:r>
          </a:p>
        </p:txBody>
      </p:sp>
      <p:sp>
        <p:nvSpPr>
          <p:cNvPr id="3" name="Title 2">
            <a:extLst>
              <a:ext uri="{FF2B5EF4-FFF2-40B4-BE49-F238E27FC236}">
                <a16:creationId xmlns:a16="http://schemas.microsoft.com/office/drawing/2014/main" id="{A70C5BC6-6118-44DA-A2F7-5EE5314DB33F}"/>
              </a:ext>
            </a:extLst>
          </p:cNvPr>
          <p:cNvSpPr>
            <a:spLocks noGrp="1"/>
          </p:cNvSpPr>
          <p:nvPr>
            <p:ph type="title"/>
          </p:nvPr>
        </p:nvSpPr>
        <p:spPr/>
        <p:txBody>
          <a:bodyPr/>
          <a:lstStyle/>
          <a:p>
            <a:r>
              <a:rPr lang="en-GB" dirty="0"/>
              <a:t>QMS Tool: SmartSolve</a:t>
            </a:r>
          </a:p>
        </p:txBody>
      </p:sp>
      <p:sp>
        <p:nvSpPr>
          <p:cNvPr id="4" name="Content Placeholder 3">
            <a:extLst>
              <a:ext uri="{FF2B5EF4-FFF2-40B4-BE49-F238E27FC236}">
                <a16:creationId xmlns:a16="http://schemas.microsoft.com/office/drawing/2014/main" id="{1F650CE7-8232-4AB7-94CC-7263122F8364}"/>
              </a:ext>
            </a:extLst>
          </p:cNvPr>
          <p:cNvSpPr>
            <a:spLocks noGrp="1"/>
          </p:cNvSpPr>
          <p:nvPr>
            <p:ph idx="1"/>
          </p:nvPr>
        </p:nvSpPr>
        <p:spPr/>
        <p:txBody>
          <a:bodyPr/>
          <a:lstStyle/>
          <a:p>
            <a:pPr lvl="0">
              <a:spcBef>
                <a:spcPts val="600"/>
              </a:spcBef>
              <a:spcAft>
                <a:spcPts val="600"/>
              </a:spcAft>
            </a:pPr>
            <a:r>
              <a:rPr lang="en-GB" sz="1800" dirty="0"/>
              <a:t>SmartSolve is the IQVIA standard Quality Management System (QMS) to:</a:t>
            </a:r>
          </a:p>
          <a:p>
            <a:pPr lvl="1">
              <a:spcBef>
                <a:spcPts val="600"/>
              </a:spcBef>
              <a:spcAft>
                <a:spcPts val="600"/>
              </a:spcAft>
            </a:pPr>
            <a:r>
              <a:rPr lang="en-GB" sz="1800" dirty="0"/>
              <a:t>Apply governance on how we store and grant access to our documentation (Standard Operating Procedures, Work Instructions etc)</a:t>
            </a:r>
          </a:p>
          <a:p>
            <a:pPr lvl="1">
              <a:spcBef>
                <a:spcPts val="600"/>
              </a:spcBef>
              <a:spcAft>
                <a:spcPts val="600"/>
              </a:spcAft>
            </a:pPr>
            <a:r>
              <a:rPr lang="en-GB" sz="1800" dirty="0"/>
              <a:t>Achieve compliance from IQVIA users to ensure</a:t>
            </a:r>
          </a:p>
          <a:p>
            <a:pPr lvl="2">
              <a:spcBef>
                <a:spcPts val="600"/>
              </a:spcBef>
              <a:spcAft>
                <a:spcPts val="600"/>
              </a:spcAft>
            </a:pPr>
            <a:r>
              <a:rPr lang="en-GB" sz="1800" dirty="0"/>
              <a:t>Reading and acknowledgement of the content of documents relevant to job role, whether it is via individual documents, or grouped together as part of a training course, </a:t>
            </a:r>
          </a:p>
          <a:p>
            <a:pPr lvl="2">
              <a:spcBef>
                <a:spcPts val="600"/>
              </a:spcBef>
              <a:spcAft>
                <a:spcPts val="600"/>
              </a:spcAft>
            </a:pPr>
            <a:r>
              <a:rPr lang="en-GB" sz="1800" dirty="0"/>
              <a:t>Access to an assessment to test the user’s understanding of the documents</a:t>
            </a:r>
          </a:p>
          <a:p>
            <a:pPr lvl="2">
              <a:spcBef>
                <a:spcPts val="600"/>
              </a:spcBef>
              <a:spcAft>
                <a:spcPts val="600"/>
              </a:spcAft>
            </a:pPr>
            <a:r>
              <a:rPr lang="en-GB" sz="1800" dirty="0"/>
              <a:t>Management of any requests from clients (via audits or RFPs)</a:t>
            </a:r>
          </a:p>
          <a:p>
            <a:pPr lvl="0">
              <a:spcBef>
                <a:spcPts val="600"/>
              </a:spcBef>
              <a:spcAft>
                <a:spcPts val="600"/>
              </a:spcAft>
            </a:pPr>
            <a:endParaRPr lang="en-GB" sz="1800" dirty="0"/>
          </a:p>
          <a:p>
            <a:pPr lvl="0">
              <a:spcBef>
                <a:spcPts val="600"/>
              </a:spcBef>
              <a:spcAft>
                <a:spcPts val="600"/>
              </a:spcAft>
            </a:pPr>
            <a:r>
              <a:rPr lang="en-GB" sz="1800" b="1" dirty="0">
                <a:solidFill>
                  <a:schemeClr val="accent1"/>
                </a:solidFill>
              </a:rPr>
              <a:t>SmartSolve will drive our goal of achieving ISO9001 certification targeted for later in 2019</a:t>
            </a:r>
          </a:p>
          <a:p>
            <a:pPr>
              <a:spcBef>
                <a:spcPts val="0"/>
              </a:spcBef>
            </a:pPr>
            <a:endParaRPr lang="en-GB" sz="1800" dirty="0"/>
          </a:p>
        </p:txBody>
      </p:sp>
      <p:pic>
        <p:nvPicPr>
          <p:cNvPr id="6" name="Picture 5">
            <a:extLst>
              <a:ext uri="{FF2B5EF4-FFF2-40B4-BE49-F238E27FC236}">
                <a16:creationId xmlns:a16="http://schemas.microsoft.com/office/drawing/2014/main" id="{C46A3335-F9CE-4020-BE7C-DE5D36BF531D}"/>
              </a:ext>
            </a:extLst>
          </p:cNvPr>
          <p:cNvPicPr>
            <a:picLocks noChangeAspect="1"/>
          </p:cNvPicPr>
          <p:nvPr/>
        </p:nvPicPr>
        <p:blipFill>
          <a:blip r:embed="rId2"/>
          <a:stretch>
            <a:fillRect/>
          </a:stretch>
        </p:blipFill>
        <p:spPr>
          <a:xfrm>
            <a:off x="9753601" y="487680"/>
            <a:ext cx="1677734" cy="401775"/>
          </a:xfrm>
          <a:prstGeom prst="rect">
            <a:avLst/>
          </a:prstGeom>
        </p:spPr>
      </p:pic>
    </p:spTree>
    <p:extLst>
      <p:ext uri="{BB962C8B-B14F-4D97-AF65-F5344CB8AC3E}">
        <p14:creationId xmlns:p14="http://schemas.microsoft.com/office/powerpoint/2010/main" val="12620619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E9DE640-FCB7-674C-9BB9-1FF494511B09}"/>
              </a:ext>
            </a:extLst>
          </p:cNvPr>
          <p:cNvSpPr>
            <a:spLocks noGrp="1"/>
          </p:cNvSpPr>
          <p:nvPr>
            <p:ph type="title"/>
          </p:nvPr>
        </p:nvSpPr>
        <p:spPr/>
        <p:txBody>
          <a:bodyPr/>
          <a:lstStyle/>
          <a:p>
            <a:r>
              <a:rPr lang="en-US" dirty="0"/>
              <a:t>SmartSolve Tips and Tricks</a:t>
            </a:r>
          </a:p>
        </p:txBody>
      </p:sp>
      <p:sp>
        <p:nvSpPr>
          <p:cNvPr id="9" name="Rectangle 8">
            <a:extLst>
              <a:ext uri="{FF2B5EF4-FFF2-40B4-BE49-F238E27FC236}">
                <a16:creationId xmlns:a16="http://schemas.microsoft.com/office/drawing/2014/main" id="{CFBE58C9-18BE-2D4E-A64F-D4482A85A6C3}"/>
              </a:ext>
            </a:extLst>
          </p:cNvPr>
          <p:cNvSpPr/>
          <p:nvPr/>
        </p:nvSpPr>
        <p:spPr>
          <a:xfrm>
            <a:off x="384693" y="1208220"/>
            <a:ext cx="11338561" cy="5078313"/>
          </a:xfrm>
          <a:prstGeom prst="rect">
            <a:avLst/>
          </a:prstGeom>
        </p:spPr>
        <p:txBody>
          <a:bodyPr wrap="square">
            <a:spAutoFit/>
          </a:bodyPr>
          <a:lstStyle/>
          <a:p>
            <a:pPr marL="342900" indent="-342900">
              <a:spcBef>
                <a:spcPts val="400"/>
              </a:spcBef>
              <a:buFont typeface="Arial" panose="020B0604020202020204" pitchFamily="34" charset="0"/>
              <a:buChar char="•"/>
              <a:defRPr/>
            </a:pPr>
            <a:r>
              <a:rPr lang="en-US" dirty="0"/>
              <a:t>This is the best link to take your SmartSolve certification: </a:t>
            </a:r>
            <a:r>
              <a:rPr lang="en-GB" dirty="0">
                <a:hlinkClick r:id="rId3"/>
              </a:rPr>
              <a:t>https://emea.pilgrimasp.com/prod/smartsolve/login.aspx</a:t>
            </a:r>
            <a:endParaRPr lang="en-GB" dirty="0"/>
          </a:p>
          <a:p>
            <a:endParaRPr lang="en-US" dirty="0"/>
          </a:p>
          <a:p>
            <a:pPr marL="342900" indent="-342900">
              <a:buFont typeface="Arial" panose="020B0604020202020204" pitchFamily="34" charset="0"/>
              <a:buChar char="•"/>
            </a:pPr>
            <a:r>
              <a:rPr lang="en-US" dirty="0"/>
              <a:t>There is a 13 question quiz based on an Implementation job role or 15 if you are in Ongoing Support or 25 if you are in a dual role.  The pass mark is 70% and you get 3 attempts.  If you fail 3 times contact the Delivery Excellence team to reset this for you.  SmartSolve Support – Email </a:t>
            </a:r>
            <a:r>
              <a:rPr lang="en-US" dirty="0">
                <a:hlinkClick r:id="rId4"/>
              </a:rPr>
              <a:t>TSGDE@iqvia.com</a:t>
            </a:r>
            <a:endParaRPr lang="en-US" dirty="0"/>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Use the </a:t>
            </a:r>
            <a:r>
              <a:rPr lang="en-US" i="1" dirty="0">
                <a:solidFill>
                  <a:schemeClr val="accent1"/>
                </a:solidFill>
              </a:rPr>
              <a:t>SmartSolve How to Guide</a:t>
            </a:r>
            <a:r>
              <a:rPr lang="en-US" i="1" dirty="0"/>
              <a:t> (</a:t>
            </a:r>
            <a:r>
              <a:rPr lang="en-US" dirty="0"/>
              <a:t>MAP Knowledge Center &gt; MAP Training Folder) for step by step screenshots and instructions to help you through your certification.</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The quiz is “open book” so you can refer to the MAP SharePoint site and any other MAP training materials.</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Managers will be notified that their direct reports have been assigned to do the certification and will be sent reminders to complete ahead of the deadline.</a:t>
            </a:r>
          </a:p>
          <a:p>
            <a:pPr marL="342900" indent="-342900">
              <a:buFont typeface="Arial" panose="020B0604020202020204" pitchFamily="34" charset="0"/>
              <a:buChar char="•"/>
            </a:pPr>
            <a:endParaRPr lang="en-US" dirty="0"/>
          </a:p>
          <a:p>
            <a:pPr marL="342900" indent="-342900">
              <a:buFont typeface="Arial" panose="020B0604020202020204" pitchFamily="34" charset="0"/>
              <a:buChar char="•"/>
            </a:pPr>
            <a:r>
              <a:rPr lang="en-US" dirty="0"/>
              <a:t>You will need </a:t>
            </a:r>
            <a:r>
              <a:rPr lang="en-US" b="1" dirty="0">
                <a:solidFill>
                  <a:schemeClr val="accent1"/>
                </a:solidFill>
              </a:rPr>
              <a:t>Chrome</a:t>
            </a:r>
            <a:r>
              <a:rPr lang="en-US" dirty="0"/>
              <a:t> installed on your PC to use SmartSolve.  Please open a VIA ticket if you don’t already have Chrome on your PC.  Internet Explorer will work, but not as well.</a:t>
            </a:r>
          </a:p>
          <a:p>
            <a:pPr marL="342900" indent="-34290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4BCB67F2-3F4A-40C9-9AF6-05B3B0CAEC5A}"/>
              </a:ext>
            </a:extLst>
          </p:cNvPr>
          <p:cNvPicPr>
            <a:picLocks noChangeAspect="1"/>
          </p:cNvPicPr>
          <p:nvPr/>
        </p:nvPicPr>
        <p:blipFill>
          <a:blip r:embed="rId5"/>
          <a:stretch>
            <a:fillRect/>
          </a:stretch>
        </p:blipFill>
        <p:spPr>
          <a:xfrm>
            <a:off x="9753601" y="487680"/>
            <a:ext cx="1677734" cy="401775"/>
          </a:xfrm>
          <a:prstGeom prst="rect">
            <a:avLst/>
          </a:prstGeom>
        </p:spPr>
      </p:pic>
    </p:spTree>
    <p:extLst>
      <p:ext uri="{BB962C8B-B14F-4D97-AF65-F5344CB8AC3E}">
        <p14:creationId xmlns:p14="http://schemas.microsoft.com/office/powerpoint/2010/main" val="32959857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02F8920-451F-C34D-837C-EE7C7647B1A8}"/>
              </a:ext>
            </a:extLst>
          </p:cNvPr>
          <p:cNvSpPr>
            <a:spLocks noGrp="1"/>
          </p:cNvSpPr>
          <p:nvPr>
            <p:ph type="body" sz="quarter" idx="11"/>
          </p:nvPr>
        </p:nvSpPr>
        <p:spPr>
          <a:xfrm>
            <a:off x="4236980" y="835016"/>
            <a:ext cx="7231120" cy="4999475"/>
          </a:xfrm>
        </p:spPr>
        <p:txBody>
          <a:bodyPr/>
          <a:lstStyle/>
          <a:p>
            <a:pPr marL="0" indent="0">
              <a:spcBef>
                <a:spcPts val="1200"/>
              </a:spcBef>
              <a:buNone/>
            </a:pPr>
            <a:r>
              <a:rPr lang="en-US" dirty="0"/>
              <a:t>This training session on </a:t>
            </a:r>
            <a:r>
              <a:rPr lang="en-US" b="1" dirty="0">
                <a:solidFill>
                  <a:schemeClr val="accent1"/>
                </a:solidFill>
              </a:rPr>
              <a:t>Exploring Implementation Processes </a:t>
            </a:r>
            <a:r>
              <a:rPr lang="en-US" dirty="0"/>
              <a:t>is now complete and you should be able to:</a:t>
            </a:r>
          </a:p>
          <a:p>
            <a:pPr>
              <a:spcBef>
                <a:spcPts val="1200"/>
              </a:spcBef>
              <a:buFont typeface="Arial" panose="020B0604020202020204" pitchFamily="34" charset="0"/>
              <a:buChar char="•"/>
            </a:pPr>
            <a:r>
              <a:rPr lang="en-US" dirty="0"/>
              <a:t>Understand the Project Phases and the relevant SOPs.</a:t>
            </a:r>
          </a:p>
          <a:p>
            <a:pPr>
              <a:spcBef>
                <a:spcPts val="1200"/>
              </a:spcBef>
              <a:buFont typeface="Arial" panose="020B0604020202020204" pitchFamily="34" charset="0"/>
              <a:buChar char="•"/>
            </a:pPr>
            <a:r>
              <a:rPr lang="en-US" dirty="0"/>
              <a:t>Ensure that the transition from Implementation to Ongoing Support is done correctly.</a:t>
            </a:r>
          </a:p>
          <a:p>
            <a:pPr>
              <a:spcBef>
                <a:spcPts val="1200"/>
              </a:spcBef>
              <a:buFont typeface="Arial" panose="020B0604020202020204" pitchFamily="34" charset="0"/>
              <a:buChar char="•"/>
            </a:pPr>
            <a:r>
              <a:rPr lang="en-US" dirty="0"/>
              <a:t>Identify the Implementation processes that are relevant to your functional role.</a:t>
            </a:r>
          </a:p>
          <a:p>
            <a:pPr>
              <a:spcBef>
                <a:spcPts val="1200"/>
              </a:spcBef>
              <a:buFont typeface="Arial" panose="020B0604020202020204" pitchFamily="34" charset="0"/>
              <a:buChar char="•"/>
            </a:pPr>
            <a:r>
              <a:rPr lang="en-US" dirty="0"/>
              <a:t>Have basic knowledge of MAP tools and governance processes.</a:t>
            </a:r>
          </a:p>
          <a:p>
            <a:pPr>
              <a:spcBef>
                <a:spcPts val="1200"/>
              </a:spcBef>
              <a:buFont typeface="Arial" panose="020B0604020202020204" pitchFamily="34" charset="0"/>
              <a:buChar char="•"/>
            </a:pPr>
            <a:r>
              <a:rPr lang="en-US" dirty="0"/>
              <a:t>Build on the knowledge acquired to gain MAP certification using our SmartSolve system.</a:t>
            </a:r>
          </a:p>
        </p:txBody>
      </p:sp>
      <p:sp>
        <p:nvSpPr>
          <p:cNvPr id="3" name="Rectangle 2">
            <a:extLst>
              <a:ext uri="{FF2B5EF4-FFF2-40B4-BE49-F238E27FC236}">
                <a16:creationId xmlns:a16="http://schemas.microsoft.com/office/drawing/2014/main" id="{42A6712D-E687-8744-A979-3400B73BD5BB}"/>
              </a:ext>
            </a:extLst>
          </p:cNvPr>
          <p:cNvSpPr/>
          <p:nvPr/>
        </p:nvSpPr>
        <p:spPr>
          <a:xfrm>
            <a:off x="723900" y="2420353"/>
            <a:ext cx="2590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r>
              <a:rPr lang="en-US" sz="3200" b="1" dirty="0"/>
              <a:t>Training Objectives</a:t>
            </a:r>
          </a:p>
        </p:txBody>
      </p:sp>
    </p:spTree>
    <p:extLst>
      <p:ext uri="{BB962C8B-B14F-4D97-AF65-F5344CB8AC3E}">
        <p14:creationId xmlns:p14="http://schemas.microsoft.com/office/powerpoint/2010/main" val="59756417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D779-9942-440E-BDE8-12ACE33673C1}"/>
              </a:ext>
            </a:extLst>
          </p:cNvPr>
          <p:cNvSpPr>
            <a:spLocks noGrp="1"/>
          </p:cNvSpPr>
          <p:nvPr>
            <p:ph type="title"/>
          </p:nvPr>
        </p:nvSpPr>
        <p:spPr/>
        <p:txBody>
          <a:bodyPr/>
          <a:lstStyle/>
          <a:p>
            <a:r>
              <a:rPr lang="en-GB" dirty="0"/>
              <a:t>Thank you for your attention</a:t>
            </a:r>
          </a:p>
        </p:txBody>
      </p:sp>
      <p:sp>
        <p:nvSpPr>
          <p:cNvPr id="3" name="Content Placeholder 2">
            <a:extLst>
              <a:ext uri="{FF2B5EF4-FFF2-40B4-BE49-F238E27FC236}">
                <a16:creationId xmlns:a16="http://schemas.microsoft.com/office/drawing/2014/main" id="{0E3C64E9-063A-455B-BE0D-CAA3A36D1B5B}"/>
              </a:ext>
            </a:extLst>
          </p:cNvPr>
          <p:cNvSpPr>
            <a:spLocks noGrp="1"/>
          </p:cNvSpPr>
          <p:nvPr>
            <p:ph idx="1"/>
          </p:nvPr>
        </p:nvSpPr>
        <p:spPr>
          <a:xfrm>
            <a:off x="3765550" y="3208148"/>
            <a:ext cx="7378924" cy="1467547"/>
          </a:xfrm>
        </p:spPr>
        <p:txBody>
          <a:bodyPr/>
          <a:lstStyle/>
          <a:p>
            <a:pPr marL="0" indent="0">
              <a:buNone/>
            </a:pPr>
            <a:r>
              <a:rPr lang="en-GB" dirty="0"/>
              <a:t>Please contact Delivery Excellence for further information at </a:t>
            </a:r>
            <a:r>
              <a:rPr lang="en-GB" i="1" dirty="0"/>
              <a:t>TSGDE@iqvia.com</a:t>
            </a:r>
          </a:p>
        </p:txBody>
      </p:sp>
    </p:spTree>
    <p:extLst>
      <p:ext uri="{BB962C8B-B14F-4D97-AF65-F5344CB8AC3E}">
        <p14:creationId xmlns:p14="http://schemas.microsoft.com/office/powerpoint/2010/main" val="412388607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991481F-CB01-4598-884D-1F4FF6206BAA}"/>
              </a:ext>
            </a:extLst>
          </p:cNvPr>
          <p:cNvSpPr>
            <a:spLocks noGrp="1"/>
          </p:cNvSpPr>
          <p:nvPr>
            <p:ph type="body" sz="quarter" idx="16"/>
          </p:nvPr>
        </p:nvSpPr>
        <p:spPr/>
        <p:txBody>
          <a:bodyPr/>
          <a:lstStyle/>
          <a:p>
            <a:r>
              <a:rPr lang="en-GB" dirty="0"/>
              <a:t>SOW templates mirror the project work from Phase 1 to 5 and must be in place for the next phase of the project to start</a:t>
            </a:r>
          </a:p>
        </p:txBody>
      </p:sp>
      <p:sp>
        <p:nvSpPr>
          <p:cNvPr id="3" name="Title 2">
            <a:extLst>
              <a:ext uri="{FF2B5EF4-FFF2-40B4-BE49-F238E27FC236}">
                <a16:creationId xmlns:a16="http://schemas.microsoft.com/office/drawing/2014/main" id="{464029E7-D110-4F06-A0B9-BC13E6951EBD}"/>
              </a:ext>
            </a:extLst>
          </p:cNvPr>
          <p:cNvSpPr>
            <a:spLocks noGrp="1"/>
          </p:cNvSpPr>
          <p:nvPr>
            <p:ph type="title"/>
          </p:nvPr>
        </p:nvSpPr>
        <p:spPr/>
        <p:txBody>
          <a:bodyPr/>
          <a:lstStyle/>
          <a:p>
            <a:r>
              <a:rPr lang="en-GB" dirty="0"/>
              <a:t>Product-specific Statement of Works (SOWs)</a:t>
            </a:r>
          </a:p>
        </p:txBody>
      </p:sp>
      <p:graphicFrame>
        <p:nvGraphicFramePr>
          <p:cNvPr id="6" name="Content Placeholder 5">
            <a:extLst>
              <a:ext uri="{FF2B5EF4-FFF2-40B4-BE49-F238E27FC236}">
                <a16:creationId xmlns:a16="http://schemas.microsoft.com/office/drawing/2014/main" id="{FFD38C9E-7CFD-4E4D-96DB-0436932CB88B}"/>
              </a:ext>
            </a:extLst>
          </p:cNvPr>
          <p:cNvGraphicFramePr>
            <a:graphicFrameLocks noGrp="1"/>
          </p:cNvGraphicFramePr>
          <p:nvPr>
            <p:ph idx="1"/>
            <p:extLst>
              <p:ext uri="{D42A27DB-BD31-4B8C-83A1-F6EECF244321}">
                <p14:modId xmlns:p14="http://schemas.microsoft.com/office/powerpoint/2010/main" val="37012107"/>
              </p:ext>
            </p:extLst>
          </p:nvPr>
        </p:nvGraphicFramePr>
        <p:xfrm>
          <a:off x="79519" y="1521729"/>
          <a:ext cx="12032961" cy="48114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Box 3">
            <a:extLst>
              <a:ext uri="{FF2B5EF4-FFF2-40B4-BE49-F238E27FC236}">
                <a16:creationId xmlns:a16="http://schemas.microsoft.com/office/drawing/2014/main" id="{72BDB3B4-6483-401F-8D63-E4AF0376955D}"/>
              </a:ext>
            </a:extLst>
          </p:cNvPr>
          <p:cNvSpPr txBox="1"/>
          <p:nvPr/>
        </p:nvSpPr>
        <p:spPr>
          <a:xfrm>
            <a:off x="5343525" y="5629275"/>
            <a:ext cx="3419475" cy="1169551"/>
          </a:xfrm>
          <a:prstGeom prst="rect">
            <a:avLst/>
          </a:prstGeom>
          <a:noFill/>
        </p:spPr>
        <p:txBody>
          <a:bodyPr wrap="square" rtlCol="0">
            <a:spAutoFit/>
          </a:bodyPr>
          <a:lstStyle/>
          <a:p>
            <a:r>
              <a:rPr lang="en-GB" sz="1400" dirty="0">
                <a:solidFill>
                  <a:schemeClr val="tx2"/>
                </a:solidFill>
              </a:rPr>
              <a:t>* Two purposes:</a:t>
            </a:r>
          </a:p>
          <a:p>
            <a:pPr marL="540000" indent="-342900">
              <a:buFont typeface="+mj-lt"/>
              <a:buAutoNum type="arabicPeriod"/>
            </a:pPr>
            <a:r>
              <a:rPr lang="en-GB" sz="1400" dirty="0">
                <a:solidFill>
                  <a:schemeClr val="tx2"/>
                </a:solidFill>
              </a:rPr>
              <a:t>Tells the client what we have agreed to deliver</a:t>
            </a:r>
          </a:p>
          <a:p>
            <a:pPr marL="540000" indent="-342900">
              <a:buFont typeface="+mj-lt"/>
              <a:buAutoNum type="arabicPeriod"/>
            </a:pPr>
            <a:r>
              <a:rPr lang="en-GB" sz="1400" dirty="0">
                <a:solidFill>
                  <a:schemeClr val="tx2"/>
                </a:solidFill>
              </a:rPr>
              <a:t>Tells the Delivery team what we have agreed to deliver</a:t>
            </a:r>
          </a:p>
        </p:txBody>
      </p:sp>
    </p:spTree>
    <p:extLst>
      <p:ext uri="{BB962C8B-B14F-4D97-AF65-F5344CB8AC3E}">
        <p14:creationId xmlns:p14="http://schemas.microsoft.com/office/powerpoint/2010/main" val="19393541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B628DE-84C4-4238-B183-2E5B963862FD}"/>
              </a:ext>
            </a:extLst>
          </p:cNvPr>
          <p:cNvSpPr>
            <a:spLocks noGrp="1"/>
          </p:cNvSpPr>
          <p:nvPr>
            <p:ph type="title"/>
          </p:nvPr>
        </p:nvSpPr>
        <p:spPr/>
        <p:txBody>
          <a:bodyPr/>
          <a:lstStyle/>
          <a:p>
            <a:r>
              <a:rPr lang="en-GB" dirty="0"/>
              <a:t>Project Management </a:t>
            </a:r>
            <a:br>
              <a:rPr lang="en-GB" dirty="0"/>
            </a:br>
            <a:r>
              <a:rPr lang="en-GB" sz="1800" dirty="0"/>
              <a:t>(PM Processes)</a:t>
            </a:r>
          </a:p>
        </p:txBody>
      </p:sp>
    </p:spTree>
    <p:extLst>
      <p:ext uri="{BB962C8B-B14F-4D97-AF65-F5344CB8AC3E}">
        <p14:creationId xmlns:p14="http://schemas.microsoft.com/office/powerpoint/2010/main" val="615194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674922"/>
            <a:ext cx="7734070" cy="5006158"/>
          </a:xfrm>
        </p:spPr>
        <p:txBody>
          <a:bodyPr/>
          <a:lstStyle/>
          <a:p>
            <a:pPr>
              <a:spcBef>
                <a:spcPts val="600"/>
              </a:spcBef>
            </a:pPr>
            <a:r>
              <a:rPr lang="en-US" sz="1400" b="1" dirty="0"/>
              <a:t>Definition: </a:t>
            </a:r>
          </a:p>
          <a:p>
            <a:pPr lvl="1">
              <a:spcBef>
                <a:spcPts val="600"/>
              </a:spcBef>
            </a:pPr>
            <a:r>
              <a:rPr lang="en-US" sz="1400" dirty="0"/>
              <a:t>The Business Development process outlines the steps performed from the identification of an opportunity to the finalization of a client signed contract (e.g. SOW).  It also includes the development of pricing estimates </a:t>
            </a:r>
            <a:r>
              <a:rPr lang="en-GB" sz="1400" dirty="0"/>
              <a:t>for the pricing of the implementation project and of the Ongoing Support contract.</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Verification of Client Requirements: </a:t>
            </a:r>
            <a:r>
              <a:rPr lang="en-GB" sz="1400" dirty="0"/>
              <a:t>Is our thinking aligned with the client? </a:t>
            </a:r>
          </a:p>
          <a:p>
            <a:pPr lvl="1">
              <a:spcBef>
                <a:spcPts val="600"/>
              </a:spcBef>
            </a:pPr>
            <a:r>
              <a:rPr lang="en-GB" sz="1400" b="1" dirty="0"/>
              <a:t>Estimation/Project Sizing: </a:t>
            </a:r>
            <a:r>
              <a:rPr lang="en-GB" sz="1400" dirty="0"/>
              <a:t>Experience or tools will tell us how long a project might take to implement and hence the cost.  Some basic rules are applied.  Analysis will also take into account resource costs and availability.</a:t>
            </a:r>
          </a:p>
          <a:p>
            <a:pPr lvl="1">
              <a:spcBef>
                <a:spcPts val="600"/>
              </a:spcBef>
            </a:pPr>
            <a:r>
              <a:rPr lang="en-GB" sz="1400" b="1" dirty="0"/>
              <a:t>Proof of Concept (POC)</a:t>
            </a:r>
            <a:r>
              <a:rPr lang="en-US" sz="1400" b="1" dirty="0"/>
              <a:t>: </a:t>
            </a:r>
            <a:r>
              <a:rPr lang="en-US" sz="1400" dirty="0"/>
              <a:t>In most situations, our experience tells us how we might meet the client’s requirements.  Where there is doubt or where we are breaking new ground we may need to prove our ideas.  POC may be to prove to the customer we have the capability or to prove to ourselves that something is feasible (optional sub-process).</a:t>
            </a:r>
          </a:p>
          <a:p>
            <a:pPr lvl="1">
              <a:spcBef>
                <a:spcPts val="600"/>
              </a:spcBef>
            </a:pPr>
            <a:r>
              <a:rPr lang="en-GB" sz="1400" b="1" dirty="0"/>
              <a:t>Proposal &amp; Estimation Preparation:</a:t>
            </a:r>
            <a:r>
              <a:rPr lang="en-GB" sz="1400" dirty="0"/>
              <a:t> This is a formal response to the client which may include presentations and/or demonstrations, as well cost estimations. Proposal process may be iterative and covers Implementation and Ongoing Service.</a:t>
            </a:r>
          </a:p>
          <a:p>
            <a:pPr lvl="1">
              <a:spcBef>
                <a:spcPts val="600"/>
              </a:spcBef>
            </a:pPr>
            <a:r>
              <a:rPr lang="en-GB" sz="1400" b="1" dirty="0"/>
              <a:t>Contract/SOW Preparation:</a:t>
            </a:r>
            <a:r>
              <a:rPr lang="en-GB" sz="1400" dirty="0"/>
              <a:t> After Proposal acceptance, the next step is a formal agreement (Contract) and clear statement (SOW) on what we will </a:t>
            </a:r>
            <a:r>
              <a:rPr lang="en-GB" sz="1400"/>
              <a:t>deliver.</a:t>
            </a:r>
            <a:endParaRPr lang="en-GB" sz="1400" dirty="0"/>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PM01 - A process targeted at ‘Go To Market’ teams</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Business Development</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62001" y="1738236"/>
            <a:ext cx="4029999" cy="5006158"/>
          </a:xfrm>
        </p:spPr>
        <p:txBody>
          <a:bodyPr/>
          <a:lstStyle/>
          <a:p>
            <a:pPr>
              <a:spcBef>
                <a:spcPts val="600"/>
              </a:spcBef>
              <a:spcAft>
                <a:spcPts val="0"/>
              </a:spcAft>
            </a:pPr>
            <a:r>
              <a:rPr lang="en-US" dirty="0"/>
              <a:t>Key Stakeholders &amp; Roles – PM01</a:t>
            </a:r>
          </a:p>
          <a:p>
            <a:pPr lvl="1">
              <a:spcBef>
                <a:spcPts val="600"/>
              </a:spcBef>
            </a:pPr>
            <a:r>
              <a:rPr lang="en-US" sz="1400" b="1" dirty="0">
                <a:solidFill>
                  <a:schemeClr val="accent3"/>
                </a:solidFill>
              </a:rPr>
              <a:t>Account Manager</a:t>
            </a:r>
          </a:p>
          <a:p>
            <a:pPr lvl="2">
              <a:spcBef>
                <a:spcPts val="600"/>
              </a:spcBef>
            </a:pPr>
            <a:r>
              <a:rPr lang="en-US" sz="1400" dirty="0">
                <a:solidFill>
                  <a:schemeClr val="accent3"/>
                </a:solidFill>
              </a:rPr>
              <a:t>Business Development is owned by the Sales team in each country/region.</a:t>
            </a:r>
          </a:p>
          <a:p>
            <a:pPr lvl="1">
              <a:spcBef>
                <a:spcPts val="600"/>
              </a:spcBef>
            </a:pPr>
            <a:r>
              <a:rPr lang="en-US" sz="1400" b="1" dirty="0">
                <a:solidFill>
                  <a:schemeClr val="accent3"/>
                </a:solidFill>
              </a:rPr>
              <a:t>Program Implementation Partner / Service Operations Manager / Service Desk Manager</a:t>
            </a:r>
          </a:p>
          <a:p>
            <a:pPr lvl="2">
              <a:spcBef>
                <a:spcPts val="600"/>
              </a:spcBef>
            </a:pPr>
            <a:r>
              <a:rPr lang="en-US" sz="1400" dirty="0">
                <a:solidFill>
                  <a:schemeClr val="accent3"/>
                </a:solidFill>
              </a:rPr>
              <a:t>Coordinates with Delivery team to ensure we have knowledge of feasibility, time and cost estimates, resource requirements and initial risks.</a:t>
            </a:r>
          </a:p>
          <a:p>
            <a:pPr lvl="1">
              <a:spcBef>
                <a:spcPts val="600"/>
              </a:spcBef>
            </a:pPr>
            <a:r>
              <a:rPr lang="en-US" sz="1400" b="1" dirty="0">
                <a:solidFill>
                  <a:schemeClr val="accent3"/>
                </a:solidFill>
              </a:rPr>
              <a:t>Architect</a:t>
            </a:r>
          </a:p>
          <a:p>
            <a:pPr lvl="2">
              <a:spcBef>
                <a:spcPts val="600"/>
              </a:spcBef>
            </a:pPr>
            <a:r>
              <a:rPr lang="en-US" sz="1400" dirty="0">
                <a:solidFill>
                  <a:schemeClr val="accent3"/>
                </a:solidFill>
              </a:rPr>
              <a:t>Reviews outline requirements.</a:t>
            </a:r>
          </a:p>
          <a:p>
            <a:pPr lvl="2">
              <a:spcBef>
                <a:spcPts val="600"/>
              </a:spcBef>
            </a:pPr>
            <a:r>
              <a:rPr lang="en-US" sz="1400" dirty="0">
                <a:solidFill>
                  <a:schemeClr val="accent3"/>
                </a:solidFill>
              </a:rPr>
              <a:t>Assesses impacts and project sizing/complexity.</a:t>
            </a:r>
          </a:p>
          <a:p>
            <a:pPr lvl="1">
              <a:spcBef>
                <a:spcPts val="600"/>
              </a:spcBef>
            </a:pPr>
            <a:r>
              <a:rPr lang="en-US" sz="1400" b="1" dirty="0">
                <a:solidFill>
                  <a:schemeClr val="accent3"/>
                </a:solidFill>
              </a:rPr>
              <a:t>Delivery Manager</a:t>
            </a:r>
          </a:p>
          <a:p>
            <a:pPr lvl="2">
              <a:spcBef>
                <a:spcPts val="600"/>
              </a:spcBef>
            </a:pPr>
            <a:r>
              <a:rPr lang="en-US" sz="1400" dirty="0">
                <a:solidFill>
                  <a:schemeClr val="accent3"/>
                </a:solidFill>
              </a:rPr>
              <a:t>Ensures opportunity is tracked in PSA.</a:t>
            </a:r>
          </a:p>
          <a:p>
            <a:pPr lvl="2">
              <a:spcBef>
                <a:spcPts val="600"/>
              </a:spcBef>
            </a:pPr>
            <a:r>
              <a:rPr lang="en-US" sz="1400" dirty="0">
                <a:solidFill>
                  <a:schemeClr val="accent3"/>
                </a:solidFill>
              </a:rPr>
              <a:t>Ensures that appropriate SOWs are created.</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1047264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E7AE7614-B289-4B55-8F72-90D38FDACFF0}"/>
              </a:ext>
            </a:extLst>
          </p:cNvPr>
          <p:cNvSpPr>
            <a:spLocks noGrp="1"/>
          </p:cNvSpPr>
          <p:nvPr>
            <p:ph idx="1"/>
          </p:nvPr>
        </p:nvSpPr>
        <p:spPr>
          <a:xfrm>
            <a:off x="384694" y="1702630"/>
            <a:ext cx="7734070" cy="4651988"/>
          </a:xfrm>
        </p:spPr>
        <p:txBody>
          <a:bodyPr/>
          <a:lstStyle/>
          <a:p>
            <a:pPr>
              <a:spcBef>
                <a:spcPts val="600"/>
              </a:spcBef>
            </a:pPr>
            <a:r>
              <a:rPr lang="en-US" sz="1400" b="1" dirty="0"/>
              <a:t>Definition: </a:t>
            </a:r>
          </a:p>
          <a:p>
            <a:pPr lvl="1">
              <a:spcBef>
                <a:spcPts val="600"/>
              </a:spcBef>
            </a:pPr>
            <a:r>
              <a:rPr lang="en-GB" sz="1400" dirty="0"/>
              <a:t>These are the two initial processes for the Delivery team – to bring the project team together and to formally start the project.</a:t>
            </a:r>
          </a:p>
          <a:p>
            <a:pPr lvl="1">
              <a:spcBef>
                <a:spcPts val="600"/>
              </a:spcBef>
            </a:pPr>
            <a:endParaRPr lang="en-GB" sz="1400" dirty="0"/>
          </a:p>
          <a:p>
            <a:pPr marL="171450" lvl="1">
              <a:spcBef>
                <a:spcPts val="600"/>
              </a:spcBef>
              <a:buFont typeface="Arial" panose="020B0604020202020204" pitchFamily="34" charset="0"/>
              <a:buChar char="•"/>
            </a:pPr>
            <a:r>
              <a:rPr lang="en-GB" sz="1400" b="1" dirty="0"/>
              <a:t>Key Highlights:</a:t>
            </a:r>
          </a:p>
          <a:p>
            <a:pPr lvl="1">
              <a:spcBef>
                <a:spcPts val="600"/>
              </a:spcBef>
            </a:pPr>
            <a:r>
              <a:rPr lang="en-GB" sz="1400" b="1" dirty="0"/>
              <a:t>Resource Management: </a:t>
            </a:r>
            <a:r>
              <a:rPr lang="en-GB" sz="1400" dirty="0"/>
              <a:t>Ensure that initial resource allocation from PM01 may still be fulfilled.  Update PSA with hours assigned per resource.</a:t>
            </a:r>
          </a:p>
          <a:p>
            <a:pPr lvl="1">
              <a:spcBef>
                <a:spcPts val="600"/>
              </a:spcBef>
            </a:pPr>
            <a:r>
              <a:rPr lang="en-GB" sz="1400" b="1" dirty="0"/>
              <a:t>Communication Plan: </a:t>
            </a:r>
            <a:r>
              <a:rPr lang="en-GB" sz="1400" dirty="0"/>
              <a:t>Develop plan showing cadence and responsibilities for interacting with the client.  Produce parallel plan for team interactions.</a:t>
            </a:r>
          </a:p>
          <a:p>
            <a:pPr lvl="1">
              <a:spcBef>
                <a:spcPts val="600"/>
              </a:spcBef>
            </a:pPr>
            <a:r>
              <a:rPr lang="en-GB" sz="1400" b="1" dirty="0"/>
              <a:t>Internal Kick-off:</a:t>
            </a:r>
            <a:r>
              <a:rPr lang="en-GB" sz="1400" dirty="0"/>
              <a:t> Prepare internal kick-off deck.  Include the internal communication plan. Hold internal kick-off meeting to ensure that the project team understand the background and objectives of the project, team roles and responsibilities, tools and processes to be followed.</a:t>
            </a:r>
          </a:p>
          <a:p>
            <a:pPr lvl="1">
              <a:spcBef>
                <a:spcPts val="600"/>
              </a:spcBef>
            </a:pPr>
            <a:r>
              <a:rPr lang="en-GB" sz="1400" b="1" dirty="0"/>
              <a:t>Client Kick-off</a:t>
            </a:r>
            <a:r>
              <a:rPr lang="en-US" sz="1400" b="1" dirty="0"/>
              <a:t>: </a:t>
            </a:r>
            <a:r>
              <a:rPr lang="en-US" sz="1400" dirty="0"/>
              <a:t>Prepare the client kick-off deck.  Kick-off deck may include the Communication Plan.  Hold the client kick-off call.  For larger projects, the kick-off meeting may be a workshop where more detailed requirements are captured.</a:t>
            </a:r>
          </a:p>
          <a:p>
            <a:pPr lvl="1">
              <a:spcBef>
                <a:spcPts val="600"/>
              </a:spcBef>
            </a:pPr>
            <a:r>
              <a:rPr lang="en-US" sz="1400" b="1" dirty="0"/>
              <a:t>Client Project folder</a:t>
            </a:r>
            <a:r>
              <a:rPr lang="en-US" sz="1400" dirty="0"/>
              <a:t>: Created automatically. Please refer to Audit Information section in PSA Project for location</a:t>
            </a:r>
          </a:p>
          <a:p>
            <a:pPr marL="171450" lvl="1" indent="0">
              <a:spcBef>
                <a:spcPts val="600"/>
              </a:spcBef>
              <a:buNone/>
            </a:pPr>
            <a:endParaRPr lang="en-US" sz="1400" dirty="0"/>
          </a:p>
        </p:txBody>
      </p:sp>
      <p:sp>
        <p:nvSpPr>
          <p:cNvPr id="4" name="Text Placeholder 3">
            <a:extLst>
              <a:ext uri="{FF2B5EF4-FFF2-40B4-BE49-F238E27FC236}">
                <a16:creationId xmlns:a16="http://schemas.microsoft.com/office/drawing/2014/main" id="{88A0B694-0DF2-40EA-A8FC-8088ADE186B0}"/>
              </a:ext>
            </a:extLst>
          </p:cNvPr>
          <p:cNvSpPr>
            <a:spLocks noGrp="1"/>
          </p:cNvSpPr>
          <p:nvPr>
            <p:ph type="body" sz="quarter" idx="16"/>
          </p:nvPr>
        </p:nvSpPr>
        <p:spPr/>
        <p:txBody>
          <a:bodyPr/>
          <a:lstStyle/>
          <a:p>
            <a:r>
              <a:rPr lang="en-GB" dirty="0"/>
              <a:t>PM02 &amp; PM03</a:t>
            </a:r>
          </a:p>
        </p:txBody>
      </p:sp>
      <p:sp>
        <p:nvSpPr>
          <p:cNvPr id="5" name="Title 4">
            <a:extLst>
              <a:ext uri="{FF2B5EF4-FFF2-40B4-BE49-F238E27FC236}">
                <a16:creationId xmlns:a16="http://schemas.microsoft.com/office/drawing/2014/main" id="{9E6D5664-62EB-41B1-9591-D399A77A6EBC}"/>
              </a:ext>
            </a:extLst>
          </p:cNvPr>
          <p:cNvSpPr>
            <a:spLocks noGrp="1"/>
          </p:cNvSpPr>
          <p:nvPr>
            <p:ph type="title"/>
          </p:nvPr>
        </p:nvSpPr>
        <p:spPr/>
        <p:txBody>
          <a:bodyPr/>
          <a:lstStyle/>
          <a:p>
            <a:r>
              <a:rPr lang="en-GB" dirty="0"/>
              <a:t>Resource Management &amp; Project Initiation</a:t>
            </a:r>
            <a:endParaRPr lang="en-US" dirty="0"/>
          </a:p>
        </p:txBody>
      </p:sp>
      <p:sp>
        <p:nvSpPr>
          <p:cNvPr id="12" name="Text Placeholder 6">
            <a:extLst>
              <a:ext uri="{FF2B5EF4-FFF2-40B4-BE49-F238E27FC236}">
                <a16:creationId xmlns:a16="http://schemas.microsoft.com/office/drawing/2014/main" id="{4C1B3071-EFA8-4F49-AEE0-9462F8FC8ED4}"/>
              </a:ext>
            </a:extLst>
          </p:cNvPr>
          <p:cNvSpPr>
            <a:spLocks noGrp="1"/>
          </p:cNvSpPr>
          <p:nvPr>
            <p:ph type="body" sz="quarter" idx="15"/>
          </p:nvPr>
        </p:nvSpPr>
        <p:spPr>
          <a:xfrm>
            <a:off x="8118764" y="1797228"/>
            <a:ext cx="4073235" cy="4260671"/>
          </a:xfrm>
        </p:spPr>
        <p:txBody>
          <a:bodyPr/>
          <a:lstStyle/>
          <a:p>
            <a:pPr>
              <a:spcBef>
                <a:spcPts val="600"/>
              </a:spcBef>
              <a:spcAft>
                <a:spcPts val="0"/>
              </a:spcAft>
            </a:pPr>
            <a:r>
              <a:rPr lang="en-US" dirty="0"/>
              <a:t>Key Stakeholders &amp; Roles – PM02/PM03</a:t>
            </a:r>
          </a:p>
          <a:p>
            <a:pPr lvl="1">
              <a:spcBef>
                <a:spcPts val="600"/>
              </a:spcBef>
            </a:pPr>
            <a:r>
              <a:rPr lang="en-US" sz="1400" b="1" dirty="0">
                <a:solidFill>
                  <a:schemeClr val="accent3"/>
                </a:solidFill>
              </a:rPr>
              <a:t>Project Manager</a:t>
            </a:r>
          </a:p>
          <a:p>
            <a:pPr lvl="2">
              <a:spcBef>
                <a:spcPts val="600"/>
              </a:spcBef>
            </a:pPr>
            <a:r>
              <a:rPr lang="en-US" sz="1400" dirty="0">
                <a:solidFill>
                  <a:schemeClr val="accent3"/>
                </a:solidFill>
              </a:rPr>
              <a:t>Define how the project is to be run, bring the team together, initiate contact with the client and start detailed analysis and planning.</a:t>
            </a:r>
          </a:p>
          <a:p>
            <a:pPr lvl="1">
              <a:spcBef>
                <a:spcPts val="600"/>
              </a:spcBef>
            </a:pPr>
            <a:r>
              <a:rPr lang="en-US" sz="1400" b="1" dirty="0">
                <a:solidFill>
                  <a:schemeClr val="accent3"/>
                </a:solidFill>
              </a:rPr>
              <a:t>Service Operations Manager</a:t>
            </a:r>
          </a:p>
          <a:p>
            <a:pPr lvl="2">
              <a:spcBef>
                <a:spcPts val="600"/>
              </a:spcBef>
            </a:pPr>
            <a:r>
              <a:rPr lang="en-US" sz="1400" dirty="0">
                <a:solidFill>
                  <a:schemeClr val="accent3"/>
                </a:solidFill>
              </a:rPr>
              <a:t>Ensure that service and support resource planning takes place at an early stage for handover later in the project.</a:t>
            </a:r>
          </a:p>
          <a:p>
            <a:pPr lvl="1">
              <a:spcBef>
                <a:spcPts val="600"/>
              </a:spcBef>
            </a:pPr>
            <a:r>
              <a:rPr lang="en-US" sz="1400" b="1" dirty="0">
                <a:solidFill>
                  <a:schemeClr val="accent3"/>
                </a:solidFill>
              </a:rPr>
              <a:t>Delivery Operations</a:t>
            </a:r>
          </a:p>
          <a:p>
            <a:pPr lvl="2">
              <a:spcBef>
                <a:spcPts val="600"/>
              </a:spcBef>
            </a:pPr>
            <a:r>
              <a:rPr lang="en-US" sz="1400" dirty="0">
                <a:solidFill>
                  <a:schemeClr val="accent3"/>
                </a:solidFill>
              </a:rPr>
              <a:t>Ensures that all resources are assigned to the project (PSA).</a:t>
            </a:r>
          </a:p>
          <a:p>
            <a:pPr lvl="2">
              <a:spcBef>
                <a:spcPts val="600"/>
              </a:spcBef>
            </a:pPr>
            <a:r>
              <a:rPr lang="en-US" sz="1400" dirty="0">
                <a:solidFill>
                  <a:schemeClr val="accent3"/>
                </a:solidFill>
              </a:rPr>
              <a:t>Automatic generation of SharePoint client project documentation folder.</a:t>
            </a:r>
          </a:p>
        </p:txBody>
      </p:sp>
      <p:pic>
        <p:nvPicPr>
          <p:cNvPr id="7" name="Picture 6">
            <a:extLst>
              <a:ext uri="{FF2B5EF4-FFF2-40B4-BE49-F238E27FC236}">
                <a16:creationId xmlns:a16="http://schemas.microsoft.com/office/drawing/2014/main" id="{06D0ABD2-C8DC-449A-822F-1E4647D0A999}"/>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0656625" y="84110"/>
            <a:ext cx="1234807" cy="614477"/>
          </a:xfrm>
          <a:prstGeom prst="rect">
            <a:avLst/>
          </a:prstGeom>
        </p:spPr>
      </p:pic>
    </p:spTree>
    <p:extLst>
      <p:ext uri="{BB962C8B-B14F-4D97-AF65-F5344CB8AC3E}">
        <p14:creationId xmlns:p14="http://schemas.microsoft.com/office/powerpoint/2010/main" val="2781702996"/>
      </p:ext>
    </p:extLst>
  </p:cSld>
  <p:clrMapOvr>
    <a:masterClrMapping/>
  </p:clrMapOvr>
</p:sld>
</file>

<file path=ppt/theme/theme1.xml><?xml version="1.0" encoding="utf-8"?>
<a:theme xmlns:a="http://schemas.openxmlformats.org/drawingml/2006/main" name="IQVIATemplate_WS_25Oct2017">
  <a:themeElements>
    <a:clrScheme name="IQVIA">
      <a:dk1>
        <a:srgbClr val="2B3A42"/>
      </a:dk1>
      <a:lt1>
        <a:sysClr val="window" lastClr="FFFFFF"/>
      </a:lt1>
      <a:dk2>
        <a:srgbClr val="3F5765"/>
      </a:dk2>
      <a:lt2>
        <a:srgbClr val="FFD100"/>
      </a:lt2>
      <a:accent1>
        <a:srgbClr val="00A3E0"/>
      </a:accent1>
      <a:accent2>
        <a:srgbClr val="005587"/>
      </a:accent2>
      <a:accent3>
        <a:srgbClr val="FE8A12"/>
      </a:accent3>
      <a:accent4>
        <a:srgbClr val="43B02A"/>
      </a:accent4>
      <a:accent5>
        <a:srgbClr val="027223"/>
      </a:accent5>
      <a:accent6>
        <a:srgbClr val="00C7B1"/>
      </a:accent6>
      <a:hlink>
        <a:srgbClr val="00A3E0"/>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nchorCtr="0"/>
      <a:lstStyle>
        <a:defPPr algn="l">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2" id="{D6D3AE25-09A6-4163-973B-96A995BA644F}" vid="{0A71FDC3-78E5-48C9-AB64-F2576A809529}"/>
    </a:ext>
  </a:extLst>
</a:theme>
</file>

<file path=ppt/theme/theme2.xml><?xml version="1.0" encoding="utf-8"?>
<a:theme xmlns:a="http://schemas.openxmlformats.org/drawingml/2006/main" name="1_IQVIATemplate_WS_25Oct2017">
  <a:themeElements>
    <a:clrScheme name="IQVIA">
      <a:dk1>
        <a:srgbClr val="2B3A42"/>
      </a:dk1>
      <a:lt1>
        <a:sysClr val="window" lastClr="FFFFFF"/>
      </a:lt1>
      <a:dk2>
        <a:srgbClr val="3F5765"/>
      </a:dk2>
      <a:lt2>
        <a:srgbClr val="FFD100"/>
      </a:lt2>
      <a:accent1>
        <a:srgbClr val="00A3E0"/>
      </a:accent1>
      <a:accent2>
        <a:srgbClr val="005587"/>
      </a:accent2>
      <a:accent3>
        <a:srgbClr val="FE8A12"/>
      </a:accent3>
      <a:accent4>
        <a:srgbClr val="43B02A"/>
      </a:accent4>
      <a:accent5>
        <a:srgbClr val="027223"/>
      </a:accent5>
      <a:accent6>
        <a:srgbClr val="00C7B1"/>
      </a:accent6>
      <a:hlink>
        <a:srgbClr val="00A3E0"/>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t" anchorCtr="0"/>
      <a:lstStyle>
        <a:defPPr algn="l">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1600" dirty="0" err="1" smtClean="0">
            <a:solidFill>
              <a:schemeClr val="tx2"/>
            </a:solidFill>
          </a:defRPr>
        </a:defPPr>
      </a:lstStyle>
    </a:txDef>
  </a:objectDefaults>
  <a:extraClrSchemeLst/>
  <a:extLst>
    <a:ext uri="{05A4C25C-085E-4340-85A3-A5531E510DB2}">
      <thm15:themeFamily xmlns:thm15="http://schemas.microsoft.com/office/thememl/2012/main" name="Presentation2" id="{D6D3AE25-09A6-4163-973B-96A995BA644F}" vid="{0A71FDC3-78E5-48C9-AB64-F2576A809529}"/>
    </a:ext>
  </a:extLst>
</a:theme>
</file>

<file path=ppt/theme/theme3.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IQVIA">
      <a:dk1>
        <a:srgbClr val="2B3A42"/>
      </a:dk1>
      <a:lt1>
        <a:sysClr val="window" lastClr="FFFFFF"/>
      </a:lt1>
      <a:dk2>
        <a:srgbClr val="005587"/>
      </a:dk2>
      <a:lt2>
        <a:srgbClr val="00A3E0"/>
      </a:lt2>
      <a:accent1>
        <a:srgbClr val="FE8A12"/>
      </a:accent1>
      <a:accent2>
        <a:srgbClr val="43B02A"/>
      </a:accent2>
      <a:accent3>
        <a:srgbClr val="027223"/>
      </a:accent3>
      <a:accent4>
        <a:srgbClr val="00C7B1"/>
      </a:accent4>
      <a:accent5>
        <a:srgbClr val="FFD100"/>
      </a:accent5>
      <a:accent6>
        <a:srgbClr val="3F5765"/>
      </a:accent6>
      <a:hlink>
        <a:srgbClr val="2B3A42"/>
      </a:hlink>
      <a:folHlink>
        <a:srgbClr val="005587"/>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Exempt_x0020_Reason xmlns="2c0c0b09-a22b-4674-82ba-eb0da141a347" xsi:nil="true"/>
    <_ip_UnifiedCompliancePolicyUIAction xmlns="http://schemas.microsoft.com/sharepoint/v3" xsi:nil="true"/>
    <_ip_UnifiedCompliancePolicyProperties xmlns="http://schemas.microsoft.com/sharepoint/v3" xsi:nil="true"/>
    <Description0 xmlns="2c0c0b09-a22b-4674-82ba-eb0da141a347" xsi:nil="true"/>
    <Exempt xmlns="2c0c0b09-a22b-4674-82ba-eb0da141a347">false</Exempt>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6E40BD5349EC2B429522E8DBF6015ACC" ma:contentTypeVersion="19" ma:contentTypeDescription="Create a new document." ma:contentTypeScope="" ma:versionID="b2a0ba09a23d8fac25b0c9786ee2acb8">
  <xsd:schema xmlns:xsd="http://www.w3.org/2001/XMLSchema" xmlns:xs="http://www.w3.org/2001/XMLSchema" xmlns:p="http://schemas.microsoft.com/office/2006/metadata/properties" xmlns:ns1="http://schemas.microsoft.com/sharepoint/v3" xmlns:ns2="6204e265-152d-4982-9f08-5bd3b9ab7ad6" xmlns:ns3="2c0c0b09-a22b-4674-82ba-eb0da141a347" targetNamespace="http://schemas.microsoft.com/office/2006/metadata/properties" ma:root="true" ma:fieldsID="c3a4f18834d50802ed39a2ec1d93e996" ns1:_="" ns2:_="" ns3:_="">
    <xsd:import namespace="http://schemas.microsoft.com/sharepoint/v3"/>
    <xsd:import namespace="6204e265-152d-4982-9f08-5bd3b9ab7ad6"/>
    <xsd:import namespace="2c0c0b09-a22b-4674-82ba-eb0da141a347"/>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AutoTags" minOccurs="0"/>
                <xsd:element ref="ns3:MediaServiceOCR" minOccurs="0"/>
                <xsd:element ref="ns3:Exempt" minOccurs="0"/>
                <xsd:element ref="ns3:Exempt_x0020_Reason" minOccurs="0"/>
                <xsd:element ref="ns3:Description0" minOccurs="0"/>
                <xsd:element ref="ns3:MediaServiceDateTaken" minOccurs="0"/>
                <xsd:element ref="ns3:MediaServiceEventHashCode" minOccurs="0"/>
                <xsd:element ref="ns3:MediaServiceGenerationTime" minOccurs="0"/>
                <xsd:element ref="ns3:MediaServiceLocation"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1" nillable="true" ma:displayName="Unified Compliance Policy Properties" ma:hidden="true" ma:internalName="_ip_UnifiedCompliancePolicyProperties">
      <xsd:simpleType>
        <xsd:restriction base="dms:Note"/>
      </xsd:simpleType>
    </xsd:element>
    <xsd:element name="_ip_UnifiedCompliancePolicyUIAction" ma:index="2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04e265-152d-4982-9f08-5bd3b9ab7ad6" elementFormDefault="qualified">
    <xsd:import namespace="http://schemas.microsoft.com/office/2006/documentManagement/types"/>
    <xsd:import namespace="http://schemas.microsoft.com/office/infopath/2007/PartnerControls"/>
    <xsd:element name="SharedWithUsers" ma:index="8" nillable="true" ma:displayName="Shared With" ma:descripti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description=""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c0c0b09-a22b-4674-82ba-eb0da141a347" elementFormDefault="qualified">
    <xsd:import namespace="http://schemas.microsoft.com/office/2006/documentManagement/types"/>
    <xsd:import namespace="http://schemas.microsoft.com/office/infopath/2007/PartnerControls"/>
    <xsd:element name="MediaServiceMetadata" ma:index="10" nillable="true" ma:displayName="MediaServiceMetadata" ma:description="" ma:hidden="true" ma:internalName="MediaServiceMetadata" ma:readOnly="true">
      <xsd:simpleType>
        <xsd:restriction base="dms:Note"/>
      </xsd:simpleType>
    </xsd:element>
    <xsd:element name="MediaServiceFastMetadata" ma:index="11" nillable="true" ma:displayName="MediaServiceFastMetadata" ma:description="" ma:hidden="true" ma:internalName="MediaServiceFastMetadata" ma:readOnly="true">
      <xsd:simpleType>
        <xsd:restriction base="dms:Note"/>
      </xsd:simpleType>
    </xsd:element>
    <xsd:element name="MediaServiceAutoTags" ma:index="12" nillable="true" ma:displayName="MediaServiceAutoTags" ma:description=""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Exempt" ma:index="14" nillable="true" ma:displayName="Exempt" ma:default="0" ma:description="Exempt is set to No as the default.  If changed to Yes, please enter Exempt Reason." ma:internalName="Exempt">
      <xsd:simpleType>
        <xsd:restriction base="dms:Boolean"/>
      </xsd:simpleType>
    </xsd:element>
    <xsd:element name="Exempt_x0020_Reason" ma:index="15" nillable="true" ma:displayName="Exempt Reason" ma:description="PM to provide the reason for exempt status." ma:internalName="Exempt_x0020_Reason">
      <xsd:simpleType>
        <xsd:restriction base="dms:Text">
          <xsd:maxLength value="255"/>
        </xsd:restriction>
      </xsd:simpleType>
    </xsd:element>
    <xsd:element name="Description0" ma:index="16" nillable="true" ma:displayName="Description" ma:description="This will help modify OS2 and OS4&#10;" ma:internalName="Description0">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GenerationTime" ma:index="19" nillable="true" ma:displayName="MediaServiceGenerationTime" ma:hidden="true" ma:internalName="MediaServiceGenerationTime" ma:readOnly="true">
      <xsd:simpleType>
        <xsd:restriction base="dms:Text"/>
      </xsd:simpleType>
    </xsd:element>
    <xsd:element name="MediaServiceLocation" ma:index="20" nillable="true" ma:displayName="MediaServiceLocation" ma:internalName="MediaServiceLocation" ma:readOnly="true">
      <xsd:simpleType>
        <xsd:restriction base="dms:Text"/>
      </xsd:simpleType>
    </xsd:element>
    <xsd:element name="MediaServiceAutoKeyPoints" ma:index="23" nillable="true" ma:displayName="MediaServiceAutoKeyPoints" ma:hidden="true" ma:internalName="MediaServiceAutoKeyPoints" ma:readOnly="true">
      <xsd:simpleType>
        <xsd:restriction base="dms:Note"/>
      </xsd:simpleType>
    </xsd:element>
    <xsd:element name="MediaServiceKeyPoints" ma:index="24"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403090F-8166-4B57-8DC0-BE3E4D2A10CC}">
  <ds:schemaRefs>
    <ds:schemaRef ds:uri="http://schemas.microsoft.com/office/2006/metadata/properties"/>
    <ds:schemaRef ds:uri="http://schemas.microsoft.com/office/infopath/2007/PartnerControls"/>
    <ds:schemaRef ds:uri="2c0c0b09-a22b-4674-82ba-eb0da141a347"/>
    <ds:schemaRef ds:uri="http://schemas.microsoft.com/sharepoint/v3"/>
  </ds:schemaRefs>
</ds:datastoreItem>
</file>

<file path=customXml/itemProps2.xml><?xml version="1.0" encoding="utf-8"?>
<ds:datastoreItem xmlns:ds="http://schemas.openxmlformats.org/officeDocument/2006/customXml" ds:itemID="{81050333-94F0-470F-A874-270F2545DA0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204e265-152d-4982-9f08-5bd3b9ab7ad6"/>
    <ds:schemaRef ds:uri="2c0c0b09-a22b-4674-82ba-eb0da141a34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B02C3BA-C423-4C8E-AB50-3692C3F0FBA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22103</TotalTime>
  <Words>8046</Words>
  <Application>Microsoft Office PowerPoint</Application>
  <PresentationFormat>Widescreen</PresentationFormat>
  <Paragraphs>779</Paragraphs>
  <Slides>56</Slides>
  <Notes>10</Notes>
  <HiddenSlides>0</HiddenSlides>
  <MMClips>0</MMClips>
  <ScaleCrop>false</ScaleCrop>
  <HeadingPairs>
    <vt:vector size="4" baseType="variant">
      <vt:variant>
        <vt:lpstr>Theme</vt:lpstr>
      </vt:variant>
      <vt:variant>
        <vt:i4>2</vt:i4>
      </vt:variant>
      <vt:variant>
        <vt:lpstr>Slide Titles</vt:lpstr>
      </vt:variant>
      <vt:variant>
        <vt:i4>56</vt:i4>
      </vt:variant>
    </vt:vector>
  </HeadingPairs>
  <TitlesOfParts>
    <vt:vector size="58" baseType="lpstr">
      <vt:lpstr>IQVIATemplate_WS_25Oct2017</vt:lpstr>
      <vt:lpstr>1_IQVIATemplate_WS_25Oct2017</vt:lpstr>
      <vt:lpstr>MAP Training: Exploring Implementation Processes</vt:lpstr>
      <vt:lpstr>PowerPoint Presentation</vt:lpstr>
      <vt:lpstr>Project Phases and How They Link Together</vt:lpstr>
      <vt:lpstr>MAP Guiding Principle: Consistent Delivery of Projects</vt:lpstr>
      <vt:lpstr>Implementation Methodologies</vt:lpstr>
      <vt:lpstr>Product-specific Statement of Works (SOWs)</vt:lpstr>
      <vt:lpstr>Project Management  (PM Processes)</vt:lpstr>
      <vt:lpstr>Business Development</vt:lpstr>
      <vt:lpstr>Resource Management &amp; Project Initiation</vt:lpstr>
      <vt:lpstr>New template: PM03 Kick-off Deck</vt:lpstr>
      <vt:lpstr>Project Monitoring and Control</vt:lpstr>
      <vt:lpstr>Case Study: Novo Nordisk, Europe – Project Status Reporting</vt:lpstr>
      <vt:lpstr>Risk and Issue Management</vt:lpstr>
      <vt:lpstr>Case Study: Novo Nordisk, Europe – Risk/Issue Log</vt:lpstr>
      <vt:lpstr>Case Study: Novo Nordisk, Europe – Risk/Issue Log</vt:lpstr>
      <vt:lpstr>Case Study: Novo Nordisk, Europe – Risk/Issue Log</vt:lpstr>
      <vt:lpstr>Change of Scope Management</vt:lpstr>
      <vt:lpstr>Case Study: Novo Nordisk, Brazil</vt:lpstr>
      <vt:lpstr>Business Requirements</vt:lpstr>
      <vt:lpstr>Case Study: Takeda Italy – PM07 Business Requirements Document</vt:lpstr>
      <vt:lpstr>PowerPoint Presentation</vt:lpstr>
      <vt:lpstr>Traceability</vt:lpstr>
      <vt:lpstr>Iteration Management</vt:lpstr>
      <vt:lpstr>Client Training</vt:lpstr>
      <vt:lpstr>Takeda Italy – PM10 Client Training Plan</vt:lpstr>
      <vt:lpstr>Proof of Delivery</vt:lpstr>
      <vt:lpstr>Transition from Implementation to Ongoing Support</vt:lpstr>
      <vt:lpstr>Handover to Support</vt:lpstr>
      <vt:lpstr>Handover to Support Checklist TOC</vt:lpstr>
      <vt:lpstr>Case Study: Takeda Italy – PM12 Handover to Support Checklist (*)</vt:lpstr>
      <vt:lpstr>Hypercare</vt:lpstr>
      <vt:lpstr>Technology Management (TM Processes)</vt:lpstr>
      <vt:lpstr>Solution Design</vt:lpstr>
      <vt:lpstr>Configuration/Development</vt:lpstr>
      <vt:lpstr>Configuration Management</vt:lpstr>
      <vt:lpstr>Push to Production*</vt:lpstr>
      <vt:lpstr>Fixes / Enhancements</vt:lpstr>
      <vt:lpstr>Quality Management (QM Processes)</vt:lpstr>
      <vt:lpstr>Test Management</vt:lpstr>
      <vt:lpstr>Test Plan</vt:lpstr>
      <vt:lpstr>System Testing</vt:lpstr>
      <vt:lpstr>Performance Testing</vt:lpstr>
      <vt:lpstr>Integration Testing</vt:lpstr>
      <vt:lpstr>User Acceptance Testing (UAT)</vt:lpstr>
      <vt:lpstr>Defect Management</vt:lpstr>
      <vt:lpstr>Governance Processes</vt:lpstr>
      <vt:lpstr>Project Health Checks</vt:lpstr>
      <vt:lpstr>Pre-Project Risk Assessment</vt:lpstr>
      <vt:lpstr>Tools</vt:lpstr>
      <vt:lpstr>Standard Operating Procedures: Tools</vt:lpstr>
      <vt:lpstr>Timeline &amp; Next Steps </vt:lpstr>
      <vt:lpstr>Next Steps</vt:lpstr>
      <vt:lpstr>QMS Tool: SmartSolve</vt:lpstr>
      <vt:lpstr>SmartSolve Tips and Tricks</vt:lpstr>
      <vt:lpstr>PowerPoint Presentation</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IQVIA</dc:creator>
  <cp:lastModifiedBy>Gibert, Jean-Marc</cp:lastModifiedBy>
  <cp:revision>436</cp:revision>
  <cp:lastPrinted>2017-10-20T15:11:52Z</cp:lastPrinted>
  <dcterms:created xsi:type="dcterms:W3CDTF">2017-11-03T19:26:43Z</dcterms:created>
  <dcterms:modified xsi:type="dcterms:W3CDTF">2019-08-02T12:39:11Z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0x0101006E40BD5349EC2B429522E8DBF6015ACC</vt:lpwstr>
  </property>
</Properties>
</file>